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sldIdLst>
    <p:sldId id="293" r:id="rId2"/>
    <p:sldId id="1136" r:id="rId3"/>
    <p:sldId id="1042" r:id="rId4"/>
    <p:sldId id="1176" r:id="rId5"/>
    <p:sldId id="1177" r:id="rId6"/>
    <p:sldId id="1178" r:id="rId7"/>
    <p:sldId id="1088" r:id="rId8"/>
    <p:sldId id="1180" r:id="rId9"/>
    <p:sldId id="1089" r:id="rId10"/>
    <p:sldId id="1090" r:id="rId11"/>
    <p:sldId id="1091" r:id="rId12"/>
    <p:sldId id="1181" r:id="rId13"/>
    <p:sldId id="1092" r:id="rId14"/>
    <p:sldId id="1093" r:id="rId15"/>
    <p:sldId id="1097" r:id="rId16"/>
    <p:sldId id="1124" r:id="rId17"/>
    <p:sldId id="1099" r:id="rId18"/>
    <p:sldId id="1186" r:id="rId19"/>
    <p:sldId id="1182" r:id="rId20"/>
    <p:sldId id="1183" r:id="rId21"/>
    <p:sldId id="1184" r:id="rId22"/>
    <p:sldId id="1185" r:id="rId23"/>
    <p:sldId id="1187" r:id="rId24"/>
    <p:sldId id="1189" r:id="rId25"/>
    <p:sldId id="1192" r:id="rId26"/>
    <p:sldId id="1198" r:id="rId27"/>
    <p:sldId id="1190" r:id="rId28"/>
    <p:sldId id="1191" r:id="rId29"/>
    <p:sldId id="1193" r:id="rId30"/>
    <p:sldId id="1194" r:id="rId31"/>
    <p:sldId id="1195" r:id="rId32"/>
    <p:sldId id="1196" r:id="rId33"/>
    <p:sldId id="1101" r:id="rId34"/>
    <p:sldId id="1102" r:id="rId35"/>
    <p:sldId id="1122" r:id="rId36"/>
    <p:sldId id="1123" r:id="rId37"/>
    <p:sldId id="1200" r:id="rId38"/>
    <p:sldId id="1201" r:id="rId39"/>
    <p:sldId id="1202" r:id="rId40"/>
    <p:sldId id="1203" r:id="rId41"/>
    <p:sldId id="1204" r:id="rId42"/>
    <p:sldId id="1205" r:id="rId43"/>
    <p:sldId id="1210" r:id="rId44"/>
    <p:sldId id="1206" r:id="rId45"/>
    <p:sldId id="1211" r:id="rId46"/>
    <p:sldId id="1207" r:id="rId47"/>
    <p:sldId id="1212" r:id="rId48"/>
    <p:sldId id="1208" r:id="rId49"/>
    <p:sldId id="1213" r:id="rId50"/>
    <p:sldId id="1209" r:id="rId51"/>
    <p:sldId id="1172" r:id="rId52"/>
    <p:sldId id="1173" r:id="rId53"/>
    <p:sldId id="1174" r:id="rId54"/>
    <p:sldId id="1199" r:id="rId55"/>
    <p:sldId id="1127" r:id="rId56"/>
    <p:sldId id="1137" r:id="rId57"/>
    <p:sldId id="1235" r:id="rId58"/>
    <p:sldId id="1214" r:id="rId59"/>
    <p:sldId id="1105" r:id="rId60"/>
    <p:sldId id="1217" r:id="rId61"/>
    <p:sldId id="1218" r:id="rId62"/>
    <p:sldId id="1220" r:id="rId63"/>
    <p:sldId id="1221" r:id="rId64"/>
    <p:sldId id="1222" r:id="rId65"/>
    <p:sldId id="1223" r:id="rId66"/>
    <p:sldId id="1224" r:id="rId67"/>
    <p:sldId id="1225" r:id="rId68"/>
    <p:sldId id="1226" r:id="rId69"/>
    <p:sldId id="1227" r:id="rId70"/>
    <p:sldId id="1228" r:id="rId71"/>
    <p:sldId id="1229" r:id="rId72"/>
    <p:sldId id="1230" r:id="rId73"/>
    <p:sldId id="1231" r:id="rId74"/>
    <p:sldId id="1232" r:id="rId75"/>
    <p:sldId id="1233" r:id="rId76"/>
    <p:sldId id="1234" r:id="rId77"/>
    <p:sldId id="1238" r:id="rId78"/>
    <p:sldId id="1239" r:id="rId79"/>
    <p:sldId id="1240" r:id="rId80"/>
    <p:sldId id="1241" r:id="rId81"/>
    <p:sldId id="1237" r:id="rId82"/>
    <p:sldId id="1236" r:id="rId83"/>
    <p:sldId id="1242" r:id="rId84"/>
    <p:sldId id="1106" r:id="rId85"/>
    <p:sldId id="1170" r:id="rId86"/>
    <p:sldId id="1113" r:id="rId87"/>
    <p:sldId id="1171" r:id="rId88"/>
    <p:sldId id="1243" r:id="rId89"/>
    <p:sldId id="1244" r:id="rId90"/>
    <p:sldId id="1114" r:id="rId91"/>
    <p:sldId id="1141" r:id="rId92"/>
    <p:sldId id="1139" r:id="rId93"/>
    <p:sldId id="1115" r:id="rId94"/>
    <p:sldId id="1245" r:id="rId95"/>
    <p:sldId id="1246" r:id="rId96"/>
    <p:sldId id="1247" r:id="rId97"/>
    <p:sldId id="1248" r:id="rId98"/>
    <p:sldId id="1249" r:id="rId99"/>
    <p:sldId id="1161" r:id="rId100"/>
    <p:sldId id="1131" r:id="rId101"/>
    <p:sldId id="1250" r:id="rId102"/>
    <p:sldId id="1251" r:id="rId103"/>
    <p:sldId id="1252" r:id="rId104"/>
    <p:sldId id="1253" r:id="rId105"/>
    <p:sldId id="1132" r:id="rId106"/>
    <p:sldId id="1254" r:id="rId107"/>
    <p:sldId id="1255" r:id="rId108"/>
    <p:sldId id="1107" r:id="rId109"/>
    <p:sldId id="1256" r:id="rId110"/>
    <p:sldId id="1167" r:id="rId111"/>
    <p:sldId id="1168" r:id="rId112"/>
    <p:sldId id="1169" r:id="rId113"/>
    <p:sldId id="1257" r:id="rId114"/>
    <p:sldId id="1258" r:id="rId115"/>
    <p:sldId id="1259" r:id="rId116"/>
    <p:sldId id="1260" r:id="rId117"/>
    <p:sldId id="1261" r:id="rId118"/>
    <p:sldId id="1262" r:id="rId119"/>
    <p:sldId id="1263" r:id="rId120"/>
    <p:sldId id="1264" r:id="rId121"/>
    <p:sldId id="1265" r:id="rId122"/>
    <p:sldId id="1266" r:id="rId123"/>
    <p:sldId id="1157" r:id="rId124"/>
    <p:sldId id="1156" r:id="rId125"/>
    <p:sldId id="1158" r:id="rId126"/>
    <p:sldId id="1159" r:id="rId127"/>
    <p:sldId id="1160" r:id="rId128"/>
    <p:sldId id="1162" r:id="rId129"/>
    <p:sldId id="1163" r:id="rId130"/>
    <p:sldId id="1164" r:id="rId131"/>
    <p:sldId id="1272" r:id="rId132"/>
    <p:sldId id="1267" r:id="rId133"/>
    <p:sldId id="1268" r:id="rId134"/>
    <p:sldId id="1269" r:id="rId135"/>
    <p:sldId id="1270" r:id="rId136"/>
    <p:sldId id="1271" r:id="rId137"/>
    <p:sldId id="1138" r:id="rId138"/>
    <p:sldId id="1117" r:id="rId139"/>
    <p:sldId id="1116" r:id="rId140"/>
    <p:sldId id="1118" r:id="rId141"/>
    <p:sldId id="1119" r:id="rId142"/>
    <p:sldId id="1142" r:id="rId143"/>
    <p:sldId id="1155" r:id="rId144"/>
    <p:sldId id="1166" r:id="rId145"/>
    <p:sldId id="1129" r:id="rId146"/>
  </p:sldIdLst>
  <p:sldSz cx="9144000" cy="6858000" type="screen4x3"/>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CC"/>
    <a:srgbClr val="9900FF"/>
    <a:srgbClr val="0000FF"/>
    <a:srgbClr val="FF6600"/>
    <a:srgbClr val="0000CC"/>
    <a:srgbClr val="000099"/>
    <a:srgbClr val="993300"/>
    <a:srgbClr val="99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76" autoAdjust="0"/>
    <p:restoredTop sz="88178" autoAdjust="0"/>
  </p:normalViewPr>
  <p:slideViewPr>
    <p:cSldViewPr>
      <p:cViewPr varScale="1">
        <p:scale>
          <a:sx n="74" d="100"/>
          <a:sy n="74" d="100"/>
        </p:scale>
        <p:origin x="114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image" Target="../media/image13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3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4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5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 Id="rId5" Type="http://schemas.openxmlformats.org/officeDocument/2006/relationships/image" Target="../media/image130.wmf"/><Relationship Id="rId4" Type="http://schemas.openxmlformats.org/officeDocument/2006/relationships/image" Target="../media/image1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a:defRPr/>
            </a:pPr>
            <a:fld id="{8B92F338-4965-496E-A3C0-D84F054BC17C}" type="datetimeFigureOut">
              <a:rPr lang="zh-CN" altLang="en-US"/>
              <a:pPr>
                <a:defRPr/>
              </a:pPr>
              <a:t>2023/6/7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109E3097-60F8-4309-AA0F-055952A15D4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C3B83BF-0A9F-4AE3-AE69-57AC39BB4774}" type="slidenum">
              <a:rPr lang="zh-CN" altLang="en-US" sz="1200"/>
              <a:pPr/>
              <a:t>3</a:t>
            </a:fld>
            <a:endParaRPr lang="zh-CN"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256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0AC451F-F55C-423F-8BCD-AAA9734E10FE}" type="slidenum">
              <a:rPr lang="zh-CN" altLang="en-US" sz="1200"/>
              <a:pPr/>
              <a:t>15</a:t>
            </a:fld>
            <a:endParaRPr lang="zh-CN"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276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71BA869-5985-4F16-890B-294436DF7C62}" type="slidenum">
              <a:rPr lang="zh-CN" altLang="en-US" sz="1200"/>
              <a:pPr/>
              <a:t>16</a:t>
            </a:fld>
            <a:endParaRPr lang="zh-CN" altLang="en-US" sz="1200"/>
          </a:p>
        </p:txBody>
      </p:sp>
    </p:spTree>
    <p:extLst>
      <p:ext uri="{BB962C8B-B14F-4D97-AF65-F5344CB8AC3E}">
        <p14:creationId xmlns:p14="http://schemas.microsoft.com/office/powerpoint/2010/main" val="2049044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2970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87F6510-4571-422B-BA23-2130F9A9A5B4}" type="slidenum">
              <a:rPr lang="zh-CN" altLang="en-US" sz="1200"/>
              <a:pPr/>
              <a:t>17</a:t>
            </a:fld>
            <a:endParaRPr lang="zh-CN"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4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DB5829C-D631-4273-BF13-326062D9E684}" type="slidenum">
              <a:rPr lang="zh-CN" altLang="en-US" sz="1200"/>
              <a:pPr/>
              <a:t>29</a:t>
            </a:fld>
            <a:endParaRPr lang="zh-CN" altLang="en-US" sz="1200"/>
          </a:p>
        </p:txBody>
      </p:sp>
    </p:spTree>
    <p:extLst>
      <p:ext uri="{BB962C8B-B14F-4D97-AF65-F5344CB8AC3E}">
        <p14:creationId xmlns:p14="http://schemas.microsoft.com/office/powerpoint/2010/main" val="3335533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215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937BA1D-39A5-4915-9364-97D3D6C08B00}" type="slidenum">
              <a:rPr lang="zh-CN" altLang="en-US" sz="1200"/>
              <a:pPr/>
              <a:t>30</a:t>
            </a:fld>
            <a:endParaRPr lang="zh-CN" altLang="en-US" sz="1200"/>
          </a:p>
        </p:txBody>
      </p:sp>
    </p:spTree>
    <p:extLst>
      <p:ext uri="{BB962C8B-B14F-4D97-AF65-F5344CB8AC3E}">
        <p14:creationId xmlns:p14="http://schemas.microsoft.com/office/powerpoint/2010/main" val="159254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2355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47EF3AF-71CC-4DC9-A42B-B398F41640FF}" type="slidenum">
              <a:rPr lang="zh-CN" altLang="en-US" sz="1200"/>
              <a:pPr/>
              <a:t>31</a:t>
            </a:fld>
            <a:endParaRPr lang="zh-CN" altLang="en-US" sz="1200"/>
          </a:p>
        </p:txBody>
      </p:sp>
    </p:spTree>
    <p:extLst>
      <p:ext uri="{BB962C8B-B14F-4D97-AF65-F5344CB8AC3E}">
        <p14:creationId xmlns:p14="http://schemas.microsoft.com/office/powerpoint/2010/main" val="904875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276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71BA869-5985-4F16-890B-294436DF7C62}" type="slidenum">
              <a:rPr lang="zh-CN" altLang="en-US" sz="1200"/>
              <a:pPr/>
              <a:t>32</a:t>
            </a:fld>
            <a:endParaRPr lang="zh-CN" altLang="en-US" sz="1200"/>
          </a:p>
        </p:txBody>
      </p:sp>
    </p:spTree>
    <p:extLst>
      <p:ext uri="{BB962C8B-B14F-4D97-AF65-F5344CB8AC3E}">
        <p14:creationId xmlns:p14="http://schemas.microsoft.com/office/powerpoint/2010/main" val="2005340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317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C4977C7-54D0-488E-B344-B7119DA20C6E}" type="slidenum">
              <a:rPr lang="zh-CN" altLang="en-US" sz="1200"/>
              <a:pPr/>
              <a:t>33</a:t>
            </a:fld>
            <a:endParaRPr lang="zh-CN"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33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7BD8B4C-D2CC-4A0E-B780-8D786C365585}" type="slidenum">
              <a:rPr lang="zh-CN" altLang="en-US" sz="1200"/>
              <a:pPr/>
              <a:t>34</a:t>
            </a:fld>
            <a:endParaRPr lang="zh-CN"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33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7BD8B4C-D2CC-4A0E-B780-8D786C365585}" type="slidenum">
              <a:rPr lang="zh-CN" altLang="en-US" sz="1200"/>
              <a:pPr/>
              <a:t>35</a:t>
            </a:fld>
            <a:endParaRPr lang="zh-CN" altLang="en-US" sz="1200"/>
          </a:p>
        </p:txBody>
      </p:sp>
    </p:spTree>
    <p:extLst>
      <p:ext uri="{BB962C8B-B14F-4D97-AF65-F5344CB8AC3E}">
        <p14:creationId xmlns:p14="http://schemas.microsoft.com/office/powerpoint/2010/main" val="3939574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D22BB7F-962A-42DD-8D1D-8DEC3B86F0B2}" type="slidenum">
              <a:rPr lang="zh-CN" altLang="en-US" sz="1200"/>
              <a:pPr/>
              <a:t>7</a:t>
            </a:fld>
            <a:endParaRPr lang="zh-CN"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33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7BD8B4C-D2CC-4A0E-B780-8D786C365585}" type="slidenum">
              <a:rPr lang="zh-CN" altLang="en-US" sz="1200"/>
              <a:pPr/>
              <a:t>36</a:t>
            </a:fld>
            <a:endParaRPr lang="zh-CN" altLang="en-US" sz="1200"/>
          </a:p>
        </p:txBody>
      </p:sp>
    </p:spTree>
    <p:extLst>
      <p:ext uri="{BB962C8B-B14F-4D97-AF65-F5344CB8AC3E}">
        <p14:creationId xmlns:p14="http://schemas.microsoft.com/office/powerpoint/2010/main" val="434387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33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7BD8B4C-D2CC-4A0E-B780-8D786C365585}" type="slidenum">
              <a:rPr lang="zh-CN" altLang="en-US" sz="1200"/>
              <a:pPr/>
              <a:t>51</a:t>
            </a:fld>
            <a:endParaRPr lang="zh-CN" altLang="en-US" sz="1200"/>
          </a:p>
        </p:txBody>
      </p:sp>
    </p:spTree>
    <p:extLst>
      <p:ext uri="{BB962C8B-B14F-4D97-AF65-F5344CB8AC3E}">
        <p14:creationId xmlns:p14="http://schemas.microsoft.com/office/powerpoint/2010/main" val="2842200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33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7BD8B4C-D2CC-4A0E-B780-8D786C365585}" type="slidenum">
              <a:rPr lang="zh-CN" altLang="en-US" sz="1200"/>
              <a:pPr/>
              <a:t>52</a:t>
            </a:fld>
            <a:endParaRPr lang="zh-CN" altLang="en-US" sz="1200"/>
          </a:p>
        </p:txBody>
      </p:sp>
    </p:spTree>
    <p:extLst>
      <p:ext uri="{BB962C8B-B14F-4D97-AF65-F5344CB8AC3E}">
        <p14:creationId xmlns:p14="http://schemas.microsoft.com/office/powerpoint/2010/main" val="1394103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33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7BD8B4C-D2CC-4A0E-B780-8D786C365585}" type="slidenum">
              <a:rPr lang="zh-CN" altLang="en-US" sz="1200"/>
              <a:pPr/>
              <a:t>53</a:t>
            </a:fld>
            <a:endParaRPr lang="zh-CN" altLang="en-US" sz="1200"/>
          </a:p>
        </p:txBody>
      </p:sp>
    </p:spTree>
    <p:extLst>
      <p:ext uri="{BB962C8B-B14F-4D97-AF65-F5344CB8AC3E}">
        <p14:creationId xmlns:p14="http://schemas.microsoft.com/office/powerpoint/2010/main" val="2214225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33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7BD8B4C-D2CC-4A0E-B780-8D786C365585}" type="slidenum">
              <a:rPr kumimoji="1" lang="zh-CN" altLang="en-US"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1" lang="zh-CN" altLang="en-US"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71024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317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C4977C7-54D0-488E-B344-B7119DA20C6E}" type="slidenum">
              <a:rPr lang="zh-CN" altLang="en-US" sz="1200"/>
              <a:pPr/>
              <a:t>55</a:t>
            </a:fld>
            <a:endParaRPr lang="zh-CN" altLang="en-US" sz="1200"/>
          </a:p>
        </p:txBody>
      </p:sp>
    </p:spTree>
    <p:extLst>
      <p:ext uri="{BB962C8B-B14F-4D97-AF65-F5344CB8AC3E}">
        <p14:creationId xmlns:p14="http://schemas.microsoft.com/office/powerpoint/2010/main" val="2039215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3994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56FEC74-BAB1-46F6-A20E-EC0B24C524F9}" type="slidenum">
              <a:rPr lang="zh-CN" altLang="en-US" sz="1200"/>
              <a:pPr/>
              <a:t>56</a:t>
            </a:fld>
            <a:endParaRPr lang="zh-CN" altLang="en-US" sz="1200"/>
          </a:p>
        </p:txBody>
      </p:sp>
    </p:spTree>
    <p:extLst>
      <p:ext uri="{BB962C8B-B14F-4D97-AF65-F5344CB8AC3E}">
        <p14:creationId xmlns:p14="http://schemas.microsoft.com/office/powerpoint/2010/main" val="1686324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3994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56FEC74-BAB1-46F6-A20E-EC0B24C524F9}" type="slidenum">
              <a:rPr lang="zh-CN" altLang="en-US" sz="1200"/>
              <a:pPr/>
              <a:t>59</a:t>
            </a:fld>
            <a:endParaRPr lang="zh-CN"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3994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56FEC74-BAB1-46F6-A20E-EC0B24C524F9}" type="slidenum">
              <a:rPr lang="zh-CN" altLang="en-US" sz="1200"/>
              <a:pPr/>
              <a:t>60</a:t>
            </a:fld>
            <a:endParaRPr lang="zh-CN" altLang="en-US" sz="1200"/>
          </a:p>
        </p:txBody>
      </p:sp>
    </p:spTree>
    <p:extLst>
      <p:ext uri="{BB962C8B-B14F-4D97-AF65-F5344CB8AC3E}">
        <p14:creationId xmlns:p14="http://schemas.microsoft.com/office/powerpoint/2010/main" val="934776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4198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6550F3-078C-4642-A7B8-967BCBC15E2D}" type="slidenum">
              <a:rPr lang="zh-CN" altLang="en-US" sz="1200"/>
              <a:pPr/>
              <a:t>77</a:t>
            </a:fld>
            <a:endParaRPr lang="zh-CN" altLang="en-US" sz="1200"/>
          </a:p>
        </p:txBody>
      </p:sp>
    </p:spTree>
    <p:extLst>
      <p:ext uri="{BB962C8B-B14F-4D97-AF65-F5344CB8AC3E}">
        <p14:creationId xmlns:p14="http://schemas.microsoft.com/office/powerpoint/2010/main" val="1686111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D22BB7F-962A-42DD-8D1D-8DEC3B86F0B2}" type="slidenum">
              <a:rPr lang="zh-CN" altLang="en-US" sz="1200"/>
              <a:pPr/>
              <a:t>8</a:t>
            </a:fld>
            <a:endParaRPr lang="zh-CN" altLang="en-US" sz="1200"/>
          </a:p>
        </p:txBody>
      </p:sp>
    </p:spTree>
    <p:extLst>
      <p:ext uri="{BB962C8B-B14F-4D97-AF65-F5344CB8AC3E}">
        <p14:creationId xmlns:p14="http://schemas.microsoft.com/office/powerpoint/2010/main" val="2427650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4198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6550F3-078C-4642-A7B8-967BCBC15E2D}" type="slidenum">
              <a:rPr lang="zh-CN" altLang="en-US" sz="1200"/>
              <a:pPr/>
              <a:t>78</a:t>
            </a:fld>
            <a:endParaRPr lang="zh-CN" altLang="en-US" sz="1200"/>
          </a:p>
        </p:txBody>
      </p:sp>
    </p:spTree>
    <p:extLst>
      <p:ext uri="{BB962C8B-B14F-4D97-AF65-F5344CB8AC3E}">
        <p14:creationId xmlns:p14="http://schemas.microsoft.com/office/powerpoint/2010/main" val="2798686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4198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6550F3-078C-4642-A7B8-967BCBC15E2D}" type="slidenum">
              <a:rPr lang="zh-CN" altLang="en-US" sz="1200"/>
              <a:pPr/>
              <a:t>79</a:t>
            </a:fld>
            <a:endParaRPr lang="zh-CN" altLang="en-US" sz="1200"/>
          </a:p>
        </p:txBody>
      </p:sp>
    </p:spTree>
    <p:extLst>
      <p:ext uri="{BB962C8B-B14F-4D97-AF65-F5344CB8AC3E}">
        <p14:creationId xmlns:p14="http://schemas.microsoft.com/office/powerpoint/2010/main" val="24122504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dirty="0"/>
          </a:p>
        </p:txBody>
      </p:sp>
      <p:sp>
        <p:nvSpPr>
          <p:cNvPr id="4198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C6550F3-078C-4642-A7B8-967BCBC15E2D}" type="slidenum">
              <a:rPr lang="zh-CN" altLang="en-US" sz="1200"/>
              <a:pPr/>
              <a:t>80</a:t>
            </a:fld>
            <a:endParaRPr lang="zh-CN" altLang="en-US" sz="1200"/>
          </a:p>
        </p:txBody>
      </p:sp>
    </p:spTree>
    <p:extLst>
      <p:ext uri="{BB962C8B-B14F-4D97-AF65-F5344CB8AC3E}">
        <p14:creationId xmlns:p14="http://schemas.microsoft.com/office/powerpoint/2010/main" val="23169295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4403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D7E840E-70D0-4DCF-8708-747209E35648}" type="slidenum">
              <a:rPr lang="zh-CN" altLang="en-US" sz="1200"/>
              <a:pPr/>
              <a:t>84</a:t>
            </a:fld>
            <a:endParaRPr lang="zh-CN" alt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4403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D7E840E-70D0-4DCF-8708-747209E35648}" type="slidenum">
              <a:rPr lang="zh-CN" altLang="en-US" sz="1200"/>
              <a:pPr/>
              <a:t>85</a:t>
            </a:fld>
            <a:endParaRPr lang="zh-CN" altLang="en-US" sz="1200"/>
          </a:p>
        </p:txBody>
      </p:sp>
    </p:spTree>
    <p:extLst>
      <p:ext uri="{BB962C8B-B14F-4D97-AF65-F5344CB8AC3E}">
        <p14:creationId xmlns:p14="http://schemas.microsoft.com/office/powerpoint/2010/main" val="1571955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50BF708-08BD-4D39-A1A2-F4C2A0CA2FA0}" type="slidenum">
              <a:rPr lang="zh-CN" altLang="en-US" sz="1200"/>
              <a:pPr/>
              <a:t>86</a:t>
            </a:fld>
            <a:endParaRPr lang="zh-CN" alt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50BF708-08BD-4D39-A1A2-F4C2A0CA2FA0}" type="slidenum">
              <a:rPr lang="zh-CN" altLang="en-US" sz="1200"/>
              <a:pPr/>
              <a:t>87</a:t>
            </a:fld>
            <a:endParaRPr lang="zh-CN" altLang="en-US" sz="1200"/>
          </a:p>
        </p:txBody>
      </p:sp>
    </p:spTree>
    <p:extLst>
      <p:ext uri="{BB962C8B-B14F-4D97-AF65-F5344CB8AC3E}">
        <p14:creationId xmlns:p14="http://schemas.microsoft.com/office/powerpoint/2010/main" val="2804492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481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19F089F-D04E-43A1-A37D-217317D9E8EE}" type="slidenum">
              <a:rPr lang="zh-CN" altLang="en-US" sz="1200"/>
              <a:pPr/>
              <a:t>90</a:t>
            </a:fld>
            <a:endParaRPr lang="zh-CN" altLang="en-US"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481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19F089F-D04E-43A1-A37D-217317D9E8EE}" type="slidenum">
              <a:rPr lang="zh-CN" altLang="en-US" sz="1200"/>
              <a:pPr/>
              <a:t>91</a:t>
            </a:fld>
            <a:endParaRPr lang="zh-CN" altLang="en-US" sz="1200"/>
          </a:p>
        </p:txBody>
      </p:sp>
    </p:spTree>
    <p:extLst>
      <p:ext uri="{BB962C8B-B14F-4D97-AF65-F5344CB8AC3E}">
        <p14:creationId xmlns:p14="http://schemas.microsoft.com/office/powerpoint/2010/main" val="18951152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dirty="0"/>
              <a:t>反厄米特矩阵</a:t>
            </a:r>
          </a:p>
        </p:txBody>
      </p:sp>
      <p:sp>
        <p:nvSpPr>
          <p:cNvPr id="5018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A0A6C58-7BF0-48EB-928B-1A9F03A6128E}" type="slidenum">
              <a:rPr lang="zh-CN" altLang="en-US" sz="1200"/>
              <a:pPr/>
              <a:t>92</a:t>
            </a:fld>
            <a:endParaRPr lang="zh-CN" altLang="en-US" sz="1200"/>
          </a:p>
        </p:txBody>
      </p:sp>
    </p:spTree>
    <p:extLst>
      <p:ext uri="{BB962C8B-B14F-4D97-AF65-F5344CB8AC3E}">
        <p14:creationId xmlns:p14="http://schemas.microsoft.com/office/powerpoint/2010/main" val="3898176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dirty="0"/>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A8D9A5E-5C4D-4539-A366-3A60ECA9C3FC}" type="slidenum">
              <a:rPr lang="zh-CN" altLang="en-US" sz="1200"/>
              <a:pPr/>
              <a:t>9</a:t>
            </a:fld>
            <a:endParaRPr lang="zh-CN"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5018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A0A6C58-7BF0-48EB-928B-1A9F03A6128E}" type="slidenum">
              <a:rPr lang="zh-CN" altLang="en-US" sz="1200"/>
              <a:pPr/>
              <a:t>93</a:t>
            </a:fld>
            <a:endParaRPr lang="zh-CN" altLang="en-US"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5018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A0A6C58-7BF0-48EB-928B-1A9F03A6128E}" type="slidenum">
              <a:rPr lang="zh-CN" altLang="en-US" sz="1200"/>
              <a:pPr/>
              <a:t>99</a:t>
            </a:fld>
            <a:endParaRPr lang="zh-CN" altLang="en-US" sz="1200"/>
          </a:p>
        </p:txBody>
      </p:sp>
    </p:spTree>
    <p:extLst>
      <p:ext uri="{BB962C8B-B14F-4D97-AF65-F5344CB8AC3E}">
        <p14:creationId xmlns:p14="http://schemas.microsoft.com/office/powerpoint/2010/main" val="1658327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5222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63B3C70-1574-428E-860C-ED49C8FD1C20}" type="slidenum">
              <a:rPr lang="zh-CN" altLang="en-US" sz="1200"/>
              <a:pPr/>
              <a:t>100</a:t>
            </a:fld>
            <a:endParaRPr lang="zh-CN" altLang="en-US" sz="1200"/>
          </a:p>
        </p:txBody>
      </p:sp>
    </p:spTree>
    <p:extLst>
      <p:ext uri="{BB962C8B-B14F-4D97-AF65-F5344CB8AC3E}">
        <p14:creationId xmlns:p14="http://schemas.microsoft.com/office/powerpoint/2010/main" val="6766110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563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AA7E787-1DAA-4E4C-B5D6-7BF259FFFFDC}" type="slidenum">
              <a:rPr lang="zh-CN" altLang="en-US" sz="1200"/>
              <a:pPr/>
              <a:t>105</a:t>
            </a:fld>
            <a:endParaRPr lang="zh-CN" altLang="en-US" sz="1200"/>
          </a:p>
        </p:txBody>
      </p:sp>
    </p:spTree>
    <p:extLst>
      <p:ext uri="{BB962C8B-B14F-4D97-AF65-F5344CB8AC3E}">
        <p14:creationId xmlns:p14="http://schemas.microsoft.com/office/powerpoint/2010/main" val="22858798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563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AA7E787-1DAA-4E4C-B5D6-7BF259FFFFDC}" type="slidenum">
              <a:rPr lang="zh-CN" altLang="en-US" sz="1200"/>
              <a:pPr/>
              <a:t>108</a:t>
            </a:fld>
            <a:endParaRPr lang="zh-CN" altLang="en-US"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563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AA7E787-1DAA-4E4C-B5D6-7BF259FFFFDC}" type="slidenum">
              <a:rPr lang="zh-CN" altLang="en-US" sz="1200"/>
              <a:pPr/>
              <a:t>110</a:t>
            </a:fld>
            <a:endParaRPr lang="zh-CN" altLang="en-US" sz="1200"/>
          </a:p>
        </p:txBody>
      </p:sp>
    </p:spTree>
    <p:extLst>
      <p:ext uri="{BB962C8B-B14F-4D97-AF65-F5344CB8AC3E}">
        <p14:creationId xmlns:p14="http://schemas.microsoft.com/office/powerpoint/2010/main" val="17918172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563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AA7E787-1DAA-4E4C-B5D6-7BF259FFFFDC}" type="slidenum">
              <a:rPr lang="zh-CN" altLang="en-US" sz="1200"/>
              <a:pPr/>
              <a:t>111</a:t>
            </a:fld>
            <a:endParaRPr lang="zh-CN" altLang="en-US" sz="1200"/>
          </a:p>
        </p:txBody>
      </p:sp>
    </p:spTree>
    <p:extLst>
      <p:ext uri="{BB962C8B-B14F-4D97-AF65-F5344CB8AC3E}">
        <p14:creationId xmlns:p14="http://schemas.microsoft.com/office/powerpoint/2010/main" val="23013219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563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AA7E787-1DAA-4E4C-B5D6-7BF259FFFFDC}" type="slidenum">
              <a:rPr lang="zh-CN" altLang="en-US" sz="1200"/>
              <a:pPr/>
              <a:t>112</a:t>
            </a:fld>
            <a:endParaRPr lang="zh-CN" altLang="en-US" sz="1200"/>
          </a:p>
        </p:txBody>
      </p:sp>
    </p:spTree>
    <p:extLst>
      <p:ext uri="{BB962C8B-B14F-4D97-AF65-F5344CB8AC3E}">
        <p14:creationId xmlns:p14="http://schemas.microsoft.com/office/powerpoint/2010/main" val="11060440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563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AA7E787-1DAA-4E4C-B5D6-7BF259FFFFDC}" type="slidenum">
              <a:rPr lang="zh-CN" altLang="en-US" sz="1200"/>
              <a:pPr/>
              <a:t>123</a:t>
            </a:fld>
            <a:endParaRPr lang="zh-CN" altLang="en-US" sz="1200"/>
          </a:p>
        </p:txBody>
      </p:sp>
    </p:spTree>
    <p:extLst>
      <p:ext uri="{BB962C8B-B14F-4D97-AF65-F5344CB8AC3E}">
        <p14:creationId xmlns:p14="http://schemas.microsoft.com/office/powerpoint/2010/main" val="35678223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563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AA7E787-1DAA-4E4C-B5D6-7BF259FFFFDC}" type="slidenum">
              <a:rPr lang="zh-CN" altLang="en-US" sz="1200"/>
              <a:pPr/>
              <a:t>124</a:t>
            </a:fld>
            <a:endParaRPr lang="zh-CN" altLang="en-US" sz="1200"/>
          </a:p>
        </p:txBody>
      </p:sp>
    </p:spTree>
    <p:extLst>
      <p:ext uri="{BB962C8B-B14F-4D97-AF65-F5344CB8AC3E}">
        <p14:creationId xmlns:p14="http://schemas.microsoft.com/office/powerpoint/2010/main" val="6998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D07D446-D84D-4769-B6CA-91F98D381D17}" type="slidenum">
              <a:rPr lang="zh-CN" altLang="en-US" sz="1200"/>
              <a:pPr/>
              <a:t>10</a:t>
            </a:fld>
            <a:endParaRPr lang="zh-CN" altLang="en-US"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563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AA7E787-1DAA-4E4C-B5D6-7BF259FFFFDC}" type="slidenum">
              <a:rPr lang="zh-CN" altLang="en-US" sz="1200"/>
              <a:pPr/>
              <a:t>125</a:t>
            </a:fld>
            <a:endParaRPr lang="zh-CN" altLang="en-US" sz="1200"/>
          </a:p>
        </p:txBody>
      </p:sp>
    </p:spTree>
    <p:extLst>
      <p:ext uri="{BB962C8B-B14F-4D97-AF65-F5344CB8AC3E}">
        <p14:creationId xmlns:p14="http://schemas.microsoft.com/office/powerpoint/2010/main" val="34453075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563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AA7E787-1DAA-4E4C-B5D6-7BF259FFFFDC}" type="slidenum">
              <a:rPr lang="zh-CN" altLang="en-US" sz="1200"/>
              <a:pPr/>
              <a:t>126</a:t>
            </a:fld>
            <a:endParaRPr lang="zh-CN" altLang="en-US" sz="1200"/>
          </a:p>
        </p:txBody>
      </p:sp>
    </p:spTree>
    <p:extLst>
      <p:ext uri="{BB962C8B-B14F-4D97-AF65-F5344CB8AC3E}">
        <p14:creationId xmlns:p14="http://schemas.microsoft.com/office/powerpoint/2010/main" val="37535593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563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AA7E787-1DAA-4E4C-B5D6-7BF259FFFFDC}" type="slidenum">
              <a:rPr lang="zh-CN" altLang="en-US" sz="1200"/>
              <a:pPr/>
              <a:t>127</a:t>
            </a:fld>
            <a:endParaRPr lang="zh-CN" altLang="en-US" sz="1200"/>
          </a:p>
        </p:txBody>
      </p:sp>
    </p:spTree>
    <p:extLst>
      <p:ext uri="{BB962C8B-B14F-4D97-AF65-F5344CB8AC3E}">
        <p14:creationId xmlns:p14="http://schemas.microsoft.com/office/powerpoint/2010/main" val="22419908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563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AA7E787-1DAA-4E4C-B5D6-7BF259FFFFDC}" type="slidenum">
              <a:rPr lang="zh-CN" altLang="en-US" sz="1200"/>
              <a:pPr/>
              <a:t>128</a:t>
            </a:fld>
            <a:endParaRPr lang="zh-CN" altLang="en-US" sz="1200"/>
          </a:p>
        </p:txBody>
      </p:sp>
    </p:spTree>
    <p:extLst>
      <p:ext uri="{BB962C8B-B14F-4D97-AF65-F5344CB8AC3E}">
        <p14:creationId xmlns:p14="http://schemas.microsoft.com/office/powerpoint/2010/main" val="1454718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563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AA7E787-1DAA-4E4C-B5D6-7BF259FFFFDC}" type="slidenum">
              <a:rPr lang="zh-CN" altLang="en-US" sz="1200"/>
              <a:pPr/>
              <a:t>129</a:t>
            </a:fld>
            <a:endParaRPr lang="zh-CN" altLang="en-US" sz="1200"/>
          </a:p>
        </p:txBody>
      </p:sp>
    </p:spTree>
    <p:extLst>
      <p:ext uri="{BB962C8B-B14F-4D97-AF65-F5344CB8AC3E}">
        <p14:creationId xmlns:p14="http://schemas.microsoft.com/office/powerpoint/2010/main" val="32321351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563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AA7E787-1DAA-4E4C-B5D6-7BF259FFFFDC}" type="slidenum">
              <a:rPr lang="zh-CN" altLang="en-US" sz="1200"/>
              <a:pPr/>
              <a:t>130</a:t>
            </a:fld>
            <a:endParaRPr lang="zh-CN" altLang="en-US" sz="1200"/>
          </a:p>
        </p:txBody>
      </p:sp>
    </p:spTree>
    <p:extLst>
      <p:ext uri="{BB962C8B-B14F-4D97-AF65-F5344CB8AC3E}">
        <p14:creationId xmlns:p14="http://schemas.microsoft.com/office/powerpoint/2010/main" val="18226896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583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1B01345-A9D4-4A88-B328-D37AB79A3AA6}" type="slidenum">
              <a:rPr lang="zh-CN" altLang="en-US" sz="1200"/>
              <a:pPr/>
              <a:t>131</a:t>
            </a:fld>
            <a:endParaRPr lang="zh-CN" altLang="en-US" sz="1200"/>
          </a:p>
        </p:txBody>
      </p:sp>
    </p:spTree>
    <p:extLst>
      <p:ext uri="{BB962C8B-B14F-4D97-AF65-F5344CB8AC3E}">
        <p14:creationId xmlns:p14="http://schemas.microsoft.com/office/powerpoint/2010/main" val="19252406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583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1B01345-A9D4-4A88-B328-D37AB79A3AA6}" type="slidenum">
              <a:rPr lang="zh-CN" altLang="en-US" sz="1200"/>
              <a:pPr/>
              <a:t>137</a:t>
            </a:fld>
            <a:endParaRPr lang="zh-CN" altLang="en-US" sz="1200"/>
          </a:p>
        </p:txBody>
      </p:sp>
    </p:spTree>
    <p:extLst>
      <p:ext uri="{BB962C8B-B14F-4D97-AF65-F5344CB8AC3E}">
        <p14:creationId xmlns:p14="http://schemas.microsoft.com/office/powerpoint/2010/main" val="14444978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583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1B01345-A9D4-4A88-B328-D37AB79A3AA6}" type="slidenum">
              <a:rPr lang="zh-CN" altLang="en-US" sz="1200"/>
              <a:pPr/>
              <a:t>138</a:t>
            </a:fld>
            <a:endParaRPr lang="zh-CN" altLang="en-US" sz="12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604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39956DB-CBA1-4F6A-9E3F-AA35AAF4E399}" type="slidenum">
              <a:rPr lang="zh-CN" altLang="en-US" sz="1200"/>
              <a:pPr/>
              <a:t>139</a:t>
            </a:fld>
            <a:endParaRPr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33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9EC9394-2BDC-4A11-93D0-222A6AB112A6}" type="slidenum">
              <a:rPr lang="zh-CN" altLang="en-US" sz="1200"/>
              <a:pPr/>
              <a:t>11</a:t>
            </a:fld>
            <a:endParaRPr lang="zh-CN" altLang="en-US"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624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186415F-B4FF-4837-9052-B1DA75BFA8D6}" type="slidenum">
              <a:rPr lang="zh-CN" altLang="en-US" sz="1200"/>
              <a:pPr/>
              <a:t>140</a:t>
            </a:fld>
            <a:endParaRPr lang="zh-CN" altLang="en-US" sz="12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645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C5AD9E6-2B31-4C75-BA86-CE4631C884FB}" type="slidenum">
              <a:rPr lang="zh-CN" altLang="en-US" sz="1200"/>
              <a:pPr/>
              <a:t>141</a:t>
            </a:fld>
            <a:endParaRPr lang="zh-CN" altLang="en-US" sz="12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665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42156E-18FA-4479-B786-053E7EDE2C2A}" type="slidenum">
              <a:rPr lang="zh-CN" altLang="en-US" sz="1200"/>
              <a:pPr/>
              <a:t>142</a:t>
            </a:fld>
            <a:endParaRPr lang="zh-CN" altLang="en-US" sz="1200"/>
          </a:p>
        </p:txBody>
      </p:sp>
    </p:spTree>
    <p:extLst>
      <p:ext uri="{BB962C8B-B14F-4D97-AF65-F5344CB8AC3E}">
        <p14:creationId xmlns:p14="http://schemas.microsoft.com/office/powerpoint/2010/main" val="13199650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665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42156E-18FA-4479-B786-053E7EDE2C2A}" type="slidenum">
              <a:rPr lang="zh-CN" altLang="en-US" sz="1200"/>
              <a:pPr/>
              <a:t>143</a:t>
            </a:fld>
            <a:endParaRPr lang="zh-CN" altLang="en-US" sz="1200"/>
          </a:p>
        </p:txBody>
      </p:sp>
    </p:spTree>
    <p:extLst>
      <p:ext uri="{BB962C8B-B14F-4D97-AF65-F5344CB8AC3E}">
        <p14:creationId xmlns:p14="http://schemas.microsoft.com/office/powerpoint/2010/main" val="26238471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665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42156E-18FA-4479-B786-053E7EDE2C2A}" type="slidenum">
              <a:rPr lang="zh-CN" altLang="en-US" sz="1200"/>
              <a:pPr/>
              <a:t>144</a:t>
            </a:fld>
            <a:endParaRPr lang="zh-CN" altLang="en-US" sz="1200"/>
          </a:p>
        </p:txBody>
      </p:sp>
    </p:spTree>
    <p:extLst>
      <p:ext uri="{BB962C8B-B14F-4D97-AF65-F5344CB8AC3E}">
        <p14:creationId xmlns:p14="http://schemas.microsoft.com/office/powerpoint/2010/main" val="1383090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665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42156E-18FA-4479-B786-053E7EDE2C2A}" type="slidenum">
              <a:rPr lang="zh-CN" altLang="en-US" sz="1200"/>
              <a:pPr/>
              <a:t>145</a:t>
            </a:fld>
            <a:endParaRPr lang="zh-CN" altLang="en-US" sz="1200"/>
          </a:p>
        </p:txBody>
      </p:sp>
    </p:spTree>
    <p:extLst>
      <p:ext uri="{BB962C8B-B14F-4D97-AF65-F5344CB8AC3E}">
        <p14:creationId xmlns:p14="http://schemas.microsoft.com/office/powerpoint/2010/main" val="1049545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53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CEAB9C8-83C2-455A-AC79-FBEC7E229B0F}" type="slidenum">
              <a:rPr lang="zh-CN" altLang="en-US" sz="1200"/>
              <a:pPr/>
              <a:t>12</a:t>
            </a:fld>
            <a:endParaRPr lang="zh-CN" altLang="en-US" sz="1200"/>
          </a:p>
        </p:txBody>
      </p:sp>
    </p:spTree>
    <p:extLst>
      <p:ext uri="{BB962C8B-B14F-4D97-AF65-F5344CB8AC3E}">
        <p14:creationId xmlns:p14="http://schemas.microsoft.com/office/powerpoint/2010/main" val="2095915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53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CEAB9C8-83C2-455A-AC79-FBEC7E229B0F}" type="slidenum">
              <a:rPr lang="zh-CN" altLang="en-US" sz="1200"/>
              <a:pPr/>
              <a:t>13</a:t>
            </a:fld>
            <a:endParaRPr lang="zh-CN"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74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0DE6EB6-7042-45BD-99D0-04F8E4A29285}" type="slidenum">
              <a:rPr lang="zh-CN" altLang="en-US" sz="1200"/>
              <a:pPr/>
              <a:t>14</a:t>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75733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07390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00800" y="914400"/>
            <a:ext cx="1905000" cy="5105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914400"/>
            <a:ext cx="5562600"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62975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46063" y="930275"/>
            <a:ext cx="8212137" cy="53324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A83C7328-B3DF-48B0-918F-94DF3E16B492}" type="slidenum">
              <a:rPr lang="zh-CN" altLang="en-US"/>
              <a:pPr>
                <a:defRPr/>
              </a:pPr>
              <a:t>‹#›</a:t>
            </a:fld>
            <a:endParaRPr lang="en-US" altLang="zh-CN"/>
          </a:p>
        </p:txBody>
      </p:sp>
    </p:spTree>
    <p:extLst>
      <p:ext uri="{BB962C8B-B14F-4D97-AF65-F5344CB8AC3E}">
        <p14:creationId xmlns:p14="http://schemas.microsoft.com/office/powerpoint/2010/main" val="3398193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9632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109192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050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572000" y="19050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646301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31427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130507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9060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664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48271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914400"/>
            <a:ext cx="7391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685800" y="19050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zh-CN" altLang="zh-CN"/>
          </a:p>
        </p:txBody>
      </p:sp>
      <p:sp>
        <p:nvSpPr>
          <p:cNvPr id="1030" name="Text Box 10"/>
          <p:cNvSpPr txBox="1">
            <a:spLocks noChangeArrowheads="1"/>
          </p:cNvSpPr>
          <p:nvPr userDrawn="1"/>
        </p:nvSpPr>
        <p:spPr bwMode="auto">
          <a:xfrm>
            <a:off x="8153400" y="6319838"/>
            <a:ext cx="361950" cy="274637"/>
          </a:xfrm>
          <a:prstGeom prst="rect">
            <a:avLst/>
          </a:prstGeom>
          <a:noFill/>
          <a:ln>
            <a:noFill/>
          </a:ln>
          <a:effec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fld id="{595DCFEB-E708-4979-91C5-C7E8DB1DF7F7}" type="slidenum">
              <a:rPr lang="en-US" altLang="zh-CN" sz="1200" smtClean="0">
                <a:solidFill>
                  <a:srgbClr val="000066"/>
                </a:solidFill>
              </a:rPr>
              <a:pPr eaLnBrk="1" hangingPunct="1">
                <a:defRPr/>
              </a:pPr>
              <a:t>‹#›</a:t>
            </a:fld>
            <a:endParaRPr lang="en-US" altLang="zh-CN" sz="1200">
              <a:solidFill>
                <a:srgbClr val="000066"/>
              </a:solidFill>
            </a:endParaRPr>
          </a:p>
        </p:txBody>
      </p:sp>
      <p:sp>
        <p:nvSpPr>
          <p:cNvPr id="7" name="Rectangle 2"/>
          <p:cNvSpPr>
            <a:spLocks noChangeArrowheads="1"/>
          </p:cNvSpPr>
          <p:nvPr userDrawn="1"/>
        </p:nvSpPr>
        <p:spPr bwMode="gray">
          <a:xfrm>
            <a:off x="458788" y="1622425"/>
            <a:ext cx="8226425" cy="31750"/>
          </a:xfrm>
          <a:prstGeom prst="rect">
            <a:avLst/>
          </a:prstGeom>
          <a:solidFill>
            <a:srgbClr val="CC3300"/>
          </a:solidFill>
          <a:ln>
            <a:noFill/>
          </a:ln>
          <a:effectLst/>
        </p:spPr>
        <p:txBody>
          <a:bodyPr wrap="none" anchor="ctr"/>
          <a:lstStyle>
            <a:lvl1pPr>
              <a:defRPr kumimoji="1" sz="1600">
                <a:solidFill>
                  <a:schemeClr val="tx1"/>
                </a:solidFill>
                <a:latin typeface="Tahoma" panose="020B0604030504040204" pitchFamily="34" charset="0"/>
                <a:ea typeface="黑体" panose="02010609060101010101" pitchFamily="49" charset="-122"/>
              </a:defRPr>
            </a:lvl1pPr>
            <a:lvl2pPr marL="742950" indent="-285750">
              <a:defRPr kumimoji="1" sz="1600">
                <a:solidFill>
                  <a:schemeClr val="tx1"/>
                </a:solidFill>
                <a:latin typeface="Tahoma" panose="020B0604030504040204" pitchFamily="34" charset="0"/>
                <a:ea typeface="黑体" panose="02010609060101010101" pitchFamily="49" charset="-122"/>
              </a:defRPr>
            </a:lvl2pPr>
            <a:lvl3pPr marL="1143000" indent="-228600">
              <a:defRPr kumimoji="1" sz="1600">
                <a:solidFill>
                  <a:schemeClr val="tx1"/>
                </a:solidFill>
                <a:latin typeface="Tahoma" panose="020B0604030504040204" pitchFamily="34" charset="0"/>
                <a:ea typeface="黑体" panose="02010609060101010101" pitchFamily="49" charset="-122"/>
              </a:defRPr>
            </a:lvl3pPr>
            <a:lvl4pPr marL="1600200" indent="-228600">
              <a:defRPr kumimoji="1" sz="1600">
                <a:solidFill>
                  <a:schemeClr val="tx1"/>
                </a:solidFill>
                <a:latin typeface="Tahoma" panose="020B0604030504040204" pitchFamily="34" charset="0"/>
                <a:ea typeface="黑体" panose="02010609060101010101" pitchFamily="49" charset="-122"/>
              </a:defRPr>
            </a:lvl4pPr>
            <a:lvl5pPr marL="2057400" indent="-228600">
              <a:defRPr kumimoji="1" sz="16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黑体" panose="02010609060101010101" pitchFamily="49" charset="-122"/>
              </a:defRPr>
            </a:lvl9pPr>
          </a:lstStyle>
          <a:p>
            <a:pPr algn="ctr" eaLnBrk="1" hangingPunct="1">
              <a:defRPr/>
            </a:pPr>
            <a:endParaRPr lang="zh-CN" altLang="zh-CN" sz="2400">
              <a:ea typeface="宋体" panose="02010600030101010101" pitchFamily="2" charset="-122"/>
            </a:endParaRPr>
          </a:p>
        </p:txBody>
      </p:sp>
      <p:pic>
        <p:nvPicPr>
          <p:cNvPr id="2" name="Picture 9" descr="南理工校徽"/>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6363" y="96838"/>
            <a:ext cx="2881312"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spcBef>
          <a:spcPct val="0"/>
        </a:spcBef>
        <a:spcAft>
          <a:spcPct val="0"/>
        </a:spcAft>
        <a:defRPr kumimoji="1" sz="3600" b="1" kern="1200">
          <a:solidFill>
            <a:schemeClr val="tx2"/>
          </a:solidFill>
          <a:latin typeface="+mj-lt"/>
          <a:ea typeface="+mj-ea"/>
          <a:cs typeface="+mj-cs"/>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5pPr>
      <a:lvl6pPr marL="4572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6pPr>
      <a:lvl7pPr marL="9144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7pPr>
      <a:lvl8pPr marL="13716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8pPr>
      <a:lvl9pPr marL="18288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9pPr>
    </p:titleStyle>
    <p:bodyStyle>
      <a:lvl1pPr marL="342900" indent="-342900" algn="l" rtl="0" eaLnBrk="0" fontAlgn="base" hangingPunct="0">
        <a:spcBef>
          <a:spcPct val="20000"/>
        </a:spcBef>
        <a:spcAft>
          <a:spcPct val="0"/>
        </a:spcAft>
        <a:defRPr kumimoji="1" sz="2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liaoym@163.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microsoft.com/office/2007/relationships/hdphoto" Target="../media/hdphoto5.wdp"/></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microsoft.com/office/2007/relationships/hdphoto" Target="../media/hdphoto6.wdp"/></Relationships>
</file>

<file path=ppt/slides/_rels/slide10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108.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1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112.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104.png"/><Relationship Id="rId7" Type="http://schemas.openxmlformats.org/officeDocument/2006/relationships/image" Target="../media/image11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1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1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1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130.wmf"/><Relationship Id="rId3" Type="http://schemas.openxmlformats.org/officeDocument/2006/relationships/oleObject" Target="../embeddings/oleObject15.bin"/><Relationship Id="rId7" Type="http://schemas.openxmlformats.org/officeDocument/2006/relationships/image" Target="../media/image131.png"/><Relationship Id="rId12"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27.wmf"/><Relationship Id="rId11" Type="http://schemas.openxmlformats.org/officeDocument/2006/relationships/image" Target="../media/image129.wmf"/><Relationship Id="rId5" Type="http://schemas.openxmlformats.org/officeDocument/2006/relationships/oleObject" Target="../embeddings/oleObject16.bin"/><Relationship Id="rId10" Type="http://schemas.openxmlformats.org/officeDocument/2006/relationships/oleObject" Target="../embeddings/oleObject18.bin"/><Relationship Id="rId4" Type="http://schemas.openxmlformats.org/officeDocument/2006/relationships/image" Target="../media/image126.wmf"/><Relationship Id="rId9" Type="http://schemas.openxmlformats.org/officeDocument/2006/relationships/image" Target="../media/image128.w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image" Target="../media/image133.wmf"/><Relationship Id="rId5" Type="http://schemas.openxmlformats.org/officeDocument/2006/relationships/oleObject" Target="../embeddings/oleObject21.bin"/><Relationship Id="rId4" Type="http://schemas.openxmlformats.org/officeDocument/2006/relationships/image" Target="../media/image132.wmf"/></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34.wmf"/></Relationships>
</file>

<file path=ppt/slides/_rels/slide123.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0.png"/><Relationship Id="rId7" Type="http://schemas.openxmlformats.org/officeDocument/2006/relationships/image" Target="../media/image13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10.png"/><Relationship Id="rId11" Type="http://schemas.openxmlformats.org/officeDocument/2006/relationships/image" Target="../media/image860.png"/><Relationship Id="rId5" Type="http://schemas.openxmlformats.org/officeDocument/2006/relationships/image" Target="../media/image800.png"/><Relationship Id="rId10" Type="http://schemas.openxmlformats.org/officeDocument/2006/relationships/image" Target="../media/image850.png"/><Relationship Id="rId4" Type="http://schemas.openxmlformats.org/officeDocument/2006/relationships/image" Target="../media/image790.png"/><Relationship Id="rId9" Type="http://schemas.openxmlformats.org/officeDocument/2006/relationships/image" Target="../media/image841.png"/></Relationships>
</file>

<file path=ppt/slides/_rels/slide124.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80.png"/><Relationship Id="rId7" Type="http://schemas.openxmlformats.org/officeDocument/2006/relationships/image" Target="../media/image90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10" Type="http://schemas.openxmlformats.org/officeDocument/2006/relationships/image" Target="../media/image910.png"/><Relationship Id="rId4" Type="http://schemas.openxmlformats.org/officeDocument/2006/relationships/image" Target="../media/image870.png"/><Relationship Id="rId9" Type="http://schemas.openxmlformats.org/officeDocument/2006/relationships/image" Target="../media/image810.png"/></Relationships>
</file>

<file path=ppt/slides/_rels/slide125.xml.rels><?xml version="1.0" encoding="UTF-8" standalone="yes"?>
<Relationships xmlns="http://schemas.openxmlformats.org/package/2006/relationships"><Relationship Id="rId8" Type="http://schemas.openxmlformats.org/officeDocument/2006/relationships/image" Target="../media/image971.png"/><Relationship Id="rId3" Type="http://schemas.openxmlformats.org/officeDocument/2006/relationships/image" Target="../media/image920.png"/><Relationship Id="rId7" Type="http://schemas.openxmlformats.org/officeDocument/2006/relationships/image" Target="../media/image96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50.png"/><Relationship Id="rId5" Type="http://schemas.openxmlformats.org/officeDocument/2006/relationships/image" Target="../media/image940.png"/><Relationship Id="rId4" Type="http://schemas.openxmlformats.org/officeDocument/2006/relationships/image" Target="../media/image930.png"/></Relationships>
</file>

<file path=ppt/slides/_rels/slide126.xml.rels><?xml version="1.0" encoding="UTF-8" standalone="yes"?>
<Relationships xmlns="http://schemas.openxmlformats.org/package/2006/relationships"><Relationship Id="rId3" Type="http://schemas.openxmlformats.org/officeDocument/2006/relationships/image" Target="../media/image981.png"/><Relationship Id="rId7" Type="http://schemas.openxmlformats.org/officeDocument/2006/relationships/image" Target="../media/image102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010.png"/><Relationship Id="rId5" Type="http://schemas.openxmlformats.org/officeDocument/2006/relationships/image" Target="../media/image1000.png"/><Relationship Id="rId4" Type="http://schemas.openxmlformats.org/officeDocument/2006/relationships/image" Target="../media/image990.png"/></Relationships>
</file>

<file path=ppt/slides/_rels/slide127.xml.rels><?xml version="1.0" encoding="UTF-8" standalone="yes"?>
<Relationships xmlns="http://schemas.openxmlformats.org/package/2006/relationships"><Relationship Id="rId8" Type="http://schemas.openxmlformats.org/officeDocument/2006/relationships/image" Target="../media/image1080.png"/><Relationship Id="rId13" Type="http://schemas.openxmlformats.org/officeDocument/2006/relationships/image" Target="../media/image1130.png"/><Relationship Id="rId3" Type="http://schemas.openxmlformats.org/officeDocument/2006/relationships/image" Target="../media/image1030.png"/><Relationship Id="rId7" Type="http://schemas.openxmlformats.org/officeDocument/2006/relationships/image" Target="../media/image1070.png"/><Relationship Id="rId12" Type="http://schemas.openxmlformats.org/officeDocument/2006/relationships/image" Target="../media/image112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060.png"/><Relationship Id="rId11" Type="http://schemas.openxmlformats.org/officeDocument/2006/relationships/image" Target="../media/image1110.png"/><Relationship Id="rId5" Type="http://schemas.openxmlformats.org/officeDocument/2006/relationships/image" Target="../media/image1050.png"/><Relationship Id="rId10" Type="http://schemas.openxmlformats.org/officeDocument/2006/relationships/image" Target="../media/image1100.png"/><Relationship Id="rId4" Type="http://schemas.openxmlformats.org/officeDocument/2006/relationships/image" Target="../media/image1040.png"/><Relationship Id="rId9" Type="http://schemas.openxmlformats.org/officeDocument/2006/relationships/image" Target="../media/image1090.png"/><Relationship Id="rId14" Type="http://schemas.openxmlformats.org/officeDocument/2006/relationships/image" Target="../media/image136.png"/></Relationships>
</file>

<file path=ppt/slides/_rels/slide128.xml.rels><?xml version="1.0" encoding="UTF-8" standalone="yes"?>
<Relationships xmlns="http://schemas.openxmlformats.org/package/2006/relationships"><Relationship Id="rId8" Type="http://schemas.openxmlformats.org/officeDocument/2006/relationships/image" Target="../media/image1200.png"/><Relationship Id="rId3" Type="http://schemas.openxmlformats.org/officeDocument/2006/relationships/image" Target="../media/image1150.png"/><Relationship Id="rId7" Type="http://schemas.openxmlformats.org/officeDocument/2006/relationships/image" Target="../media/image119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180.png"/><Relationship Id="rId5" Type="http://schemas.openxmlformats.org/officeDocument/2006/relationships/image" Target="../media/image1170.png"/><Relationship Id="rId4" Type="http://schemas.openxmlformats.org/officeDocument/2006/relationships/image" Target="../media/image1160.png"/></Relationships>
</file>

<file path=ppt/slides/_rels/slide12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0.png"/><Relationship Id="rId7" Type="http://schemas.openxmlformats.org/officeDocument/2006/relationships/image" Target="../media/image125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240.png"/><Relationship Id="rId5" Type="http://schemas.openxmlformats.org/officeDocument/2006/relationships/image" Target="../media/image1230.png"/><Relationship Id="rId4" Type="http://schemas.openxmlformats.org/officeDocument/2006/relationships/image" Target="../media/image1220.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36.png"/></Relationships>
</file>

<file path=ppt/slides/_rels/slide13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37.w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39.wmf"/><Relationship Id="rId5" Type="http://schemas.openxmlformats.org/officeDocument/2006/relationships/oleObject" Target="../embeddings/oleObject25.bin"/><Relationship Id="rId4" Type="http://schemas.openxmlformats.org/officeDocument/2006/relationships/image" Target="../media/image138.wmf"/></Relationships>
</file>

<file path=ppt/slides/_rels/slide135.x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image" Target="../media/image63.png"/><Relationship Id="rId7"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140.wmf"/><Relationship Id="rId5" Type="http://schemas.openxmlformats.org/officeDocument/2006/relationships/oleObject" Target="../embeddings/oleObject26.bin"/><Relationship Id="rId10" Type="http://schemas.openxmlformats.org/officeDocument/2006/relationships/image" Target="../media/image142.wmf"/><Relationship Id="rId4" Type="http://schemas.openxmlformats.org/officeDocument/2006/relationships/image" Target="../media/image64.png"/><Relationship Id="rId9" Type="http://schemas.openxmlformats.org/officeDocument/2006/relationships/oleObject" Target="../embeddings/oleObject28.bin"/></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44.wmf"/><Relationship Id="rId5" Type="http://schemas.openxmlformats.org/officeDocument/2006/relationships/oleObject" Target="../embeddings/oleObject30.bin"/><Relationship Id="rId4" Type="http://schemas.openxmlformats.org/officeDocument/2006/relationships/image" Target="../media/image143.wmf"/></Relationships>
</file>

<file path=ppt/slides/_rels/slide137.xml.rels><?xml version="1.0" encoding="UTF-8" standalone="yes"?>
<Relationships xmlns="http://schemas.openxmlformats.org/package/2006/relationships"><Relationship Id="rId3" Type="http://schemas.openxmlformats.org/officeDocument/2006/relationships/image" Target="../media/image1310.png"/><Relationship Id="rId7" Type="http://schemas.openxmlformats.org/officeDocument/2006/relationships/image" Target="../media/image13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6.png"/><Relationship Id="rId4" Type="http://schemas.openxmlformats.org/officeDocument/2006/relationships/image" Target="../media/image132.png"/></Relationships>
</file>

<file path=ppt/slides/_rels/slide138.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notesSlide" Target="../notesSlides/notesSlide58.xml"/><Relationship Id="rId7" Type="http://schemas.openxmlformats.org/officeDocument/2006/relationships/image" Target="../media/image145.e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31.bin"/><Relationship Id="rId11" Type="http://schemas.openxmlformats.org/officeDocument/2006/relationships/image" Target="../media/image840.png"/><Relationship Id="rId5" Type="http://schemas.openxmlformats.org/officeDocument/2006/relationships/image" Target="../media/image147.png"/><Relationship Id="rId10" Type="http://schemas.openxmlformats.org/officeDocument/2006/relationships/image" Target="../media/image150.png"/><Relationship Id="rId4" Type="http://schemas.openxmlformats.org/officeDocument/2006/relationships/image" Target="../media/image146.png"/><Relationship Id="rId9" Type="http://schemas.openxmlformats.org/officeDocument/2006/relationships/image" Target="../media/image149.png"/></Relationships>
</file>

<file path=ppt/slides/_rels/slide139.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notesSlide" Target="../notesSlides/notesSlide59.xml"/><Relationship Id="rId7" Type="http://schemas.openxmlformats.org/officeDocument/2006/relationships/image" Target="../media/image151.e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32.bin"/><Relationship Id="rId11" Type="http://schemas.openxmlformats.org/officeDocument/2006/relationships/image" Target="../media/image157.png"/><Relationship Id="rId5" Type="http://schemas.openxmlformats.org/officeDocument/2006/relationships/image" Target="../media/image153.png"/><Relationship Id="rId10" Type="http://schemas.openxmlformats.org/officeDocument/2006/relationships/image" Target="../media/image156.png"/><Relationship Id="rId4" Type="http://schemas.openxmlformats.org/officeDocument/2006/relationships/image" Target="../media/image152.png"/><Relationship Id="rId9" Type="http://schemas.openxmlformats.org/officeDocument/2006/relationships/image" Target="../media/image155.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jpeg"/></Relationships>
</file>

<file path=ppt/slides/_rels/slide14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42.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154.png"/><Relationship Id="rId7" Type="http://schemas.openxmlformats.org/officeDocument/2006/relationships/image" Target="../media/image97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9" Type="http://schemas.openxmlformats.org/officeDocument/2006/relationships/image" Target="../media/image821.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microsoft.com/office/2007/relationships/hdphoto" Target="../media/hdphoto7.wdp"/></Relationships>
</file>

<file path=ppt/slides/_rels/slide145.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0.png"/><Relationship Id="rId4" Type="http://schemas.openxmlformats.org/officeDocument/2006/relationships/image" Target="../media/image280.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1.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1.wmf"/><Relationship Id="rId5" Type="http://schemas.openxmlformats.org/officeDocument/2006/relationships/oleObject" Target="../embeddings/oleObject2.bin"/><Relationship Id="rId4" Type="http://schemas.openxmlformats.org/officeDocument/2006/relationships/image" Target="../media/image50.wmf"/></Relationships>
</file>

<file path=ppt/slides/_rels/slide4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3.wmf"/><Relationship Id="rId5" Type="http://schemas.openxmlformats.org/officeDocument/2006/relationships/oleObject" Target="../embeddings/oleObject4.bin"/><Relationship Id="rId4" Type="http://schemas.openxmlformats.org/officeDocument/2006/relationships/image" Target="../media/image52.wmf"/></Relationships>
</file>

<file path=ppt/slides/_rels/slide4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6.wmf"/><Relationship Id="rId5" Type="http://schemas.openxmlformats.org/officeDocument/2006/relationships/oleObject" Target="../embeddings/oleObject7.bin"/><Relationship Id="rId4" Type="http://schemas.openxmlformats.org/officeDocument/2006/relationships/image" Target="../media/image55.wmf"/></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8.wmf"/><Relationship Id="rId5" Type="http://schemas.openxmlformats.org/officeDocument/2006/relationships/oleObject" Target="../embeddings/oleObject9.bin"/><Relationship Id="rId4" Type="http://schemas.openxmlformats.org/officeDocument/2006/relationships/image" Target="../media/image57.wmf"/></Relationships>
</file>

<file path=ppt/slides/_rels/slide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0.wmf"/><Relationship Id="rId5" Type="http://schemas.openxmlformats.org/officeDocument/2006/relationships/oleObject" Target="../embeddings/oleObject11.bin"/><Relationship Id="rId4" Type="http://schemas.openxmlformats.org/officeDocument/2006/relationships/image" Target="../media/image59.wmf"/></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480.png"/><Relationship Id="rId4" Type="http://schemas.openxmlformats.org/officeDocument/2006/relationships/image" Target="../media/image28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4.png"/><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4.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80.png"/><Relationship Id="rId4" Type="http://schemas.openxmlformats.org/officeDocument/2006/relationships/image" Target="../media/image78.png"/></Relationships>
</file>

<file path=ppt/slides/_rels/slide8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1.png"/><Relationship Id="rId7" Type="http://schemas.microsoft.com/office/2007/relationships/hdphoto" Target="../media/hdphoto1.wdp"/><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83.png"/><Relationship Id="rId4" Type="http://schemas.openxmlformats.org/officeDocument/2006/relationships/image" Target="../media/image82.png"/></Relationships>
</file>

<file path=ppt/slides/_rels/slide8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1.png"/><Relationship Id="rId7"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3.png"/><Relationship Id="rId10" Type="http://schemas.microsoft.com/office/2007/relationships/hdphoto" Target="../media/hdphoto4.wdp"/><Relationship Id="rId4" Type="http://schemas.openxmlformats.org/officeDocument/2006/relationships/image" Target="../media/image82.png"/><Relationship Id="rId9" Type="http://schemas.openxmlformats.org/officeDocument/2006/relationships/image" Target="../media/image85.png"/></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91.png"/><Relationship Id="rId7" Type="http://schemas.openxmlformats.org/officeDocument/2006/relationships/image" Target="../media/image57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60.png"/><Relationship Id="rId10" Type="http://schemas.openxmlformats.org/officeDocument/2006/relationships/image" Target="../media/image92.png"/><Relationship Id="rId9" Type="http://schemas.openxmlformats.org/officeDocument/2006/relationships/image" Target="../media/image590.png"/></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63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91.png"/><Relationship Id="rId4" Type="http://schemas.openxmlformats.org/officeDocument/2006/relationships/image" Target="../media/image9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95.wmf"/></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96.wmf"/><Relationship Id="rId5" Type="http://schemas.openxmlformats.org/officeDocument/2006/relationships/oleObject" Target="../embeddings/oleObject13.bin"/><Relationship Id="rId4" Type="http://schemas.openxmlformats.org/officeDocument/2006/relationships/image" Target="../media/image64.png"/></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97.wmf"/><Relationship Id="rId5" Type="http://schemas.openxmlformats.org/officeDocument/2006/relationships/oleObject" Target="../embeddings/oleObject14.bin"/><Relationship Id="rId4" Type="http://schemas.openxmlformats.org/officeDocument/2006/relationships/image" Target="../media/image64.png"/></Relationships>
</file>

<file path=ppt/slides/_rels/slide9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6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11188" y="1971675"/>
            <a:ext cx="7772400" cy="1462088"/>
          </a:xfrm>
          <a:prstGeom prst="rect">
            <a:avLst/>
          </a:prstGeom>
          <a:noFill/>
          <a:ln>
            <a:noFill/>
          </a:ln>
          <a:effectLst/>
        </p:spPr>
        <p:txBody>
          <a:bodyPr anchor="ctr"/>
          <a:lstStyle>
            <a:lvl1pPr algn="l" rtl="0" fontAlgn="base">
              <a:spcBef>
                <a:spcPct val="0"/>
              </a:spcBef>
              <a:spcAft>
                <a:spcPct val="0"/>
              </a:spcAft>
              <a:defRPr kumimoji="1" sz="3600" b="1" kern="1200">
                <a:solidFill>
                  <a:schemeClr val="tx2"/>
                </a:solidFill>
                <a:latin typeface="+mj-lt"/>
                <a:ea typeface="+mj-ea"/>
                <a:cs typeface="+mj-cs"/>
              </a:defRPr>
            </a:lvl1pPr>
            <a:lvl2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2pPr>
            <a:lvl3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3pPr>
            <a:lvl4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4pPr>
            <a:lvl5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5pPr>
            <a:lvl6pPr marL="4572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6pPr>
            <a:lvl7pPr marL="9144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7pPr>
            <a:lvl8pPr marL="13716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8pPr>
            <a:lvl9pPr marL="18288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9pPr>
          </a:lstStyle>
          <a:p>
            <a:pPr algn="ctr" eaLnBrk="1" hangingPunct="1">
              <a:defRPr/>
            </a:pPr>
            <a:r>
              <a:rPr lang="zh-CN" altLang="en-US" sz="6000" dirty="0">
                <a:effectLst>
                  <a:outerShdw blurRad="38100" dist="38100" dir="2700000" algn="tl">
                    <a:srgbClr val="000000">
                      <a:alpha val="43137"/>
                    </a:srgbClr>
                  </a:outerShdw>
                </a:effectLst>
              </a:rPr>
              <a:t>微波技术基础</a:t>
            </a:r>
          </a:p>
        </p:txBody>
      </p:sp>
      <p:sp>
        <p:nvSpPr>
          <p:cNvPr id="5" name="Rectangle 2"/>
          <p:cNvSpPr txBox="1">
            <a:spLocks noChangeArrowheads="1"/>
          </p:cNvSpPr>
          <p:nvPr/>
        </p:nvSpPr>
        <p:spPr bwMode="auto">
          <a:xfrm>
            <a:off x="611188" y="3068638"/>
            <a:ext cx="7772400" cy="2881312"/>
          </a:xfrm>
          <a:prstGeom prst="rect">
            <a:avLst/>
          </a:prstGeom>
          <a:noFill/>
          <a:ln>
            <a:noFill/>
          </a:ln>
        </p:spPr>
        <p:txBody>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a:lstStyle>
          <a:p>
            <a:pPr eaLnBrk="1" hangingPunct="1">
              <a:defRPr/>
            </a:pPr>
            <a:endParaRPr lang="en-US" altLang="zh-CN" sz="3000" b="0" kern="0" dirty="0">
              <a:solidFill>
                <a:schemeClr val="tx1"/>
              </a:solidFill>
            </a:endParaRPr>
          </a:p>
          <a:p>
            <a:pPr eaLnBrk="1" hangingPunct="1">
              <a:defRPr/>
            </a:pPr>
            <a:endParaRPr lang="en-US" altLang="zh-CN" sz="3000" b="0" kern="0" dirty="0">
              <a:solidFill>
                <a:schemeClr val="tx1"/>
              </a:solidFill>
            </a:endParaRPr>
          </a:p>
          <a:p>
            <a:pPr eaLnBrk="1" hangingPunct="1">
              <a:defRPr/>
            </a:pPr>
            <a:r>
              <a:rPr lang="zh-CN" altLang="en-US" sz="3000" b="0" kern="0" dirty="0">
                <a:solidFill>
                  <a:schemeClr val="tx1"/>
                </a:solidFill>
              </a:rPr>
              <a:t>廖轶明 </a:t>
            </a:r>
            <a:r>
              <a:rPr lang="en-US" altLang="zh-CN" sz="3000" b="0" kern="0" dirty="0">
                <a:solidFill>
                  <a:schemeClr val="tx1"/>
                </a:solidFill>
              </a:rPr>
              <a:t>E-mail: </a:t>
            </a:r>
            <a:r>
              <a:rPr lang="en-US" altLang="zh-CN" sz="3000" b="0" kern="0" dirty="0">
                <a:solidFill>
                  <a:srgbClr val="0000FF"/>
                </a:solidFill>
                <a:hlinkClick r:id="rId2"/>
              </a:rPr>
              <a:t>mliaoym@163.com</a:t>
            </a:r>
            <a:endParaRPr lang="en-US" altLang="zh-CN" sz="3000" b="0" kern="0" dirty="0">
              <a:solidFill>
                <a:srgbClr val="0000FF"/>
              </a:solidFill>
            </a:endParaRPr>
          </a:p>
          <a:p>
            <a:pPr eaLnBrk="1" hangingPunct="1">
              <a:defRPr/>
            </a:pPr>
            <a:r>
              <a:rPr lang="en-US" altLang="zh-CN" sz="3000" b="0" kern="0" dirty="0">
                <a:solidFill>
                  <a:schemeClr val="tx1"/>
                </a:solidFill>
              </a:rPr>
              <a:t>            Tel: </a:t>
            </a:r>
            <a:r>
              <a:rPr lang="en-US" altLang="zh-CN" sz="3000" b="0" kern="0" dirty="0">
                <a:solidFill>
                  <a:srgbClr val="0000FF"/>
                </a:solidFill>
              </a:rPr>
              <a:t>13913874255</a:t>
            </a:r>
            <a:endParaRPr lang="zh-CN" altLang="en-US" sz="3000" b="0" kern="0" dirty="0">
              <a:solidFill>
                <a:srgbClr val="0000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sp>
        <p:nvSpPr>
          <p:cNvPr id="5" name="Text Box 10"/>
          <p:cNvSpPr txBox="1">
            <a:spLocks noRot="1" noChangeAspect="1" noMove="1" noResize="1" noEditPoints="1" noAdjustHandles="1" noChangeArrowheads="1" noChangeShapeType="1" noTextEdit="1"/>
          </p:cNvSpPr>
          <p:nvPr/>
        </p:nvSpPr>
        <p:spPr bwMode="auto">
          <a:xfrm>
            <a:off x="1116314" y="1700808"/>
            <a:ext cx="7394836" cy="5499711"/>
          </a:xfrm>
          <a:prstGeom prst="rect">
            <a:avLst/>
          </a:prstGeom>
          <a:blipFill>
            <a:blip r:embed="rId3"/>
            <a:stretch>
              <a:fillRect l="-2226" t="-665"/>
            </a:stretch>
          </a:blipFill>
          <a:ln>
            <a:noFill/>
          </a:ln>
          <a:effectLst/>
        </p:spPr>
        <p:txBody>
          <a:bodyPr/>
          <a:lstStyle/>
          <a:p>
            <a:pPr>
              <a:defRPr/>
            </a:pPr>
            <a:r>
              <a:rPr lang="zh-CN" altLang="en-US">
                <a:noFill/>
              </a:rPr>
              <a:t> </a:t>
            </a:r>
          </a:p>
        </p:txBody>
      </p:sp>
      <p:sp>
        <p:nvSpPr>
          <p:cNvPr id="2" name="文本框 1"/>
          <p:cNvSpPr txBox="1">
            <a:spLocks noRot="1" noChangeAspect="1" noMove="1" noResize="1" noEditPoints="1" noAdjustHandles="1" noChangeArrowheads="1" noChangeShapeType="1" noTextEdit="1"/>
          </p:cNvSpPr>
          <p:nvPr/>
        </p:nvSpPr>
        <p:spPr>
          <a:xfrm>
            <a:off x="6074150" y="4450663"/>
            <a:ext cx="3100977" cy="1147622"/>
          </a:xfrm>
          <a:prstGeom prst="rect">
            <a:avLst/>
          </a:prstGeom>
          <a:blipFill>
            <a:blip r:embed="rId4"/>
            <a:stretch>
              <a:fillRect l="-2947" b="-2128"/>
            </a:stretch>
          </a:blipFill>
        </p:spPr>
        <p:txBody>
          <a:bodyPr/>
          <a:lstStyle/>
          <a:p>
            <a:pPr>
              <a:defRPr/>
            </a:pPr>
            <a:r>
              <a:rPr lang="zh-CN" alt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51203" name="文本框 5"/>
          <p:cNvSpPr txBox="1">
            <a:spLocks noChangeArrowheads="1"/>
          </p:cNvSpPr>
          <p:nvPr/>
        </p:nvSpPr>
        <p:spPr bwMode="auto">
          <a:xfrm>
            <a:off x="1819275" y="1663700"/>
            <a:ext cx="5256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dirty="0">
                <a:ea typeface="宋体" panose="02010600030101010101" pitchFamily="2" charset="-122"/>
              </a:rPr>
              <a:t>散射矩阵</a:t>
            </a:r>
          </a:p>
        </p:txBody>
      </p:sp>
      <p:sp>
        <p:nvSpPr>
          <p:cNvPr id="51205" name="文本框 6"/>
          <p:cNvSpPr txBox="1">
            <a:spLocks noChangeArrowheads="1"/>
          </p:cNvSpPr>
          <p:nvPr/>
        </p:nvSpPr>
        <p:spPr bwMode="auto">
          <a:xfrm>
            <a:off x="611956" y="2208349"/>
            <a:ext cx="842454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400" b="0" dirty="0">
                <a:ea typeface="宋体" panose="02010600030101010101" pitchFamily="2" charset="-122"/>
              </a:rPr>
              <a:t>（</a:t>
            </a:r>
            <a:r>
              <a:rPr lang="en-US" altLang="zh-CN" sz="2400" b="0" dirty="0">
                <a:ea typeface="宋体" panose="02010600030101010101" pitchFamily="2" charset="-122"/>
              </a:rPr>
              <a:t>1</a:t>
            </a:r>
            <a:r>
              <a:rPr lang="zh-CN" altLang="en-US" sz="2400" b="0" dirty="0">
                <a:ea typeface="宋体" panose="02010600030101010101" pitchFamily="2" charset="-122"/>
              </a:rPr>
              <a:t>）对于波导中非</a:t>
            </a:r>
            <a:r>
              <a:rPr lang="en-US" altLang="zh-CN" sz="2400" b="0" dirty="0">
                <a:solidFill>
                  <a:srgbClr val="0000FF"/>
                </a:solidFill>
                <a:ea typeface="宋体" panose="02010600030101010101" pitchFamily="2" charset="-122"/>
              </a:rPr>
              <a:t>TEM</a:t>
            </a:r>
            <a:r>
              <a:rPr lang="zh-CN" altLang="en-US" sz="2400" b="0" dirty="0">
                <a:solidFill>
                  <a:srgbClr val="0000FF"/>
                </a:solidFill>
                <a:ea typeface="宋体" panose="02010600030101010101" pitchFamily="2" charset="-122"/>
              </a:rPr>
              <a:t>模</a:t>
            </a:r>
            <a:r>
              <a:rPr lang="en-US" altLang="zh-CN" sz="2400" b="0" dirty="0">
                <a:ea typeface="宋体" panose="02010600030101010101" pitchFamily="2" charset="-122"/>
              </a:rPr>
              <a:t>,</a:t>
            </a:r>
            <a:r>
              <a:rPr lang="zh-CN" altLang="en-US" sz="2400" b="0" dirty="0">
                <a:ea typeface="宋体" panose="02010600030101010101" pitchFamily="2" charset="-122"/>
              </a:rPr>
              <a:t>电压与积分路径相关，无法正确的定义电压值。电流与电压失去明确物理意义，难以直接测量。</a:t>
            </a:r>
            <a:endParaRPr lang="en-US" altLang="zh-CN" sz="2400" b="0" dirty="0">
              <a:ea typeface="宋体" panose="02010600030101010101" pitchFamily="2" charset="-122"/>
            </a:endParaRPr>
          </a:p>
          <a:p>
            <a:pPr>
              <a:spcBef>
                <a:spcPct val="0"/>
              </a:spcBef>
            </a:pPr>
            <a:r>
              <a:rPr lang="zh-CN" altLang="en-US" sz="2400" b="0" dirty="0">
                <a:ea typeface="宋体" panose="02010600030101010101" pitchFamily="2" charset="-122"/>
              </a:rPr>
              <a:t>（</a:t>
            </a:r>
            <a:r>
              <a:rPr lang="en-US" altLang="zh-CN" sz="2400" b="0" dirty="0">
                <a:ea typeface="宋体" panose="02010600030101010101" pitchFamily="2" charset="-122"/>
              </a:rPr>
              <a:t>2</a:t>
            </a:r>
            <a:r>
              <a:rPr lang="zh-CN" altLang="en-US" sz="2400" b="0" dirty="0">
                <a:ea typeface="宋体" panose="02010600030101010101" pitchFamily="2" charset="-122"/>
              </a:rPr>
              <a:t>）实际上</a:t>
            </a:r>
            <a:r>
              <a:rPr lang="zh-CN" altLang="en-US" sz="2400" b="0" dirty="0">
                <a:solidFill>
                  <a:srgbClr val="0000FF"/>
                </a:solidFill>
                <a:ea typeface="宋体" panose="02010600030101010101" pitchFamily="2" charset="-122"/>
              </a:rPr>
              <a:t>高频</a:t>
            </a:r>
            <a:r>
              <a:rPr lang="zh-CN" altLang="en-US" sz="2400" b="0" dirty="0">
                <a:ea typeface="宋体" panose="02010600030101010101" pitchFamily="2" charset="-122"/>
              </a:rPr>
              <a:t>情况下，很难得到一个理想的</a:t>
            </a:r>
            <a:r>
              <a:rPr lang="zh-CN" altLang="en-US" sz="2400" b="0" dirty="0">
                <a:solidFill>
                  <a:srgbClr val="FF0000"/>
                </a:solidFill>
                <a:ea typeface="宋体" panose="02010600030101010101" pitchFamily="2" charset="-122"/>
              </a:rPr>
              <a:t>开路</a:t>
            </a:r>
            <a:r>
              <a:rPr lang="zh-CN" altLang="en-US" sz="2400" b="0" dirty="0">
                <a:ea typeface="宋体" panose="02010600030101010101" pitchFamily="2" charset="-122"/>
              </a:rPr>
              <a:t>条件或短路条件。</a:t>
            </a:r>
            <a:endParaRPr lang="en-US" altLang="zh-CN" sz="2400" b="0" dirty="0">
              <a:ea typeface="宋体" panose="02010600030101010101" pitchFamily="2" charset="-122"/>
            </a:endParaRPr>
          </a:p>
          <a:p>
            <a:pPr>
              <a:spcBef>
                <a:spcPct val="0"/>
              </a:spcBef>
            </a:pPr>
            <a:endParaRPr lang="en-US" altLang="zh-CN" sz="2400" b="0" dirty="0">
              <a:ea typeface="宋体" panose="02010600030101010101" pitchFamily="2" charset="-122"/>
            </a:endParaRPr>
          </a:p>
          <a:p>
            <a:pPr>
              <a:spcBef>
                <a:spcPct val="0"/>
              </a:spcBef>
            </a:pPr>
            <a:r>
              <a:rPr lang="zh-CN" altLang="en-US" sz="2400" b="0" dirty="0">
                <a:ea typeface="宋体" panose="02010600030101010101" pitchFamily="2" charset="-122"/>
              </a:rPr>
              <a:t>因此</a:t>
            </a:r>
            <a:r>
              <a:rPr lang="en-US" altLang="zh-CN" sz="2400" b="0" dirty="0">
                <a:ea typeface="宋体" panose="02010600030101010101" pitchFamily="2" charset="-122"/>
              </a:rPr>
              <a:t>Y</a:t>
            </a:r>
            <a:r>
              <a:rPr lang="zh-CN" altLang="en-US" sz="2400" b="0" dirty="0">
                <a:ea typeface="宋体" panose="02010600030101010101" pitchFamily="2" charset="-122"/>
              </a:rPr>
              <a:t>与</a:t>
            </a:r>
            <a:r>
              <a:rPr lang="en-US" altLang="zh-CN" sz="2400" b="0" dirty="0">
                <a:ea typeface="宋体" panose="02010600030101010101" pitchFamily="2" charset="-122"/>
              </a:rPr>
              <a:t>Z</a:t>
            </a:r>
            <a:r>
              <a:rPr lang="zh-CN" altLang="en-US" sz="2400" b="0" dirty="0">
                <a:ea typeface="宋体" panose="02010600030101010101" pitchFamily="2" charset="-122"/>
              </a:rPr>
              <a:t>矩阵难以测量。</a:t>
            </a:r>
          </a:p>
        </p:txBody>
      </p:sp>
      <p:sp>
        <p:nvSpPr>
          <p:cNvPr id="6" name="弧形 5"/>
          <p:cNvSpPr/>
          <p:nvPr/>
        </p:nvSpPr>
        <p:spPr bwMode="auto">
          <a:xfrm rot="2195548">
            <a:off x="5876909" y="5977742"/>
            <a:ext cx="547306" cy="687398"/>
          </a:xfrm>
          <a:prstGeom prst="arc">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2" name="弧形 11"/>
          <p:cNvSpPr/>
          <p:nvPr/>
        </p:nvSpPr>
        <p:spPr bwMode="auto">
          <a:xfrm rot="5616208">
            <a:off x="6135791" y="5784693"/>
            <a:ext cx="452368" cy="862127"/>
          </a:xfrm>
          <a:prstGeom prst="arc">
            <a:avLst>
              <a:gd name="adj1" fmla="val 9704651"/>
              <a:gd name="adj2" fmla="val 691558"/>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9" name="弧形 8">
            <a:extLst>
              <a:ext uri="{FF2B5EF4-FFF2-40B4-BE49-F238E27FC236}">
                <a16:creationId xmlns:a16="http://schemas.microsoft.com/office/drawing/2014/main" id="{4F1172E3-4607-43E9-B12D-A08AA020D802}"/>
              </a:ext>
            </a:extLst>
          </p:cNvPr>
          <p:cNvSpPr/>
          <p:nvPr/>
        </p:nvSpPr>
        <p:spPr bwMode="auto">
          <a:xfrm rot="5400000">
            <a:off x="5949534" y="5889612"/>
            <a:ext cx="526137" cy="686241"/>
          </a:xfrm>
          <a:prstGeom prst="arc">
            <a:avLst>
              <a:gd name="adj1" fmla="val 12132957"/>
              <a:gd name="adj2" fmla="val 0"/>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4" name="直接连接符 3">
            <a:extLst>
              <a:ext uri="{FF2B5EF4-FFF2-40B4-BE49-F238E27FC236}">
                <a16:creationId xmlns:a16="http://schemas.microsoft.com/office/drawing/2014/main" id="{34B663D7-7FCA-40CB-B4AA-4BFC8548FE0F}"/>
              </a:ext>
            </a:extLst>
          </p:cNvPr>
          <p:cNvCxnSpPr/>
          <p:nvPr/>
        </p:nvCxnSpPr>
        <p:spPr bwMode="auto">
          <a:xfrm>
            <a:off x="6289967" y="5962926"/>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a:extLst>
              <a:ext uri="{FF2B5EF4-FFF2-40B4-BE49-F238E27FC236}">
                <a16:creationId xmlns:a16="http://schemas.microsoft.com/office/drawing/2014/main" id="{21A6793C-FE7F-4B9B-A098-9698E6A87CF9}"/>
              </a:ext>
            </a:extLst>
          </p:cNvPr>
          <p:cNvCxnSpPr/>
          <p:nvPr/>
        </p:nvCxnSpPr>
        <p:spPr bwMode="auto">
          <a:xfrm>
            <a:off x="6165391" y="5956189"/>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a:extLst>
              <a:ext uri="{FF2B5EF4-FFF2-40B4-BE49-F238E27FC236}">
                <a16:creationId xmlns:a16="http://schemas.microsoft.com/office/drawing/2014/main" id="{AC053247-9BA6-47E2-9F41-3A09AB451C77}"/>
              </a:ext>
            </a:extLst>
          </p:cNvPr>
          <p:cNvCxnSpPr/>
          <p:nvPr/>
        </p:nvCxnSpPr>
        <p:spPr bwMode="auto">
          <a:xfrm>
            <a:off x="6032938" y="5964652"/>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a:extLst>
              <a:ext uri="{FF2B5EF4-FFF2-40B4-BE49-F238E27FC236}">
                <a16:creationId xmlns:a16="http://schemas.microsoft.com/office/drawing/2014/main" id="{1E83C04E-13D5-4EA1-8EA7-D33D3B88DE5F}"/>
              </a:ext>
            </a:extLst>
          </p:cNvPr>
          <p:cNvCxnSpPr/>
          <p:nvPr/>
        </p:nvCxnSpPr>
        <p:spPr bwMode="auto">
          <a:xfrm>
            <a:off x="5888922" y="5937901"/>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a:extLst>
              <a:ext uri="{FF2B5EF4-FFF2-40B4-BE49-F238E27FC236}">
                <a16:creationId xmlns:a16="http://schemas.microsoft.com/office/drawing/2014/main" id="{747D1C8F-87DF-411E-8EE0-E0F6387D8BF0}"/>
              </a:ext>
            </a:extLst>
          </p:cNvPr>
          <p:cNvCxnSpPr/>
          <p:nvPr/>
        </p:nvCxnSpPr>
        <p:spPr bwMode="auto">
          <a:xfrm>
            <a:off x="5725961" y="5989677"/>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a:extLst>
              <a:ext uri="{FF2B5EF4-FFF2-40B4-BE49-F238E27FC236}">
                <a16:creationId xmlns:a16="http://schemas.microsoft.com/office/drawing/2014/main" id="{9A4E883F-19BE-4BB2-9C22-8A7CA1C0D463}"/>
              </a:ext>
            </a:extLst>
          </p:cNvPr>
          <p:cNvCxnSpPr/>
          <p:nvPr/>
        </p:nvCxnSpPr>
        <p:spPr bwMode="auto">
          <a:xfrm>
            <a:off x="5581945" y="5962926"/>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a:extLst>
              <a:ext uri="{FF2B5EF4-FFF2-40B4-BE49-F238E27FC236}">
                <a16:creationId xmlns:a16="http://schemas.microsoft.com/office/drawing/2014/main" id="{E5C13EBD-8D5D-404C-8D7A-881CC2AAB0CA}"/>
              </a:ext>
            </a:extLst>
          </p:cNvPr>
          <p:cNvCxnSpPr/>
          <p:nvPr/>
        </p:nvCxnSpPr>
        <p:spPr bwMode="auto">
          <a:xfrm>
            <a:off x="5449492" y="5971389"/>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a:extLst>
              <a:ext uri="{FF2B5EF4-FFF2-40B4-BE49-F238E27FC236}">
                <a16:creationId xmlns:a16="http://schemas.microsoft.com/office/drawing/2014/main" id="{39FFD575-D177-4DA7-8785-2DD44198FEEE}"/>
              </a:ext>
            </a:extLst>
          </p:cNvPr>
          <p:cNvCxnSpPr/>
          <p:nvPr/>
        </p:nvCxnSpPr>
        <p:spPr bwMode="auto">
          <a:xfrm>
            <a:off x="5305476" y="5944638"/>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a:extLst>
              <a:ext uri="{FF2B5EF4-FFF2-40B4-BE49-F238E27FC236}">
                <a16:creationId xmlns:a16="http://schemas.microsoft.com/office/drawing/2014/main" id="{167CF856-4856-4B18-9E2E-5689FE44AC38}"/>
              </a:ext>
            </a:extLst>
          </p:cNvPr>
          <p:cNvCxnSpPr/>
          <p:nvPr/>
        </p:nvCxnSpPr>
        <p:spPr bwMode="auto">
          <a:xfrm>
            <a:off x="5157279" y="5956189"/>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a:extLst>
              <a:ext uri="{FF2B5EF4-FFF2-40B4-BE49-F238E27FC236}">
                <a16:creationId xmlns:a16="http://schemas.microsoft.com/office/drawing/2014/main" id="{7ABB878C-2A63-4936-B9D8-10B47AFFCFAC}"/>
              </a:ext>
            </a:extLst>
          </p:cNvPr>
          <p:cNvCxnSpPr/>
          <p:nvPr/>
        </p:nvCxnSpPr>
        <p:spPr bwMode="auto">
          <a:xfrm>
            <a:off x="5013263" y="5929438"/>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a:extLst>
              <a:ext uri="{FF2B5EF4-FFF2-40B4-BE49-F238E27FC236}">
                <a16:creationId xmlns:a16="http://schemas.microsoft.com/office/drawing/2014/main" id="{355B2658-CA32-4E6A-9560-6220CD3AB5BA}"/>
              </a:ext>
            </a:extLst>
          </p:cNvPr>
          <p:cNvCxnSpPr/>
          <p:nvPr/>
        </p:nvCxnSpPr>
        <p:spPr bwMode="auto">
          <a:xfrm>
            <a:off x="4880810" y="5937901"/>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a:extLst>
              <a:ext uri="{FF2B5EF4-FFF2-40B4-BE49-F238E27FC236}">
                <a16:creationId xmlns:a16="http://schemas.microsoft.com/office/drawing/2014/main" id="{4CCFB66E-90DF-4C85-AA29-1B482CF085EC}"/>
              </a:ext>
            </a:extLst>
          </p:cNvPr>
          <p:cNvCxnSpPr/>
          <p:nvPr/>
        </p:nvCxnSpPr>
        <p:spPr bwMode="auto">
          <a:xfrm>
            <a:off x="4736794" y="5911150"/>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a:extLst>
              <a:ext uri="{FF2B5EF4-FFF2-40B4-BE49-F238E27FC236}">
                <a16:creationId xmlns:a16="http://schemas.microsoft.com/office/drawing/2014/main" id="{20E8C271-F56D-4AD5-BEB2-EA137204826A}"/>
              </a:ext>
            </a:extLst>
          </p:cNvPr>
          <p:cNvCxnSpPr/>
          <p:nvPr/>
        </p:nvCxnSpPr>
        <p:spPr bwMode="auto">
          <a:xfrm>
            <a:off x="4573833" y="5962926"/>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811FA0C7-CCEA-4701-BBE1-03815F95F1D3}"/>
              </a:ext>
            </a:extLst>
          </p:cNvPr>
          <p:cNvCxnSpPr/>
          <p:nvPr/>
        </p:nvCxnSpPr>
        <p:spPr bwMode="auto">
          <a:xfrm>
            <a:off x="4429817" y="5936175"/>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8E660135-AE39-4197-B81E-DF8AC6664F8A}"/>
              </a:ext>
            </a:extLst>
          </p:cNvPr>
          <p:cNvCxnSpPr/>
          <p:nvPr/>
        </p:nvCxnSpPr>
        <p:spPr bwMode="auto">
          <a:xfrm>
            <a:off x="4297364" y="5944638"/>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a:extLst>
              <a:ext uri="{FF2B5EF4-FFF2-40B4-BE49-F238E27FC236}">
                <a16:creationId xmlns:a16="http://schemas.microsoft.com/office/drawing/2014/main" id="{8497B193-9683-4C4F-80E9-467762CA1A37}"/>
              </a:ext>
            </a:extLst>
          </p:cNvPr>
          <p:cNvCxnSpPr/>
          <p:nvPr/>
        </p:nvCxnSpPr>
        <p:spPr bwMode="auto">
          <a:xfrm>
            <a:off x="4153348" y="5917887"/>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a:extLst>
              <a:ext uri="{FF2B5EF4-FFF2-40B4-BE49-F238E27FC236}">
                <a16:creationId xmlns:a16="http://schemas.microsoft.com/office/drawing/2014/main" id="{CB70B843-4DD7-440E-B1C8-12170B4C008E}"/>
              </a:ext>
            </a:extLst>
          </p:cNvPr>
          <p:cNvCxnSpPr/>
          <p:nvPr/>
        </p:nvCxnSpPr>
        <p:spPr bwMode="auto">
          <a:xfrm>
            <a:off x="4005151" y="5981214"/>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a:extLst>
              <a:ext uri="{FF2B5EF4-FFF2-40B4-BE49-F238E27FC236}">
                <a16:creationId xmlns:a16="http://schemas.microsoft.com/office/drawing/2014/main" id="{E60FDF96-59F4-468D-A77C-9243DF2F4714}"/>
              </a:ext>
            </a:extLst>
          </p:cNvPr>
          <p:cNvCxnSpPr/>
          <p:nvPr/>
        </p:nvCxnSpPr>
        <p:spPr bwMode="auto">
          <a:xfrm>
            <a:off x="3861135" y="5954463"/>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a:extLst>
              <a:ext uri="{FF2B5EF4-FFF2-40B4-BE49-F238E27FC236}">
                <a16:creationId xmlns:a16="http://schemas.microsoft.com/office/drawing/2014/main" id="{5CA09E24-D7E2-4FA9-950A-6B85ED6612EF}"/>
              </a:ext>
            </a:extLst>
          </p:cNvPr>
          <p:cNvCxnSpPr/>
          <p:nvPr/>
        </p:nvCxnSpPr>
        <p:spPr bwMode="auto">
          <a:xfrm>
            <a:off x="3728682" y="5962926"/>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a:extLst>
              <a:ext uri="{FF2B5EF4-FFF2-40B4-BE49-F238E27FC236}">
                <a16:creationId xmlns:a16="http://schemas.microsoft.com/office/drawing/2014/main" id="{6393CFF6-725C-4E2D-AAA6-70046438DFE1}"/>
              </a:ext>
            </a:extLst>
          </p:cNvPr>
          <p:cNvCxnSpPr/>
          <p:nvPr/>
        </p:nvCxnSpPr>
        <p:spPr bwMode="auto">
          <a:xfrm>
            <a:off x="3584666" y="5936175"/>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a:extLst>
              <a:ext uri="{FF2B5EF4-FFF2-40B4-BE49-F238E27FC236}">
                <a16:creationId xmlns:a16="http://schemas.microsoft.com/office/drawing/2014/main" id="{D87021FD-03D1-41FB-B629-81BAD2691E9E}"/>
              </a:ext>
            </a:extLst>
          </p:cNvPr>
          <p:cNvCxnSpPr/>
          <p:nvPr/>
        </p:nvCxnSpPr>
        <p:spPr bwMode="auto">
          <a:xfrm>
            <a:off x="3421705" y="5987951"/>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a:extLst>
              <a:ext uri="{FF2B5EF4-FFF2-40B4-BE49-F238E27FC236}">
                <a16:creationId xmlns:a16="http://schemas.microsoft.com/office/drawing/2014/main" id="{A38B8431-9899-4F61-997B-355541B0678B}"/>
              </a:ext>
            </a:extLst>
          </p:cNvPr>
          <p:cNvCxnSpPr/>
          <p:nvPr/>
        </p:nvCxnSpPr>
        <p:spPr bwMode="auto">
          <a:xfrm>
            <a:off x="3277689" y="5961200"/>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a:extLst>
              <a:ext uri="{FF2B5EF4-FFF2-40B4-BE49-F238E27FC236}">
                <a16:creationId xmlns:a16="http://schemas.microsoft.com/office/drawing/2014/main" id="{3CA40BD0-234D-4D22-97E4-27B20369A58E}"/>
              </a:ext>
            </a:extLst>
          </p:cNvPr>
          <p:cNvCxnSpPr/>
          <p:nvPr/>
        </p:nvCxnSpPr>
        <p:spPr bwMode="auto">
          <a:xfrm>
            <a:off x="3145236" y="5969663"/>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a:extLst>
              <a:ext uri="{FF2B5EF4-FFF2-40B4-BE49-F238E27FC236}">
                <a16:creationId xmlns:a16="http://schemas.microsoft.com/office/drawing/2014/main" id="{F1B93DEE-B82C-4536-B9CB-1EB669DBE616}"/>
              </a:ext>
            </a:extLst>
          </p:cNvPr>
          <p:cNvCxnSpPr/>
          <p:nvPr/>
        </p:nvCxnSpPr>
        <p:spPr bwMode="auto">
          <a:xfrm>
            <a:off x="3001220" y="5942912"/>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a:extLst>
              <a:ext uri="{FF2B5EF4-FFF2-40B4-BE49-F238E27FC236}">
                <a16:creationId xmlns:a16="http://schemas.microsoft.com/office/drawing/2014/main" id="{FC1812A1-574B-48C5-8261-61E7CEBCB63E}"/>
              </a:ext>
            </a:extLst>
          </p:cNvPr>
          <p:cNvCxnSpPr/>
          <p:nvPr/>
        </p:nvCxnSpPr>
        <p:spPr bwMode="auto">
          <a:xfrm>
            <a:off x="2853023" y="5954463"/>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7">
            <a:extLst>
              <a:ext uri="{FF2B5EF4-FFF2-40B4-BE49-F238E27FC236}">
                <a16:creationId xmlns:a16="http://schemas.microsoft.com/office/drawing/2014/main" id="{FDAE2005-7F1D-4BE5-BD45-5606BEFBD6D7}"/>
              </a:ext>
            </a:extLst>
          </p:cNvPr>
          <p:cNvCxnSpPr/>
          <p:nvPr/>
        </p:nvCxnSpPr>
        <p:spPr bwMode="auto">
          <a:xfrm>
            <a:off x="2709007" y="5927712"/>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a:extLst>
              <a:ext uri="{FF2B5EF4-FFF2-40B4-BE49-F238E27FC236}">
                <a16:creationId xmlns:a16="http://schemas.microsoft.com/office/drawing/2014/main" id="{CAF867EF-6EED-4226-8FA6-F52200DE8FAF}"/>
              </a:ext>
            </a:extLst>
          </p:cNvPr>
          <p:cNvCxnSpPr/>
          <p:nvPr/>
        </p:nvCxnSpPr>
        <p:spPr bwMode="auto">
          <a:xfrm>
            <a:off x="2576554" y="5936175"/>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a:extLst>
              <a:ext uri="{FF2B5EF4-FFF2-40B4-BE49-F238E27FC236}">
                <a16:creationId xmlns:a16="http://schemas.microsoft.com/office/drawing/2014/main" id="{4372CCDA-D387-4AF7-9C94-D67D69C76CC4}"/>
              </a:ext>
            </a:extLst>
          </p:cNvPr>
          <p:cNvCxnSpPr/>
          <p:nvPr/>
        </p:nvCxnSpPr>
        <p:spPr bwMode="auto">
          <a:xfrm>
            <a:off x="2432538" y="5909424"/>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a:extLst>
              <a:ext uri="{FF2B5EF4-FFF2-40B4-BE49-F238E27FC236}">
                <a16:creationId xmlns:a16="http://schemas.microsoft.com/office/drawing/2014/main" id="{6D959378-F79C-435C-BC8C-C56CD6E0F1B6}"/>
              </a:ext>
            </a:extLst>
          </p:cNvPr>
          <p:cNvCxnSpPr/>
          <p:nvPr/>
        </p:nvCxnSpPr>
        <p:spPr bwMode="auto">
          <a:xfrm>
            <a:off x="2269577" y="5961200"/>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a:extLst>
              <a:ext uri="{FF2B5EF4-FFF2-40B4-BE49-F238E27FC236}">
                <a16:creationId xmlns:a16="http://schemas.microsoft.com/office/drawing/2014/main" id="{DA05D879-2CCD-4B0F-B393-ABFC7D91BC49}"/>
              </a:ext>
            </a:extLst>
          </p:cNvPr>
          <p:cNvCxnSpPr/>
          <p:nvPr/>
        </p:nvCxnSpPr>
        <p:spPr bwMode="auto">
          <a:xfrm>
            <a:off x="2125561" y="5934449"/>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a:extLst>
              <a:ext uri="{FF2B5EF4-FFF2-40B4-BE49-F238E27FC236}">
                <a16:creationId xmlns:a16="http://schemas.microsoft.com/office/drawing/2014/main" id="{58032D17-43AF-44DE-A7BB-C5DCF79180FA}"/>
              </a:ext>
            </a:extLst>
          </p:cNvPr>
          <p:cNvCxnSpPr/>
          <p:nvPr/>
        </p:nvCxnSpPr>
        <p:spPr bwMode="auto">
          <a:xfrm>
            <a:off x="1993108" y="5942912"/>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a:extLst>
              <a:ext uri="{FF2B5EF4-FFF2-40B4-BE49-F238E27FC236}">
                <a16:creationId xmlns:a16="http://schemas.microsoft.com/office/drawing/2014/main" id="{838650F7-4C53-42D1-ADE5-B8412D37A4AB}"/>
              </a:ext>
            </a:extLst>
          </p:cNvPr>
          <p:cNvCxnSpPr/>
          <p:nvPr/>
        </p:nvCxnSpPr>
        <p:spPr bwMode="auto">
          <a:xfrm>
            <a:off x="1849092" y="5916161"/>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44">
            <a:extLst>
              <a:ext uri="{FF2B5EF4-FFF2-40B4-BE49-F238E27FC236}">
                <a16:creationId xmlns:a16="http://schemas.microsoft.com/office/drawing/2014/main" id="{DFB61654-939F-43B7-A288-A80575584993}"/>
              </a:ext>
            </a:extLst>
          </p:cNvPr>
          <p:cNvCxnSpPr/>
          <p:nvPr/>
        </p:nvCxnSpPr>
        <p:spPr bwMode="auto">
          <a:xfrm>
            <a:off x="1743122" y="5987951"/>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a:extLst>
              <a:ext uri="{FF2B5EF4-FFF2-40B4-BE49-F238E27FC236}">
                <a16:creationId xmlns:a16="http://schemas.microsoft.com/office/drawing/2014/main" id="{B2850146-C192-4EB7-BE78-9E79C922345C}"/>
              </a:ext>
            </a:extLst>
          </p:cNvPr>
          <p:cNvCxnSpPr/>
          <p:nvPr/>
        </p:nvCxnSpPr>
        <p:spPr bwMode="auto">
          <a:xfrm>
            <a:off x="1599106" y="5961200"/>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a:extLst>
              <a:ext uri="{FF2B5EF4-FFF2-40B4-BE49-F238E27FC236}">
                <a16:creationId xmlns:a16="http://schemas.microsoft.com/office/drawing/2014/main" id="{A440CB09-E981-4458-8146-D29BFD8465BC}"/>
              </a:ext>
            </a:extLst>
          </p:cNvPr>
          <p:cNvCxnSpPr/>
          <p:nvPr/>
        </p:nvCxnSpPr>
        <p:spPr bwMode="auto">
          <a:xfrm>
            <a:off x="1466653" y="5969663"/>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a:extLst>
              <a:ext uri="{FF2B5EF4-FFF2-40B4-BE49-F238E27FC236}">
                <a16:creationId xmlns:a16="http://schemas.microsoft.com/office/drawing/2014/main" id="{9699EC7E-9D82-4A49-9506-BCEFA7996828}"/>
              </a:ext>
            </a:extLst>
          </p:cNvPr>
          <p:cNvCxnSpPr/>
          <p:nvPr/>
        </p:nvCxnSpPr>
        <p:spPr bwMode="auto">
          <a:xfrm>
            <a:off x="1322637" y="5942912"/>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a:extLst>
              <a:ext uri="{FF2B5EF4-FFF2-40B4-BE49-F238E27FC236}">
                <a16:creationId xmlns:a16="http://schemas.microsoft.com/office/drawing/2014/main" id="{EE185620-DFCB-4513-AAB7-CB71714E8594}"/>
              </a:ext>
            </a:extLst>
          </p:cNvPr>
          <p:cNvCxnSpPr/>
          <p:nvPr/>
        </p:nvCxnSpPr>
        <p:spPr bwMode="auto">
          <a:xfrm>
            <a:off x="1159676" y="5994688"/>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a:extLst>
              <a:ext uri="{FF2B5EF4-FFF2-40B4-BE49-F238E27FC236}">
                <a16:creationId xmlns:a16="http://schemas.microsoft.com/office/drawing/2014/main" id="{B6AF661B-754A-4D93-A5D3-E77912BCC215}"/>
              </a:ext>
            </a:extLst>
          </p:cNvPr>
          <p:cNvCxnSpPr/>
          <p:nvPr/>
        </p:nvCxnSpPr>
        <p:spPr bwMode="auto">
          <a:xfrm>
            <a:off x="1015660" y="5967937"/>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50">
            <a:extLst>
              <a:ext uri="{FF2B5EF4-FFF2-40B4-BE49-F238E27FC236}">
                <a16:creationId xmlns:a16="http://schemas.microsoft.com/office/drawing/2014/main" id="{C6A96634-10CD-4E77-A3FB-8D23C39F20AF}"/>
              </a:ext>
            </a:extLst>
          </p:cNvPr>
          <p:cNvCxnSpPr/>
          <p:nvPr/>
        </p:nvCxnSpPr>
        <p:spPr bwMode="auto">
          <a:xfrm>
            <a:off x="883207" y="5976400"/>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51">
            <a:extLst>
              <a:ext uri="{FF2B5EF4-FFF2-40B4-BE49-F238E27FC236}">
                <a16:creationId xmlns:a16="http://schemas.microsoft.com/office/drawing/2014/main" id="{11A62014-65AA-45A5-8D24-6EB27E3D1FBF}"/>
              </a:ext>
            </a:extLst>
          </p:cNvPr>
          <p:cNvCxnSpPr/>
          <p:nvPr/>
        </p:nvCxnSpPr>
        <p:spPr bwMode="auto">
          <a:xfrm>
            <a:off x="739191" y="5949649"/>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a:extLst>
              <a:ext uri="{FF2B5EF4-FFF2-40B4-BE49-F238E27FC236}">
                <a16:creationId xmlns:a16="http://schemas.microsoft.com/office/drawing/2014/main" id="{02DA4B35-965D-407B-9B48-B10DE5F012A4}"/>
              </a:ext>
            </a:extLst>
          </p:cNvPr>
          <p:cNvCxnSpPr/>
          <p:nvPr/>
        </p:nvCxnSpPr>
        <p:spPr bwMode="auto">
          <a:xfrm>
            <a:off x="590994" y="5961200"/>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a:extLst>
              <a:ext uri="{FF2B5EF4-FFF2-40B4-BE49-F238E27FC236}">
                <a16:creationId xmlns:a16="http://schemas.microsoft.com/office/drawing/2014/main" id="{AD77D75D-524B-4598-BA58-F5B9A6F9C6C2}"/>
              </a:ext>
            </a:extLst>
          </p:cNvPr>
          <p:cNvCxnSpPr/>
          <p:nvPr/>
        </p:nvCxnSpPr>
        <p:spPr bwMode="auto">
          <a:xfrm>
            <a:off x="446978" y="5934449"/>
            <a:ext cx="0" cy="49892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矩形 4">
            <a:extLst>
              <a:ext uri="{FF2B5EF4-FFF2-40B4-BE49-F238E27FC236}">
                <a16:creationId xmlns:a16="http://schemas.microsoft.com/office/drawing/2014/main" id="{30717DCE-DD11-4EF2-B18E-FEACE842F257}"/>
              </a:ext>
            </a:extLst>
          </p:cNvPr>
          <p:cNvSpPr/>
          <p:nvPr/>
        </p:nvSpPr>
        <p:spPr bwMode="auto">
          <a:xfrm>
            <a:off x="404751" y="5931162"/>
            <a:ext cx="5976664" cy="58515"/>
          </a:xfrm>
          <a:prstGeom prst="rect">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3" name="矩形 12">
            <a:extLst>
              <a:ext uri="{FF2B5EF4-FFF2-40B4-BE49-F238E27FC236}">
                <a16:creationId xmlns:a16="http://schemas.microsoft.com/office/drawing/2014/main" id="{6745D90C-B522-4F65-8403-6654B896F02B}"/>
              </a:ext>
            </a:extLst>
          </p:cNvPr>
          <p:cNvSpPr/>
          <p:nvPr/>
        </p:nvSpPr>
        <p:spPr bwMode="auto">
          <a:xfrm>
            <a:off x="385311" y="6436824"/>
            <a:ext cx="5976664" cy="58515"/>
          </a:xfrm>
          <a:prstGeom prst="rect">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pic>
        <p:nvPicPr>
          <p:cNvPr id="7" name="图片 6">
            <a:extLst>
              <a:ext uri="{FF2B5EF4-FFF2-40B4-BE49-F238E27FC236}">
                <a16:creationId xmlns:a16="http://schemas.microsoft.com/office/drawing/2014/main" id="{1EC9FA84-F123-458E-9D0A-B1F0DF171E7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655631" y="3861048"/>
            <a:ext cx="2608944" cy="1800406"/>
          </a:xfrm>
          <a:prstGeom prst="rect">
            <a:avLst/>
          </a:prstGeom>
        </p:spPr>
      </p:pic>
    </p:spTree>
    <p:extLst>
      <p:ext uri="{BB962C8B-B14F-4D97-AF65-F5344CB8AC3E}">
        <p14:creationId xmlns:p14="http://schemas.microsoft.com/office/powerpoint/2010/main" val="23095936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683568" y="1628800"/>
            <a:ext cx="73152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lnSpc>
                <a:spcPct val="90000"/>
              </a:lnSpc>
            </a:pPr>
            <a:r>
              <a:rPr lang="zh-CN" altLang="en-US" sz="2400" dirty="0" smtClean="0">
                <a:solidFill>
                  <a:srgbClr val="FF00FF"/>
                </a:solidFill>
                <a:latin typeface="Comic Sans MS" pitchFamily="66" charset="0"/>
                <a:ea typeface="楷体_GB2312" pitchFamily="49" charset="-122"/>
              </a:rPr>
              <a:t>为了</a:t>
            </a:r>
            <a:r>
              <a:rPr lang="zh-CN" altLang="en-US" sz="2400" dirty="0">
                <a:solidFill>
                  <a:srgbClr val="FF00FF"/>
                </a:solidFill>
                <a:latin typeface="Comic Sans MS" pitchFamily="66" charset="0"/>
                <a:ea typeface="楷体_GB2312" pitchFamily="49" charset="-122"/>
              </a:rPr>
              <a:t>研究微波电路和系统的特性，设计微波电路的结构，就需要一种在微波频率能用直接测量方法确定的网络矩阵参数</a:t>
            </a:r>
            <a:r>
              <a:rPr lang="zh-CN" altLang="en-US" sz="2400" dirty="0" smtClean="0">
                <a:solidFill>
                  <a:srgbClr val="FF00FF"/>
                </a:solidFill>
                <a:latin typeface="Comic Sans MS" pitchFamily="66" charset="0"/>
                <a:ea typeface="楷体_GB2312" pitchFamily="49" charset="-122"/>
              </a:rPr>
              <a:t>。</a:t>
            </a:r>
            <a:endParaRPr lang="en-US" altLang="zh-CN" sz="2400" dirty="0" smtClean="0">
              <a:solidFill>
                <a:srgbClr val="FF00FF"/>
              </a:solidFill>
              <a:latin typeface="Comic Sans MS" pitchFamily="66" charset="0"/>
              <a:ea typeface="楷体_GB2312" pitchFamily="49" charset="-122"/>
            </a:endParaRPr>
          </a:p>
          <a:p>
            <a:pPr algn="just" eaLnBrk="1" hangingPunct="1">
              <a:lnSpc>
                <a:spcPct val="90000"/>
              </a:lnSpc>
            </a:pPr>
            <a:endParaRPr lang="en-US" altLang="zh-CN" sz="2400" dirty="0" smtClean="0">
              <a:solidFill>
                <a:srgbClr val="FF00FF"/>
              </a:solidFill>
              <a:latin typeface="Comic Sans MS" pitchFamily="66" charset="0"/>
              <a:ea typeface="楷体_GB2312" pitchFamily="49" charset="-122"/>
            </a:endParaRPr>
          </a:p>
          <a:p>
            <a:pPr algn="just" eaLnBrk="1" hangingPunct="1">
              <a:lnSpc>
                <a:spcPct val="90000"/>
              </a:lnSpc>
            </a:pPr>
            <a:endParaRPr lang="en-US" altLang="zh-CN" sz="2400" dirty="0">
              <a:solidFill>
                <a:srgbClr val="FF00FF"/>
              </a:solidFill>
              <a:latin typeface="Comic Sans MS" pitchFamily="66" charset="0"/>
              <a:ea typeface="楷体_GB2312" pitchFamily="49" charset="-122"/>
            </a:endParaRPr>
          </a:p>
          <a:p>
            <a:pPr algn="just" eaLnBrk="1" hangingPunct="1">
              <a:lnSpc>
                <a:spcPct val="90000"/>
              </a:lnSpc>
            </a:pPr>
            <a:r>
              <a:rPr lang="zh-CN" altLang="en-US" sz="2400" dirty="0" smtClean="0">
                <a:solidFill>
                  <a:srgbClr val="FF00FF"/>
                </a:solidFill>
                <a:latin typeface="Comic Sans MS" pitchFamily="66" charset="0"/>
                <a:ea typeface="楷体_GB2312" pitchFamily="49" charset="-122"/>
              </a:rPr>
              <a:t>端口</a:t>
            </a:r>
            <a:r>
              <a:rPr lang="zh-CN" altLang="en-US" sz="2400" dirty="0">
                <a:solidFill>
                  <a:srgbClr val="FF00FF"/>
                </a:solidFill>
                <a:latin typeface="Comic Sans MS" pitchFamily="66" charset="0"/>
                <a:ea typeface="楷体_GB2312" pitchFamily="49" charset="-122"/>
              </a:rPr>
              <a:t>反射波的幅度相位则是比较容易测量的。因此我们就利用入射波和反射波的幅度相位来定义新的散射矩阵参数，这就是</a:t>
            </a:r>
            <a:r>
              <a:rPr lang="en-US" altLang="zh-CN" sz="2400" dirty="0">
                <a:solidFill>
                  <a:srgbClr val="FF00FF"/>
                </a:solidFill>
                <a:latin typeface="Comic Sans MS" pitchFamily="66" charset="0"/>
                <a:ea typeface="楷体_GB2312" pitchFamily="49" charset="-122"/>
              </a:rPr>
              <a:t>S</a:t>
            </a:r>
            <a:r>
              <a:rPr lang="zh-CN" altLang="en-US" sz="2400" dirty="0">
                <a:solidFill>
                  <a:srgbClr val="FF00FF"/>
                </a:solidFill>
                <a:latin typeface="Comic Sans MS" pitchFamily="66" charset="0"/>
                <a:ea typeface="楷体_GB2312" pitchFamily="49" charset="-122"/>
              </a:rPr>
              <a:t>参数。</a:t>
            </a:r>
          </a:p>
        </p:txBody>
      </p:sp>
      <p:sp>
        <p:nvSpPr>
          <p:cNvPr id="29699"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03E58658-881B-44F1-B6F8-1CF78B6B8D3A}" type="slidenum">
              <a:rPr lang="zh-CN" altLang="en-US" sz="1400" b="0"/>
              <a:pPr eaLnBrk="1" hangingPunct="1"/>
              <a:t>101</a:t>
            </a:fld>
            <a:endParaRPr lang="en-US" altLang="zh-CN" sz="1400" b="0"/>
          </a:p>
        </p:txBody>
      </p:sp>
    </p:spTree>
    <p:extLst>
      <p:ext uri="{BB962C8B-B14F-4D97-AF65-F5344CB8AC3E}">
        <p14:creationId xmlns:p14="http://schemas.microsoft.com/office/powerpoint/2010/main" val="258604547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683568" y="1700808"/>
            <a:ext cx="7315200" cy="3167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lnSpc>
                <a:spcPct val="90000"/>
              </a:lnSpc>
            </a:pPr>
            <a:r>
              <a:rPr lang="zh-CN" altLang="en-US" sz="2400" dirty="0" smtClean="0">
                <a:solidFill>
                  <a:srgbClr val="FF00FF"/>
                </a:solidFill>
                <a:latin typeface="Comic Sans MS" pitchFamily="66" charset="0"/>
                <a:ea typeface="楷体_GB2312" pitchFamily="49" charset="-122"/>
              </a:rPr>
              <a:t>因此</a:t>
            </a:r>
            <a:r>
              <a:rPr lang="zh-CN" altLang="en-US" sz="2400" dirty="0">
                <a:solidFill>
                  <a:srgbClr val="FF00FF"/>
                </a:solidFill>
                <a:latin typeface="Comic Sans MS" pitchFamily="66" charset="0"/>
                <a:ea typeface="楷体_GB2312" pitchFamily="49" charset="-122"/>
              </a:rPr>
              <a:t>，我们引入散射矩阵，该参量和端口的反射波电压及入射波电压</a:t>
            </a:r>
            <a:r>
              <a:rPr lang="zh-CN" altLang="en-US" sz="2400" dirty="0" smtClean="0">
                <a:solidFill>
                  <a:srgbClr val="FF00FF"/>
                </a:solidFill>
                <a:latin typeface="Comic Sans MS" pitchFamily="66" charset="0"/>
                <a:ea typeface="楷体_GB2312" pitchFamily="49" charset="-122"/>
              </a:rPr>
              <a:t>相关；</a:t>
            </a:r>
            <a:endParaRPr lang="en-US" altLang="zh-CN" sz="2400" dirty="0" smtClean="0">
              <a:solidFill>
                <a:srgbClr val="FF00FF"/>
              </a:solidFill>
              <a:latin typeface="Comic Sans MS" pitchFamily="66" charset="0"/>
              <a:ea typeface="楷体_GB2312" pitchFamily="49" charset="-122"/>
            </a:endParaRPr>
          </a:p>
          <a:p>
            <a:pPr marL="0" indent="0" algn="just" eaLnBrk="1" hangingPunct="1">
              <a:lnSpc>
                <a:spcPct val="90000"/>
              </a:lnSpc>
              <a:buNone/>
            </a:pPr>
            <a:endParaRPr lang="en-US" altLang="zh-CN" sz="2400" dirty="0" smtClean="0">
              <a:solidFill>
                <a:srgbClr val="FF00FF"/>
              </a:solidFill>
              <a:latin typeface="Comic Sans MS" pitchFamily="66" charset="0"/>
              <a:ea typeface="楷体_GB2312" pitchFamily="49" charset="-122"/>
            </a:endParaRPr>
          </a:p>
          <a:p>
            <a:pPr algn="just" eaLnBrk="1" hangingPunct="1">
              <a:lnSpc>
                <a:spcPct val="90000"/>
              </a:lnSpc>
            </a:pPr>
            <a:endParaRPr lang="en-US" altLang="zh-CN" sz="2400" dirty="0">
              <a:solidFill>
                <a:srgbClr val="FF00FF"/>
              </a:solidFill>
              <a:latin typeface="Comic Sans MS" pitchFamily="66" charset="0"/>
              <a:ea typeface="楷体_GB2312" pitchFamily="49" charset="-122"/>
            </a:endParaRPr>
          </a:p>
          <a:p>
            <a:pPr algn="just" eaLnBrk="1" hangingPunct="1">
              <a:lnSpc>
                <a:spcPct val="90000"/>
              </a:lnSpc>
            </a:pPr>
            <a:r>
              <a:rPr lang="zh-CN" altLang="en-US" sz="2400" dirty="0" smtClean="0">
                <a:solidFill>
                  <a:srgbClr val="FF00FF"/>
                </a:solidFill>
                <a:latin typeface="Comic Sans MS" pitchFamily="66" charset="0"/>
                <a:ea typeface="楷体_GB2312" pitchFamily="49" charset="-122"/>
              </a:rPr>
              <a:t>阻抗</a:t>
            </a:r>
            <a:r>
              <a:rPr lang="zh-CN" altLang="en-US" sz="2400" dirty="0">
                <a:solidFill>
                  <a:srgbClr val="FF00FF"/>
                </a:solidFill>
                <a:latin typeface="Comic Sans MS" pitchFamily="66" charset="0"/>
                <a:ea typeface="楷体_GB2312" pitchFamily="49" charset="-122"/>
              </a:rPr>
              <a:t>矩阵和导纳矩阵与端口的合成电压、电流有关</a:t>
            </a:r>
            <a:r>
              <a:rPr lang="en-US" altLang="zh-CN" sz="2400" dirty="0">
                <a:solidFill>
                  <a:srgbClr val="FF00FF"/>
                </a:solidFill>
                <a:latin typeface="Comic Sans MS" pitchFamily="66" charset="0"/>
                <a:ea typeface="楷体_GB2312" pitchFamily="49" charset="-122"/>
              </a:rPr>
              <a:t>,</a:t>
            </a:r>
            <a:r>
              <a:rPr lang="zh-CN" altLang="en-US" sz="2400" dirty="0">
                <a:solidFill>
                  <a:srgbClr val="FF00FF"/>
                </a:solidFill>
                <a:latin typeface="Comic Sans MS" pitchFamily="66" charset="0"/>
                <a:ea typeface="楷体_GB2312" pitchFamily="49" charset="-122"/>
              </a:rPr>
              <a:t>而散射矩阵则把端口的入射波电压与反射波电压联系起来。</a:t>
            </a:r>
            <a:endParaRPr lang="en-US" altLang="zh-CN" sz="2400" dirty="0">
              <a:solidFill>
                <a:srgbClr val="FF00FF"/>
              </a:solidFill>
              <a:latin typeface="Comic Sans MS" pitchFamily="66" charset="0"/>
              <a:ea typeface="楷体_GB2312" pitchFamily="49" charset="-122"/>
            </a:endParaRPr>
          </a:p>
          <a:p>
            <a:pPr algn="just" eaLnBrk="1" hangingPunct="1">
              <a:lnSpc>
                <a:spcPct val="90000"/>
              </a:lnSpc>
              <a:buFontTx/>
              <a:buNone/>
            </a:pPr>
            <a:r>
              <a:rPr lang="en-US" altLang="zh-CN" sz="2400" dirty="0">
                <a:solidFill>
                  <a:srgbClr val="FF00FF"/>
                </a:solidFill>
                <a:ea typeface="宋体" pitchFamily="2" charset="-122"/>
              </a:rPr>
              <a:t> </a:t>
            </a:r>
          </a:p>
        </p:txBody>
      </p:sp>
      <p:sp>
        <p:nvSpPr>
          <p:cNvPr id="30723"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85BE601D-D36E-4F5C-A883-924ECC2177FA}" type="slidenum">
              <a:rPr lang="zh-CN" altLang="en-US" sz="1400" b="0"/>
              <a:pPr eaLnBrk="1" hangingPunct="1"/>
              <a:t>102</a:t>
            </a:fld>
            <a:endParaRPr lang="en-US" altLang="zh-CN" sz="1400" b="0"/>
          </a:p>
        </p:txBody>
      </p:sp>
    </p:spTree>
    <p:extLst>
      <p:ext uri="{BB962C8B-B14F-4D97-AF65-F5344CB8AC3E}">
        <p14:creationId xmlns:p14="http://schemas.microsoft.com/office/powerpoint/2010/main" val="409142286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692696"/>
            <a:ext cx="5392738" cy="1143000"/>
          </a:xfrm>
        </p:spPr>
        <p:txBody>
          <a:bodyPr/>
          <a:lstStyle/>
          <a:p>
            <a:pPr algn="just" eaLnBrk="1" hangingPunct="1"/>
            <a:r>
              <a:rPr lang="zh-CN" altLang="en-US" sz="3600" b="1" i="0" smtClean="0">
                <a:ea typeface="楷体_GB2312" pitchFamily="49" charset="-122"/>
              </a:rPr>
              <a:t>散射参数的外在表现形式</a:t>
            </a:r>
          </a:p>
        </p:txBody>
      </p:sp>
      <p:sp>
        <p:nvSpPr>
          <p:cNvPr id="31747" name="Rectangle 3"/>
          <p:cNvSpPr>
            <a:spLocks noGrp="1" noChangeArrowheads="1"/>
          </p:cNvSpPr>
          <p:nvPr>
            <p:ph type="body" idx="1"/>
          </p:nvPr>
        </p:nvSpPr>
        <p:spPr>
          <a:xfrm>
            <a:off x="685800" y="1773784"/>
            <a:ext cx="7239000" cy="4114800"/>
          </a:xfrm>
        </p:spPr>
        <p:txBody>
          <a:bodyPr/>
          <a:lstStyle/>
          <a:p>
            <a:pPr algn="just" eaLnBrk="1" hangingPunct="1"/>
            <a:r>
              <a:rPr lang="zh-CN" altLang="en-US" sz="2400" smtClean="0">
                <a:latin typeface="楷体_GB2312" pitchFamily="49" charset="-122"/>
                <a:ea typeface="楷体_GB2312" pitchFamily="49" charset="-122"/>
              </a:rPr>
              <a:t>散射参数有普通散射参数和广义散射参数。</a:t>
            </a:r>
          </a:p>
          <a:p>
            <a:pPr algn="just" eaLnBrk="1" hangingPunct="1"/>
            <a:endParaRPr lang="zh-CN" altLang="en-US" sz="2400" smtClean="0">
              <a:latin typeface="楷体_GB2312" pitchFamily="49" charset="-122"/>
              <a:ea typeface="楷体_GB2312" pitchFamily="49" charset="-122"/>
            </a:endParaRPr>
          </a:p>
          <a:p>
            <a:pPr algn="just" eaLnBrk="1" hangingPunct="1"/>
            <a:r>
              <a:rPr lang="zh-CN" altLang="en-US" sz="2400" smtClean="0">
                <a:latin typeface="楷体_GB2312" pitchFamily="49" charset="-122"/>
                <a:ea typeface="楷体_GB2312" pitchFamily="49" charset="-122"/>
              </a:rPr>
              <a:t>普通散射参数的物理内涵是以特性阻抗</a:t>
            </a:r>
            <a:r>
              <a:rPr lang="en-US" altLang="zh-CN" sz="2400" smtClean="0">
                <a:latin typeface="楷体_GB2312" pitchFamily="49" charset="-122"/>
                <a:ea typeface="楷体_GB2312" pitchFamily="49" charset="-122"/>
              </a:rPr>
              <a:t>Z</a:t>
            </a:r>
            <a:r>
              <a:rPr lang="en-US" altLang="zh-CN" sz="2400" baseline="-25000" smtClean="0">
                <a:latin typeface="楷体_GB2312" pitchFamily="49" charset="-122"/>
                <a:ea typeface="楷体_GB2312" pitchFamily="49" charset="-122"/>
              </a:rPr>
              <a:t>0</a:t>
            </a:r>
            <a:r>
              <a:rPr lang="zh-CN" altLang="en-US" sz="2400" smtClean="0">
                <a:latin typeface="楷体_GB2312" pitchFamily="49" charset="-122"/>
                <a:ea typeface="楷体_GB2312" pitchFamily="49" charset="-122"/>
              </a:rPr>
              <a:t>匹配（恒等匹配）为核心，它在测量技术上的外在表现形态是电压驻波比</a:t>
            </a:r>
            <a:r>
              <a:rPr lang="en-US" altLang="zh-CN" sz="2400" smtClean="0">
                <a:latin typeface="楷体_GB2312" pitchFamily="49" charset="-122"/>
                <a:ea typeface="楷体_GB2312" pitchFamily="49" charset="-122"/>
              </a:rPr>
              <a:t>VSWR。</a:t>
            </a:r>
          </a:p>
          <a:p>
            <a:pPr algn="just" eaLnBrk="1" hangingPunct="1"/>
            <a:endParaRPr lang="en-US" altLang="zh-CN" sz="2400" smtClean="0">
              <a:latin typeface="楷体_GB2312" pitchFamily="49" charset="-122"/>
              <a:ea typeface="楷体_GB2312" pitchFamily="49" charset="-122"/>
            </a:endParaRPr>
          </a:p>
          <a:p>
            <a:pPr algn="just" eaLnBrk="1" hangingPunct="1"/>
            <a:r>
              <a:rPr lang="zh-CN" altLang="en-US" sz="2400" smtClean="0">
                <a:latin typeface="楷体_GB2312" pitchFamily="49" charset="-122"/>
                <a:ea typeface="楷体_GB2312" pitchFamily="49" charset="-122"/>
              </a:rPr>
              <a:t>广义散射参数的物理内涵是以共轭匹配（最大功率匹配）为核心，它在测量技术上的外在表现形态是失配因子</a:t>
            </a:r>
            <a:r>
              <a:rPr lang="en-US" altLang="zh-CN" sz="2400" smtClean="0">
                <a:latin typeface="楷体_GB2312" pitchFamily="49" charset="-122"/>
                <a:ea typeface="楷体_GB2312" pitchFamily="49" charset="-122"/>
              </a:rPr>
              <a:t>M.</a:t>
            </a:r>
          </a:p>
        </p:txBody>
      </p:sp>
      <p:sp>
        <p:nvSpPr>
          <p:cNvPr id="31748"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E6870E4C-9322-4D67-9142-715EF92A8B19}" type="slidenum">
              <a:rPr lang="zh-CN" altLang="en-US" sz="1400" b="0"/>
              <a:pPr eaLnBrk="1" hangingPunct="1"/>
              <a:t>103</a:t>
            </a:fld>
            <a:endParaRPr lang="en-US" altLang="zh-CN" sz="1400" b="0"/>
          </a:p>
        </p:txBody>
      </p:sp>
    </p:spTree>
    <p:extLst>
      <p:ext uri="{BB962C8B-B14F-4D97-AF65-F5344CB8AC3E}">
        <p14:creationId xmlns:p14="http://schemas.microsoft.com/office/powerpoint/2010/main" val="131565140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971600" y="1659773"/>
            <a:ext cx="5926138" cy="533400"/>
          </a:xfrm>
        </p:spPr>
        <p:txBody>
          <a:bodyPr>
            <a:normAutofit fontScale="90000"/>
          </a:bodyPr>
          <a:lstStyle/>
          <a:p>
            <a:pPr eaLnBrk="1" hangingPunct="1"/>
            <a:r>
              <a:rPr lang="zh-CN" altLang="en-US" sz="3600" dirty="0" smtClean="0">
                <a:ea typeface="宋体" pitchFamily="2" charset="-122"/>
              </a:rPr>
              <a:t>散射参数的定义</a:t>
            </a:r>
            <a:endParaRPr lang="en-US" altLang="zh-CN" sz="3600" dirty="0" smtClean="0">
              <a:ea typeface="宋体" pitchFamily="2" charset="-122"/>
            </a:endParaRPr>
          </a:p>
        </p:txBody>
      </p:sp>
      <p:sp>
        <p:nvSpPr>
          <p:cNvPr id="32771" name="Rectangle 3"/>
          <p:cNvSpPr>
            <a:spLocks noGrp="1" noChangeArrowheads="1"/>
          </p:cNvSpPr>
          <p:nvPr>
            <p:ph type="body" idx="1"/>
          </p:nvPr>
        </p:nvSpPr>
        <p:spPr>
          <a:xfrm>
            <a:off x="685800" y="2362200"/>
            <a:ext cx="7086600" cy="3900488"/>
          </a:xfrm>
        </p:spPr>
        <p:txBody>
          <a:bodyPr/>
          <a:lstStyle/>
          <a:p>
            <a:pPr algn="just" eaLnBrk="1" hangingPunct="1"/>
            <a:r>
              <a:rPr lang="zh-CN" altLang="en-US" sz="2200" dirty="0" smtClean="0">
                <a:latin typeface="Comic Sans MS" pitchFamily="66" charset="0"/>
                <a:ea typeface="宋体" pitchFamily="2" charset="-122"/>
              </a:rPr>
              <a:t>散射参数主要描述的为</a:t>
            </a:r>
            <a:r>
              <a:rPr lang="zh-CN" altLang="en-US" sz="2200" u="sng" dirty="0" smtClean="0">
                <a:solidFill>
                  <a:srgbClr val="FF00FF"/>
                </a:solidFill>
                <a:latin typeface="Comic Sans MS" pitchFamily="66" charset="0"/>
                <a:ea typeface="宋体" pitchFamily="2" charset="-122"/>
              </a:rPr>
              <a:t>反射波电压系数</a:t>
            </a:r>
            <a:r>
              <a:rPr lang="en-US" altLang="zh-CN" sz="2200" dirty="0" smtClean="0">
                <a:latin typeface="Comic Sans MS" pitchFamily="66" charset="0"/>
                <a:ea typeface="宋体" pitchFamily="2" charset="-122"/>
              </a:rPr>
              <a:t> (</a:t>
            </a:r>
            <a:r>
              <a:rPr lang="en-US" altLang="zh-CN" sz="2200" i="1" dirty="0" smtClean="0">
                <a:latin typeface="Comic Sans MS" pitchFamily="66" charset="0"/>
                <a:ea typeface="宋体" pitchFamily="2" charset="-122"/>
              </a:rPr>
              <a:t>V</a:t>
            </a:r>
            <a:r>
              <a:rPr lang="en-US" altLang="zh-CN" sz="2200" dirty="0" smtClean="0">
                <a:latin typeface="Comic Sans MS" pitchFamily="66" charset="0"/>
                <a:ea typeface="宋体" pitchFamily="2" charset="-122"/>
              </a:rPr>
              <a:t>-) </a:t>
            </a:r>
            <a:r>
              <a:rPr lang="zh-CN" altLang="en-US" sz="2200" dirty="0" smtClean="0">
                <a:latin typeface="Comic Sans MS" pitchFamily="66" charset="0"/>
                <a:ea typeface="宋体" pitchFamily="2" charset="-122"/>
              </a:rPr>
              <a:t>与</a:t>
            </a:r>
            <a:r>
              <a:rPr lang="en-US" altLang="zh-CN" sz="2200" dirty="0" smtClean="0">
                <a:latin typeface="Comic Sans MS" pitchFamily="66" charset="0"/>
                <a:ea typeface="宋体" pitchFamily="2" charset="-122"/>
              </a:rPr>
              <a:t> </a:t>
            </a:r>
            <a:r>
              <a:rPr lang="en-US" altLang="zh-CN" sz="2200" u="sng" dirty="0" smtClean="0">
                <a:solidFill>
                  <a:srgbClr val="FF00FF"/>
                </a:solidFill>
                <a:latin typeface="Comic Sans MS" pitchFamily="66" charset="0"/>
                <a:ea typeface="宋体" pitchFamily="2" charset="-122"/>
              </a:rPr>
              <a:t>incident </a:t>
            </a:r>
            <a:r>
              <a:rPr lang="zh-CN" altLang="en-US" sz="2200" u="sng" dirty="0" smtClean="0">
                <a:solidFill>
                  <a:srgbClr val="FF00FF"/>
                </a:solidFill>
                <a:latin typeface="Comic Sans MS" pitchFamily="66" charset="0"/>
                <a:ea typeface="宋体" pitchFamily="2" charset="-122"/>
              </a:rPr>
              <a:t>入射波电压系数的</a:t>
            </a:r>
            <a:r>
              <a:rPr lang="en-US" altLang="zh-CN" sz="2200" dirty="0" smtClean="0">
                <a:latin typeface="Comic Sans MS" pitchFamily="66" charset="0"/>
                <a:ea typeface="宋体" pitchFamily="2" charset="-122"/>
              </a:rPr>
              <a:t> (</a:t>
            </a:r>
            <a:r>
              <a:rPr lang="en-US" altLang="zh-CN" sz="2200" i="1" dirty="0" smtClean="0">
                <a:latin typeface="Comic Sans MS" pitchFamily="66" charset="0"/>
                <a:ea typeface="宋体" pitchFamily="2" charset="-122"/>
              </a:rPr>
              <a:t>V+</a:t>
            </a:r>
            <a:r>
              <a:rPr lang="en-US" altLang="zh-CN" sz="2200" dirty="0" smtClean="0">
                <a:latin typeface="Comic Sans MS" pitchFamily="66" charset="0"/>
                <a:ea typeface="宋体" pitchFamily="2" charset="-122"/>
              </a:rPr>
              <a:t>) </a:t>
            </a:r>
            <a:r>
              <a:rPr lang="zh-CN" altLang="en-US" sz="2200" dirty="0">
                <a:latin typeface="Comic Sans MS" pitchFamily="66" charset="0"/>
                <a:ea typeface="宋体" pitchFamily="2" charset="-122"/>
              </a:rPr>
              <a:t>关系</a:t>
            </a:r>
            <a:r>
              <a:rPr lang="en-US" altLang="zh-CN" sz="2200" dirty="0" smtClean="0">
                <a:latin typeface="Comic Sans MS" pitchFamily="66" charset="0"/>
                <a:ea typeface="宋体" pitchFamily="2" charset="-122"/>
              </a:rPr>
              <a:t> </a:t>
            </a:r>
          </a:p>
          <a:p>
            <a:pPr algn="just" eaLnBrk="1" hangingPunct="1">
              <a:buFontTx/>
              <a:buNone/>
            </a:pPr>
            <a:endParaRPr lang="en-US" altLang="zh-CN" sz="2200" dirty="0" smtClean="0">
              <a:latin typeface="Comic Sans MS" pitchFamily="66" charset="0"/>
              <a:ea typeface="宋体" pitchFamily="2" charset="-122"/>
            </a:endParaRPr>
          </a:p>
          <a:p>
            <a:pPr algn="just" eaLnBrk="1" hangingPunct="1">
              <a:buFontTx/>
              <a:buNone/>
            </a:pPr>
            <a:endParaRPr lang="en-US" altLang="zh-CN" sz="2200" dirty="0" smtClean="0">
              <a:latin typeface="Comic Sans MS" pitchFamily="66" charset="0"/>
              <a:ea typeface="宋体" pitchFamily="2" charset="-122"/>
            </a:endParaRPr>
          </a:p>
          <a:p>
            <a:pPr algn="just" eaLnBrk="1" hangingPunct="1">
              <a:buFontTx/>
              <a:buNone/>
            </a:pPr>
            <a:endParaRPr lang="en-US" altLang="zh-CN" sz="2200" dirty="0" smtClean="0">
              <a:latin typeface="Comic Sans MS" pitchFamily="66" charset="0"/>
              <a:ea typeface="宋体" pitchFamily="2" charset="-122"/>
            </a:endParaRPr>
          </a:p>
          <a:p>
            <a:pPr algn="just" eaLnBrk="1" hangingPunct="1">
              <a:buFontTx/>
              <a:buNone/>
            </a:pPr>
            <a:r>
              <a:rPr lang="zh-CN" altLang="en-US" sz="2200" b="1" dirty="0" smtClean="0">
                <a:solidFill>
                  <a:srgbClr val="FF00FF"/>
                </a:solidFill>
                <a:latin typeface="楷体_GB2312" pitchFamily="49" charset="-122"/>
                <a:ea typeface="楷体_GB2312" pitchFamily="49" charset="-122"/>
              </a:rPr>
              <a:t>  普通散射矩阵是用网络各端口的入射电压波和反射电压波来描述网络特性的波矩阵</a:t>
            </a:r>
            <a:r>
              <a:rPr lang="en-US" altLang="zh-CN" sz="2200" b="1" dirty="0" smtClean="0">
                <a:solidFill>
                  <a:srgbClr val="FF00FF"/>
                </a:solidFill>
                <a:latin typeface="楷体_GB2312" pitchFamily="49" charset="-122"/>
                <a:ea typeface="楷体_GB2312" pitchFamily="49" charset="-122"/>
              </a:rPr>
              <a:t>.</a:t>
            </a:r>
          </a:p>
          <a:p>
            <a:pPr algn="just" eaLnBrk="1" hangingPunct="1">
              <a:buFontTx/>
              <a:buNone/>
            </a:pPr>
            <a:r>
              <a:rPr lang="en-US" altLang="zh-CN" sz="2400" dirty="0" smtClean="0">
                <a:latin typeface="Times New Roman" pitchFamily="18" charset="0"/>
                <a:ea typeface="宋体" pitchFamily="2" charset="-122"/>
              </a:rPr>
              <a:t>   </a:t>
            </a:r>
          </a:p>
          <a:p>
            <a:pPr eaLnBrk="1" hangingPunct="1"/>
            <a:endParaRPr lang="zh-CN" altLang="en-US" sz="2400" dirty="0" smtClean="0">
              <a:latin typeface="Times New Roman" pitchFamily="18" charset="0"/>
              <a:ea typeface="宋体" pitchFamily="2" charset="-122"/>
            </a:endParaRPr>
          </a:p>
        </p:txBody>
      </p:sp>
      <p:pic>
        <p:nvPicPr>
          <p:cNvPr id="327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3212976"/>
            <a:ext cx="2667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3"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1ACF8B1F-AF68-4037-B667-781BDB223E1F}" type="slidenum">
              <a:rPr lang="zh-CN" altLang="en-US" sz="1400" b="0"/>
              <a:pPr eaLnBrk="1" hangingPunct="1"/>
              <a:t>104</a:t>
            </a:fld>
            <a:endParaRPr lang="en-US" altLang="zh-CN" sz="1400" b="0"/>
          </a:p>
        </p:txBody>
      </p:sp>
    </p:spTree>
    <p:extLst>
      <p:ext uri="{BB962C8B-B14F-4D97-AF65-F5344CB8AC3E}">
        <p14:creationId xmlns:p14="http://schemas.microsoft.com/office/powerpoint/2010/main" val="216808441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55299" name="文本框 5"/>
          <p:cNvSpPr txBox="1">
            <a:spLocks noChangeArrowheads="1"/>
          </p:cNvSpPr>
          <p:nvPr/>
        </p:nvSpPr>
        <p:spPr bwMode="auto">
          <a:xfrm>
            <a:off x="1819275" y="1592263"/>
            <a:ext cx="5256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散射矩阵</a:t>
            </a:r>
          </a:p>
        </p:txBody>
      </p:sp>
      <p:pic>
        <p:nvPicPr>
          <p:cNvPr id="3" name="图片 2">
            <a:extLst>
              <a:ext uri="{FF2B5EF4-FFF2-40B4-BE49-F238E27FC236}">
                <a16:creationId xmlns:a16="http://schemas.microsoft.com/office/drawing/2014/main" id="{7DA5F480-55CC-4139-A3B2-D44ACF394BC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l="48131" t="27951" r="24085" b="37400"/>
          <a:stretch/>
        </p:blipFill>
        <p:spPr>
          <a:xfrm rot="16200000">
            <a:off x="2991603" y="410460"/>
            <a:ext cx="3312368" cy="7352374"/>
          </a:xfrm>
          <a:prstGeom prst="rect">
            <a:avLst/>
          </a:prstGeom>
        </p:spPr>
      </p:pic>
    </p:spTree>
    <p:extLst>
      <p:ext uri="{BB962C8B-B14F-4D97-AF65-F5344CB8AC3E}">
        <p14:creationId xmlns:p14="http://schemas.microsoft.com/office/powerpoint/2010/main" val="24375877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609600" y="2209800"/>
            <a:ext cx="7315200" cy="858838"/>
          </a:xfrm>
        </p:spPr>
        <p:txBody>
          <a:bodyPr>
            <a:normAutofit/>
          </a:bodyPr>
          <a:lstStyle/>
          <a:p>
            <a:pPr algn="just" eaLnBrk="1" hangingPunct="1"/>
            <a:r>
              <a:rPr lang="zh-CN" altLang="en-US" sz="2400" dirty="0" smtClean="0">
                <a:latin typeface="Comic Sans MS" pitchFamily="66" charset="0"/>
                <a:ea typeface="宋体" pitchFamily="2" charset="-122"/>
              </a:rPr>
              <a:t>按照定义式，散射矩阵的每个独立的参量由以下定义式表示</a:t>
            </a:r>
            <a:endParaRPr lang="en-US" altLang="zh-CN" sz="2400" dirty="0" smtClean="0">
              <a:latin typeface="TimesNewRoman" charset="0"/>
              <a:ea typeface="宋体" pitchFamily="2" charset="-122"/>
            </a:endParaRPr>
          </a:p>
          <a:p>
            <a:pPr algn="just" eaLnBrk="1" hangingPunct="1"/>
            <a:endParaRPr lang="en-US" altLang="zh-CN" sz="2800" dirty="0" smtClean="0">
              <a:latin typeface="TimesNewRoman" charset="0"/>
              <a:ea typeface="宋体" pitchFamily="2" charset="-122"/>
            </a:endParaRPr>
          </a:p>
          <a:p>
            <a:pPr algn="just" eaLnBrk="1" hangingPunct="1"/>
            <a:endParaRPr lang="en-US" altLang="zh-CN" sz="2800" dirty="0" smtClean="0">
              <a:latin typeface="TimesNewRoman" charset="0"/>
              <a:ea typeface="宋体" pitchFamily="2" charset="-122"/>
            </a:endParaRPr>
          </a:p>
          <a:p>
            <a:pPr algn="just" eaLnBrk="1" hangingPunct="1"/>
            <a:endParaRPr lang="en-US" altLang="zh-CN" sz="2800" dirty="0" smtClean="0">
              <a:latin typeface="TimesNewRoman" charset="0"/>
              <a:ea typeface="宋体" pitchFamily="2" charset="-122"/>
            </a:endParaRPr>
          </a:p>
          <a:p>
            <a:pPr eaLnBrk="1" hangingPunct="1"/>
            <a:endParaRPr lang="zh-CN" altLang="en-US" sz="2800" dirty="0" smtClean="0">
              <a:latin typeface="Times New Roman" pitchFamily="18" charset="0"/>
              <a:ea typeface="宋体" pitchFamily="2" charset="-122"/>
            </a:endParaRPr>
          </a:p>
        </p:txBody>
      </p:sp>
      <p:sp>
        <p:nvSpPr>
          <p:cNvPr id="34819" name="Rectangle 4"/>
          <p:cNvSpPr>
            <a:spLocks noGrp="1" noChangeArrowheads="1"/>
          </p:cNvSpPr>
          <p:nvPr>
            <p:ph type="title"/>
          </p:nvPr>
        </p:nvSpPr>
        <p:spPr>
          <a:xfrm>
            <a:off x="609600" y="764704"/>
            <a:ext cx="7848600" cy="822325"/>
          </a:xfrm>
          <a:noFill/>
        </p:spPr>
        <p:txBody>
          <a:bodyPr>
            <a:normAutofit/>
          </a:bodyPr>
          <a:lstStyle/>
          <a:p>
            <a:pPr eaLnBrk="1" hangingPunct="1"/>
            <a:r>
              <a:rPr lang="zh-CN" altLang="en-US" sz="3600" b="1" dirty="0" smtClean="0">
                <a:ea typeface="宋体" pitchFamily="2" charset="-122"/>
              </a:rPr>
              <a:t>散射矩阵的每个参量</a:t>
            </a:r>
            <a:endParaRPr lang="en-US" altLang="zh-CN" sz="3600" b="1" dirty="0" smtClean="0">
              <a:ea typeface="宋体" pitchFamily="2" charset="-122"/>
            </a:endParaRPr>
          </a:p>
        </p:txBody>
      </p:sp>
      <p:pic>
        <p:nvPicPr>
          <p:cNvPr id="348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377108"/>
            <a:ext cx="41148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1"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D552C665-B3E0-491E-8373-4CCCC4CFBB51}" type="slidenum">
              <a:rPr lang="zh-CN" altLang="en-US" sz="1400" b="0"/>
              <a:pPr eaLnBrk="1" hangingPunct="1"/>
              <a:t>106</a:t>
            </a:fld>
            <a:endParaRPr lang="en-US" altLang="zh-CN" sz="1400" b="0"/>
          </a:p>
        </p:txBody>
      </p:sp>
    </p:spTree>
    <p:extLst>
      <p:ext uri="{BB962C8B-B14F-4D97-AF65-F5344CB8AC3E}">
        <p14:creationId xmlns:p14="http://schemas.microsoft.com/office/powerpoint/2010/main" val="289484307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685800" y="2362944"/>
            <a:ext cx="7772400" cy="3226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lnSpc>
                <a:spcPct val="90000"/>
              </a:lnSpc>
              <a:buFontTx/>
              <a:buNone/>
            </a:pPr>
            <a:endParaRPr lang="zh-CN" altLang="en-US" sz="2400" b="0" dirty="0">
              <a:latin typeface="TimesNewRoman" charset="0"/>
              <a:ea typeface="宋体" pitchFamily="2" charset="-122"/>
            </a:endParaRPr>
          </a:p>
          <a:p>
            <a:pPr algn="just" eaLnBrk="1" hangingPunct="1">
              <a:lnSpc>
                <a:spcPct val="90000"/>
              </a:lnSpc>
              <a:buFontTx/>
              <a:buChar char="•"/>
            </a:pPr>
            <a:r>
              <a:rPr lang="zh-CN" altLang="en-US" sz="2200" dirty="0" smtClean="0">
                <a:solidFill>
                  <a:srgbClr val="FF00FF"/>
                </a:solidFill>
                <a:latin typeface="楷体_GB2312" pitchFamily="49" charset="-122"/>
                <a:ea typeface="楷体_GB2312" pitchFamily="49" charset="-122"/>
              </a:rPr>
              <a:t>在</a:t>
            </a:r>
            <a:r>
              <a:rPr lang="zh-CN" altLang="en-US" sz="2200" dirty="0">
                <a:solidFill>
                  <a:srgbClr val="FF00FF"/>
                </a:solidFill>
                <a:latin typeface="楷体_GB2312" pitchFamily="49" charset="-122"/>
                <a:ea typeface="楷体_GB2312" pitchFamily="49" charset="-122"/>
              </a:rPr>
              <a:t>其余端口接上匹配负载</a:t>
            </a:r>
            <a:r>
              <a:rPr lang="en-US" altLang="zh-CN" sz="2200" dirty="0">
                <a:solidFill>
                  <a:srgbClr val="FF00FF"/>
                </a:solidFill>
                <a:latin typeface="楷体_GB2312" pitchFamily="49" charset="-122"/>
                <a:ea typeface="楷体_GB2312" pitchFamily="49" charset="-122"/>
              </a:rPr>
              <a:t>( </a:t>
            </a:r>
            <a:r>
              <a:rPr lang="zh-CN" altLang="en-US" sz="2200" dirty="0">
                <a:solidFill>
                  <a:srgbClr val="FF00FF"/>
                </a:solidFill>
                <a:latin typeface="楷体_GB2312" pitchFamily="49" charset="-122"/>
                <a:ea typeface="楷体_GB2312" pitchFamily="49" charset="-122"/>
              </a:rPr>
              <a:t>避免反射波信号影响测量结果），在端口</a:t>
            </a:r>
            <a:r>
              <a:rPr lang="en-US" altLang="zh-CN" sz="2200" dirty="0">
                <a:solidFill>
                  <a:srgbClr val="FF00FF"/>
                </a:solidFill>
                <a:latin typeface="楷体_GB2312" pitchFamily="49" charset="-122"/>
                <a:ea typeface="楷体_GB2312" pitchFamily="49" charset="-122"/>
              </a:rPr>
              <a:t>j</a:t>
            </a:r>
            <a:r>
              <a:rPr lang="zh-CN" altLang="en-US" sz="2200" dirty="0">
                <a:solidFill>
                  <a:srgbClr val="FF00FF"/>
                </a:solidFill>
                <a:latin typeface="楷体_GB2312" pitchFamily="49" charset="-122"/>
                <a:ea typeface="楷体_GB2312" pitchFamily="49" charset="-122"/>
              </a:rPr>
              <a:t>输入信号，测量端口</a:t>
            </a:r>
            <a:r>
              <a:rPr lang="en-US" altLang="zh-CN" sz="2200" dirty="0" err="1">
                <a:solidFill>
                  <a:srgbClr val="FF00FF"/>
                </a:solidFill>
                <a:latin typeface="楷体_GB2312" pitchFamily="49" charset="-122"/>
                <a:ea typeface="楷体_GB2312" pitchFamily="49" charset="-122"/>
              </a:rPr>
              <a:t>i</a:t>
            </a:r>
            <a:r>
              <a:rPr lang="zh-CN" altLang="en-US" sz="2200" dirty="0">
                <a:solidFill>
                  <a:srgbClr val="FF00FF"/>
                </a:solidFill>
                <a:latin typeface="楷体_GB2312" pitchFamily="49" charset="-122"/>
                <a:ea typeface="楷体_GB2312" pitchFamily="49" charset="-122"/>
              </a:rPr>
              <a:t>的反射波信号</a:t>
            </a:r>
            <a:r>
              <a:rPr lang="zh-CN" altLang="en-US" sz="2200" dirty="0" smtClean="0">
                <a:solidFill>
                  <a:srgbClr val="FF00FF"/>
                </a:solidFill>
                <a:latin typeface="楷体_GB2312" pitchFamily="49" charset="-122"/>
                <a:ea typeface="楷体_GB2312" pitchFamily="49" charset="-122"/>
              </a:rPr>
              <a:t>。（基于各端口特征阻抗</a:t>
            </a:r>
            <a:r>
              <a:rPr lang="en-US" altLang="zh-CN" sz="2200" dirty="0" err="1" smtClean="0">
                <a:solidFill>
                  <a:srgbClr val="FF00FF"/>
                </a:solidFill>
                <a:latin typeface="楷体_GB2312" pitchFamily="49" charset="-122"/>
                <a:ea typeface="楷体_GB2312" pitchFamily="49" charset="-122"/>
              </a:rPr>
              <a:t>Z</a:t>
            </a:r>
            <a:r>
              <a:rPr lang="en-US" altLang="zh-CN" sz="2200" baseline="-25000" dirty="0" err="1" smtClean="0">
                <a:solidFill>
                  <a:srgbClr val="FF00FF"/>
                </a:solidFill>
                <a:latin typeface="楷体_GB2312" pitchFamily="49" charset="-122"/>
                <a:ea typeface="楷体_GB2312" pitchFamily="49" charset="-122"/>
              </a:rPr>
              <a:t>i</a:t>
            </a:r>
            <a:r>
              <a:rPr lang="zh-CN" altLang="en-US" sz="2200" dirty="0" smtClean="0">
                <a:solidFill>
                  <a:srgbClr val="FF00FF"/>
                </a:solidFill>
                <a:latin typeface="楷体_GB2312" pitchFamily="49" charset="-122"/>
                <a:ea typeface="楷体_GB2312" pitchFamily="49" charset="-122"/>
              </a:rPr>
              <a:t>）</a:t>
            </a:r>
            <a:endParaRPr lang="en-US" altLang="zh-CN" sz="2200" dirty="0">
              <a:solidFill>
                <a:srgbClr val="FF00FF"/>
              </a:solidFill>
              <a:latin typeface="楷体_GB2312" pitchFamily="49" charset="-122"/>
              <a:ea typeface="楷体_GB2312" pitchFamily="49" charset="-122"/>
            </a:endParaRPr>
          </a:p>
          <a:p>
            <a:pPr algn="just" eaLnBrk="1" hangingPunct="1">
              <a:lnSpc>
                <a:spcPct val="90000"/>
              </a:lnSpc>
              <a:buFontTx/>
              <a:buChar char="•"/>
            </a:pPr>
            <a:endParaRPr lang="en-US" altLang="zh-CN" sz="2200" dirty="0" smtClean="0">
              <a:solidFill>
                <a:srgbClr val="FF00FF"/>
              </a:solidFill>
              <a:latin typeface="Comic Sans MS" pitchFamily="66" charset="0"/>
              <a:ea typeface="宋体" pitchFamily="2" charset="-122"/>
            </a:endParaRPr>
          </a:p>
          <a:p>
            <a:pPr algn="just" eaLnBrk="1" hangingPunct="1">
              <a:lnSpc>
                <a:spcPct val="90000"/>
              </a:lnSpc>
              <a:buFontTx/>
              <a:buChar char="•"/>
            </a:pPr>
            <a:endParaRPr lang="en-US" altLang="zh-CN" sz="2200" dirty="0">
              <a:solidFill>
                <a:srgbClr val="FF00FF"/>
              </a:solidFill>
              <a:latin typeface="Comic Sans MS" pitchFamily="66" charset="0"/>
              <a:ea typeface="宋体" pitchFamily="2" charset="-122"/>
            </a:endParaRPr>
          </a:p>
          <a:p>
            <a:pPr algn="just" eaLnBrk="1" hangingPunct="1">
              <a:lnSpc>
                <a:spcPct val="90000"/>
              </a:lnSpc>
              <a:buFontTx/>
              <a:buChar char="•"/>
            </a:pPr>
            <a:r>
              <a:rPr lang="zh-CN" altLang="en-US" sz="2200" dirty="0" smtClean="0">
                <a:solidFill>
                  <a:srgbClr val="FF00FF"/>
                </a:solidFill>
                <a:latin typeface="楷体_GB2312" pitchFamily="49" charset="-122"/>
                <a:ea typeface="楷体_GB2312" pitchFamily="49" charset="-122"/>
              </a:rPr>
              <a:t>在</a:t>
            </a:r>
            <a:r>
              <a:rPr lang="zh-CN" altLang="en-US" sz="2200" dirty="0">
                <a:solidFill>
                  <a:srgbClr val="FF00FF"/>
                </a:solidFill>
                <a:latin typeface="楷体_GB2312" pitchFamily="49" charset="-122"/>
                <a:ea typeface="楷体_GB2312" pitchFamily="49" charset="-122"/>
              </a:rPr>
              <a:t>端口</a:t>
            </a:r>
            <a:r>
              <a:rPr lang="en-US" altLang="zh-CN" sz="2200" dirty="0" err="1">
                <a:solidFill>
                  <a:srgbClr val="FF00FF"/>
                </a:solidFill>
                <a:latin typeface="楷体_GB2312" pitchFamily="49" charset="-122"/>
                <a:ea typeface="楷体_GB2312" pitchFamily="49" charset="-122"/>
              </a:rPr>
              <a:t>i</a:t>
            </a:r>
            <a:r>
              <a:rPr lang="zh-CN" altLang="en-US" sz="2200" dirty="0">
                <a:solidFill>
                  <a:srgbClr val="FF00FF"/>
                </a:solidFill>
                <a:latin typeface="楷体_GB2312" pitchFamily="49" charset="-122"/>
                <a:ea typeface="楷体_GB2312" pitchFamily="49" charset="-122"/>
              </a:rPr>
              <a:t>的反射波和端口</a:t>
            </a:r>
            <a:r>
              <a:rPr lang="en-US" altLang="zh-CN" sz="2200" dirty="0">
                <a:solidFill>
                  <a:srgbClr val="FF00FF"/>
                </a:solidFill>
                <a:latin typeface="楷体_GB2312" pitchFamily="49" charset="-122"/>
                <a:ea typeface="楷体_GB2312" pitchFamily="49" charset="-122"/>
              </a:rPr>
              <a:t>j</a:t>
            </a:r>
            <a:r>
              <a:rPr lang="zh-CN" altLang="en-US" sz="2200" dirty="0">
                <a:solidFill>
                  <a:srgbClr val="FF00FF"/>
                </a:solidFill>
                <a:latin typeface="楷体_GB2312" pitchFamily="49" charset="-122"/>
                <a:ea typeface="楷体_GB2312" pitchFamily="49" charset="-122"/>
              </a:rPr>
              <a:t>的入射波之比就是散射矩阵中元素的定义，也称之为</a:t>
            </a:r>
            <a:r>
              <a:rPr lang="en-US" altLang="zh-CN" sz="2200" dirty="0">
                <a:solidFill>
                  <a:srgbClr val="FF00FF"/>
                </a:solidFill>
                <a:latin typeface="楷体_GB2312" pitchFamily="49" charset="-122"/>
                <a:ea typeface="楷体_GB2312" pitchFamily="49" charset="-122"/>
              </a:rPr>
              <a:t>S</a:t>
            </a:r>
            <a:r>
              <a:rPr lang="zh-CN" altLang="en-US" sz="2200" dirty="0">
                <a:solidFill>
                  <a:srgbClr val="FF00FF"/>
                </a:solidFill>
                <a:latin typeface="楷体_GB2312" pitchFamily="49" charset="-122"/>
                <a:ea typeface="楷体_GB2312" pitchFamily="49" charset="-122"/>
              </a:rPr>
              <a:t>参数。</a:t>
            </a:r>
          </a:p>
          <a:p>
            <a:pPr algn="just" eaLnBrk="1" hangingPunct="1">
              <a:lnSpc>
                <a:spcPct val="90000"/>
              </a:lnSpc>
              <a:buFontTx/>
              <a:buChar char="•"/>
            </a:pPr>
            <a:endParaRPr lang="en-US" altLang="zh-CN" sz="2200" dirty="0">
              <a:solidFill>
                <a:srgbClr val="FF00FF"/>
              </a:solidFill>
              <a:latin typeface="楷体_GB2312" pitchFamily="49" charset="-122"/>
              <a:ea typeface="楷体_GB2312" pitchFamily="49" charset="-122"/>
            </a:endParaRPr>
          </a:p>
          <a:p>
            <a:pPr eaLnBrk="1" hangingPunct="1">
              <a:lnSpc>
                <a:spcPct val="90000"/>
              </a:lnSpc>
              <a:buFontTx/>
              <a:buChar char="•"/>
            </a:pPr>
            <a:endParaRPr lang="en-US" altLang="zh-CN" sz="2200" b="0" dirty="0">
              <a:latin typeface="Times New Roman" pitchFamily="18" charset="0"/>
              <a:ea typeface="宋体" pitchFamily="2" charset="-122"/>
            </a:endParaRPr>
          </a:p>
        </p:txBody>
      </p:sp>
      <p:pic>
        <p:nvPicPr>
          <p:cNvPr id="358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1700808"/>
            <a:ext cx="41148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4"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CD8FC8DC-09B8-497B-95EF-3BF64646E853}" type="slidenum">
              <a:rPr lang="zh-CN" altLang="en-US" sz="1400" b="0"/>
              <a:pPr eaLnBrk="1" hangingPunct="1"/>
              <a:t>107</a:t>
            </a:fld>
            <a:endParaRPr lang="en-US" altLang="zh-CN" sz="1400" b="0"/>
          </a:p>
        </p:txBody>
      </p:sp>
    </p:spTree>
    <p:extLst>
      <p:ext uri="{BB962C8B-B14F-4D97-AF65-F5344CB8AC3E}">
        <p14:creationId xmlns:p14="http://schemas.microsoft.com/office/powerpoint/2010/main" val="429444101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55299" name="文本框 5"/>
          <p:cNvSpPr txBox="1">
            <a:spLocks noChangeArrowheads="1"/>
          </p:cNvSpPr>
          <p:nvPr/>
        </p:nvSpPr>
        <p:spPr bwMode="auto">
          <a:xfrm>
            <a:off x="1819275" y="1592263"/>
            <a:ext cx="5256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散射矩阵</a:t>
            </a:r>
          </a:p>
        </p:txBody>
      </p:sp>
      <p:sp>
        <p:nvSpPr>
          <p:cNvPr id="5" name="文本框 4"/>
          <p:cNvSpPr txBox="1">
            <a:spLocks noRot="1" noChangeAspect="1" noMove="1" noResize="1" noEditPoints="1" noAdjustHandles="1" noChangeArrowheads="1" noChangeShapeType="1" noTextEdit="1"/>
          </p:cNvSpPr>
          <p:nvPr/>
        </p:nvSpPr>
        <p:spPr>
          <a:xfrm>
            <a:off x="678812" y="2572701"/>
            <a:ext cx="2868670" cy="821892"/>
          </a:xfrm>
          <a:prstGeom prst="rect">
            <a:avLst/>
          </a:prstGeom>
          <a:blipFill>
            <a:blip r:embed="rId3"/>
            <a:stretch>
              <a:fillRect/>
            </a:stretch>
          </a:blipFill>
        </p:spPr>
        <p:txBody>
          <a:bodyPr/>
          <a:lstStyle/>
          <a:p>
            <a:pPr>
              <a:defRPr/>
            </a:pPr>
            <a:r>
              <a:rPr lang="zh-CN" altLang="en-US">
                <a:noFill/>
              </a:rPr>
              <a:t> </a:t>
            </a:r>
          </a:p>
        </p:txBody>
      </p:sp>
      <p:grpSp>
        <p:nvGrpSpPr>
          <p:cNvPr id="55301" name="组合 32"/>
          <p:cNvGrpSpPr>
            <a:grpSpLocks/>
          </p:cNvGrpSpPr>
          <p:nvPr/>
        </p:nvGrpSpPr>
        <p:grpSpPr bwMode="auto">
          <a:xfrm>
            <a:off x="30163" y="5138738"/>
            <a:ext cx="3821112" cy="873125"/>
            <a:chOff x="838165" y="3503758"/>
            <a:chExt cx="4830028" cy="1429255"/>
          </a:xfrm>
        </p:grpSpPr>
        <p:grpSp>
          <p:nvGrpSpPr>
            <p:cNvPr id="55310" name="组合 11"/>
            <p:cNvGrpSpPr>
              <a:grpSpLocks/>
            </p:cNvGrpSpPr>
            <p:nvPr/>
          </p:nvGrpSpPr>
          <p:grpSpPr bwMode="auto">
            <a:xfrm>
              <a:off x="1392025" y="3573016"/>
              <a:ext cx="3551638" cy="1359997"/>
              <a:chOff x="1392025" y="3573016"/>
              <a:chExt cx="3551638" cy="1359997"/>
            </a:xfrm>
          </p:grpSpPr>
          <p:sp>
            <p:nvSpPr>
              <p:cNvPr id="55319" name="文本框 6"/>
              <p:cNvSpPr txBox="1">
                <a:spLocks noChangeArrowheads="1"/>
              </p:cNvSpPr>
              <p:nvPr/>
            </p:nvSpPr>
            <p:spPr bwMode="auto">
              <a:xfrm>
                <a:off x="2195735" y="3573016"/>
                <a:ext cx="1944216" cy="135999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en-US" altLang="zh-CN" sz="1800" b="0" dirty="0">
                    <a:ea typeface="宋体" panose="02010600030101010101" pitchFamily="2" charset="-122"/>
                  </a:rPr>
                  <a:t>S</a:t>
                </a:r>
                <a:r>
                  <a:rPr lang="en-US" altLang="zh-CN" sz="1800" b="0" baseline="-25000" dirty="0">
                    <a:ea typeface="宋体" panose="02010600030101010101" pitchFamily="2" charset="-122"/>
                  </a:rPr>
                  <a:t>11</a:t>
                </a:r>
                <a:r>
                  <a:rPr lang="en-US" altLang="zh-CN" sz="1800" b="0" dirty="0">
                    <a:ea typeface="宋体" panose="02010600030101010101" pitchFamily="2" charset="-122"/>
                  </a:rPr>
                  <a:t>   S</a:t>
                </a:r>
                <a:r>
                  <a:rPr lang="en-US" altLang="zh-CN" sz="1800" b="0" baseline="-25000" dirty="0">
                    <a:ea typeface="宋体" panose="02010600030101010101" pitchFamily="2" charset="-122"/>
                  </a:rPr>
                  <a:t>12</a:t>
                </a:r>
              </a:p>
              <a:p>
                <a:pPr algn="ctr">
                  <a:spcBef>
                    <a:spcPct val="0"/>
                  </a:spcBef>
                </a:pPr>
                <a:r>
                  <a:rPr lang="en-US" altLang="zh-CN" sz="1800" b="0" dirty="0">
                    <a:ea typeface="宋体" panose="02010600030101010101" pitchFamily="2" charset="-122"/>
                  </a:rPr>
                  <a:t>S</a:t>
                </a:r>
                <a:r>
                  <a:rPr lang="en-US" altLang="zh-CN" sz="1800" b="0" baseline="-25000" dirty="0">
                    <a:ea typeface="宋体" panose="02010600030101010101" pitchFamily="2" charset="-122"/>
                  </a:rPr>
                  <a:t>21</a:t>
                </a:r>
                <a:r>
                  <a:rPr lang="en-US" altLang="zh-CN" sz="1800" b="0" dirty="0">
                    <a:ea typeface="宋体" panose="02010600030101010101" pitchFamily="2" charset="-122"/>
                  </a:rPr>
                  <a:t>   S</a:t>
                </a:r>
                <a:r>
                  <a:rPr lang="en-US" altLang="zh-CN" sz="1800" b="0" baseline="-25000" dirty="0">
                    <a:ea typeface="宋体" panose="02010600030101010101" pitchFamily="2" charset="-122"/>
                  </a:rPr>
                  <a:t>22</a:t>
                </a:r>
              </a:p>
              <a:p>
                <a:pPr algn="ctr">
                  <a:spcBef>
                    <a:spcPct val="0"/>
                  </a:spcBef>
                </a:pPr>
                <a:endParaRPr lang="zh-CN" altLang="en-US" sz="1800" b="0" baseline="-25000" dirty="0">
                  <a:ea typeface="宋体" panose="02010600030101010101" pitchFamily="2" charset="-122"/>
                </a:endParaRPr>
              </a:p>
            </p:txBody>
          </p:sp>
          <p:grpSp>
            <p:nvGrpSpPr>
              <p:cNvPr id="55320" name="组合 10"/>
              <p:cNvGrpSpPr>
                <a:grpSpLocks/>
              </p:cNvGrpSpPr>
              <p:nvPr/>
            </p:nvGrpSpPr>
            <p:grpSpPr bwMode="auto">
              <a:xfrm>
                <a:off x="1403656" y="3789048"/>
                <a:ext cx="792080" cy="72000"/>
                <a:chOff x="1403656" y="3789048"/>
                <a:chExt cx="792080" cy="72000"/>
              </a:xfrm>
            </p:grpSpPr>
            <p:cxnSp>
              <p:nvCxnSpPr>
                <p:cNvPr id="55330" name="直接连接符 8"/>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31" name="椭圆 9"/>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55321" name="组合 12"/>
              <p:cNvGrpSpPr>
                <a:grpSpLocks/>
              </p:cNvGrpSpPr>
              <p:nvPr/>
            </p:nvGrpSpPr>
            <p:grpSpPr bwMode="auto">
              <a:xfrm>
                <a:off x="1392025" y="4293096"/>
                <a:ext cx="792080" cy="72000"/>
                <a:chOff x="1403656" y="3789048"/>
                <a:chExt cx="792080" cy="72000"/>
              </a:xfrm>
            </p:grpSpPr>
            <p:cxnSp>
              <p:nvCxnSpPr>
                <p:cNvPr id="55328" name="直接连接符 13"/>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29" name="椭圆 14"/>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55322" name="组合 15"/>
              <p:cNvGrpSpPr>
                <a:grpSpLocks/>
              </p:cNvGrpSpPr>
              <p:nvPr/>
            </p:nvGrpSpPr>
            <p:grpSpPr bwMode="auto">
              <a:xfrm rot="10800000">
                <a:off x="4151583" y="3792342"/>
                <a:ext cx="792080" cy="72000"/>
                <a:chOff x="1403656" y="3789048"/>
                <a:chExt cx="792080" cy="72000"/>
              </a:xfrm>
            </p:grpSpPr>
            <p:cxnSp>
              <p:nvCxnSpPr>
                <p:cNvPr id="55326" name="直接连接符 16"/>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27" name="椭圆 17"/>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55323" name="组合 18"/>
              <p:cNvGrpSpPr>
                <a:grpSpLocks/>
              </p:cNvGrpSpPr>
              <p:nvPr/>
            </p:nvGrpSpPr>
            <p:grpSpPr bwMode="auto">
              <a:xfrm rot="10800000">
                <a:off x="4139952" y="4296390"/>
                <a:ext cx="792080" cy="72000"/>
                <a:chOff x="1403656" y="3789048"/>
                <a:chExt cx="792080" cy="72000"/>
              </a:xfrm>
            </p:grpSpPr>
            <p:cxnSp>
              <p:nvCxnSpPr>
                <p:cNvPr id="55324" name="直接连接符 19"/>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25" name="椭圆 20"/>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sp>
          <p:nvSpPr>
            <p:cNvPr id="24" name="文本框 23"/>
            <p:cNvSpPr txBox="1">
              <a:spLocks noRot="1" noChangeAspect="1" noMove="1" noResize="1" noEditPoints="1" noAdjustHandles="1" noChangeArrowheads="1" noChangeShapeType="1" noTextEdit="1"/>
            </p:cNvSpPr>
            <p:nvPr/>
          </p:nvSpPr>
          <p:spPr>
            <a:xfrm>
              <a:off x="838165" y="3558215"/>
              <a:ext cx="664143" cy="604443"/>
            </a:xfrm>
            <a:prstGeom prst="rect">
              <a:avLst/>
            </a:prstGeom>
            <a:blipFill>
              <a:blip r:embed="rId4"/>
              <a:stretch>
                <a:fillRect b="-1639"/>
              </a:stretch>
            </a:blipFill>
          </p:spPr>
          <p:txBody>
            <a:bodyPr/>
            <a:lstStyle/>
            <a:p>
              <a:pPr>
                <a:defRPr/>
              </a:pPr>
              <a:r>
                <a:rPr lang="zh-CN" altLang="en-US">
                  <a:noFill/>
                </a:rPr>
                <a:t> </a:t>
              </a:r>
            </a:p>
          </p:txBody>
        </p:sp>
        <p:sp>
          <p:nvSpPr>
            <p:cNvPr id="55312" name="任意多边形: 形状 31"/>
            <p:cNvSpPr>
              <a:spLocks/>
            </p:cNvSpPr>
            <p:nvPr/>
          </p:nvSpPr>
          <p:spPr bwMode="auto">
            <a:xfrm>
              <a:off x="1606886" y="3621421"/>
              <a:ext cx="371733" cy="71858"/>
            </a:xfrm>
            <a:custGeom>
              <a:avLst/>
              <a:gdLst>
                <a:gd name="T0" fmla="*/ 0 w 570369"/>
                <a:gd name="T1" fmla="*/ 14145 h 133299"/>
                <a:gd name="T2" fmla="*/ 61530 w 570369"/>
                <a:gd name="T3" fmla="*/ 991 h 133299"/>
                <a:gd name="T4" fmla="*/ 111523 w 570369"/>
                <a:gd name="T5" fmla="*/ 37824 h 133299"/>
                <a:gd name="T6" fmla="*/ 184589 w 570369"/>
                <a:gd name="T7" fmla="*/ 27300 h 133299"/>
                <a:gd name="T8" fmla="*/ 242274 w 570369"/>
                <a:gd name="T9" fmla="*/ 24670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3" name="任意多边形: 形状 33"/>
            <p:cNvSpPr>
              <a:spLocks/>
            </p:cNvSpPr>
            <p:nvPr/>
          </p:nvSpPr>
          <p:spPr bwMode="auto">
            <a:xfrm>
              <a:off x="4325755" y="4113973"/>
              <a:ext cx="371733" cy="71858"/>
            </a:xfrm>
            <a:custGeom>
              <a:avLst/>
              <a:gdLst>
                <a:gd name="T0" fmla="*/ 0 w 570369"/>
                <a:gd name="T1" fmla="*/ 14145 h 133299"/>
                <a:gd name="T2" fmla="*/ 61530 w 570369"/>
                <a:gd name="T3" fmla="*/ 991 h 133299"/>
                <a:gd name="T4" fmla="*/ 111523 w 570369"/>
                <a:gd name="T5" fmla="*/ 37824 h 133299"/>
                <a:gd name="T6" fmla="*/ 184589 w 570369"/>
                <a:gd name="T7" fmla="*/ 27300 h 133299"/>
                <a:gd name="T8" fmla="*/ 242274 w 570369"/>
                <a:gd name="T9" fmla="*/ 24670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4" name="任意多边形: 形状 34"/>
            <p:cNvSpPr>
              <a:spLocks/>
            </p:cNvSpPr>
            <p:nvPr/>
          </p:nvSpPr>
          <p:spPr bwMode="auto">
            <a:xfrm flipH="1">
              <a:off x="1594815" y="4185831"/>
              <a:ext cx="383804" cy="64882"/>
            </a:xfrm>
            <a:custGeom>
              <a:avLst/>
              <a:gdLst>
                <a:gd name="T0" fmla="*/ 0 w 570369"/>
                <a:gd name="T1" fmla="*/ 11532 h 133299"/>
                <a:gd name="T2" fmla="*/ 65591 w 570369"/>
                <a:gd name="T3" fmla="*/ 808 h 133299"/>
                <a:gd name="T4" fmla="*/ 118883 w 570369"/>
                <a:gd name="T5" fmla="*/ 30836 h 133299"/>
                <a:gd name="T6" fmla="*/ 196772 w 570369"/>
                <a:gd name="T7" fmla="*/ 22257 h 133299"/>
                <a:gd name="T8" fmla="*/ 258264 w 570369"/>
                <a:gd name="T9" fmla="*/ 20112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5" name="任意多边形: 形状 36"/>
            <p:cNvSpPr>
              <a:spLocks/>
            </p:cNvSpPr>
            <p:nvPr/>
          </p:nvSpPr>
          <p:spPr bwMode="auto">
            <a:xfrm flipH="1">
              <a:off x="4308089" y="3621421"/>
              <a:ext cx="383804" cy="64882"/>
            </a:xfrm>
            <a:custGeom>
              <a:avLst/>
              <a:gdLst>
                <a:gd name="T0" fmla="*/ 0 w 570369"/>
                <a:gd name="T1" fmla="*/ 11532 h 133299"/>
                <a:gd name="T2" fmla="*/ 65591 w 570369"/>
                <a:gd name="T3" fmla="*/ 808 h 133299"/>
                <a:gd name="T4" fmla="*/ 118883 w 570369"/>
                <a:gd name="T5" fmla="*/ 30836 h 133299"/>
                <a:gd name="T6" fmla="*/ 196772 w 570369"/>
                <a:gd name="T7" fmla="*/ 22257 h 133299"/>
                <a:gd name="T8" fmla="*/ 258264 w 570369"/>
                <a:gd name="T9" fmla="*/ 20112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文本框 37"/>
            <p:cNvSpPr txBox="1">
              <a:spLocks noRot="1" noChangeAspect="1" noMove="1" noResize="1" noEditPoints="1" noAdjustHandles="1" noChangeArrowheads="1" noChangeShapeType="1" noTextEdit="1"/>
            </p:cNvSpPr>
            <p:nvPr/>
          </p:nvSpPr>
          <p:spPr>
            <a:xfrm>
              <a:off x="5004050" y="3503758"/>
              <a:ext cx="664143" cy="604443"/>
            </a:xfrm>
            <a:prstGeom prst="rect">
              <a:avLst/>
            </a:prstGeom>
            <a:blipFill>
              <a:blip r:embed="rId5"/>
              <a:stretch>
                <a:fillRect b="-3333"/>
              </a:stretch>
            </a:blipFill>
          </p:spPr>
          <p:txBody>
            <a:bodyPr/>
            <a:lstStyle/>
            <a:p>
              <a:pPr>
                <a:defRPr/>
              </a:pPr>
              <a:r>
                <a:rPr lang="zh-CN" altLang="en-US">
                  <a:noFill/>
                </a:rPr>
                <a:t> </a:t>
              </a:r>
            </a:p>
          </p:txBody>
        </p:sp>
        <p:sp>
          <p:nvSpPr>
            <p:cNvPr id="39" name="文本框 38"/>
            <p:cNvSpPr txBox="1">
              <a:spLocks noRot="1" noChangeAspect="1" noMove="1" noResize="1" noEditPoints="1" noAdjustHandles="1" noChangeArrowheads="1" noChangeShapeType="1" noTextEdit="1"/>
            </p:cNvSpPr>
            <p:nvPr/>
          </p:nvSpPr>
          <p:spPr>
            <a:xfrm>
              <a:off x="852808" y="4076865"/>
              <a:ext cx="664143" cy="604443"/>
            </a:xfrm>
            <a:prstGeom prst="rect">
              <a:avLst/>
            </a:prstGeom>
            <a:blipFill>
              <a:blip r:embed="rId6"/>
              <a:stretch>
                <a:fillRect b="-1639"/>
              </a:stretch>
            </a:blipFill>
          </p:spPr>
          <p:txBody>
            <a:bodyPr/>
            <a:lstStyle/>
            <a:p>
              <a:pPr>
                <a:defRPr/>
              </a:pPr>
              <a:r>
                <a:rPr lang="zh-CN" altLang="en-US">
                  <a:noFill/>
                </a:rPr>
                <a:t> </a:t>
              </a:r>
            </a:p>
          </p:txBody>
        </p:sp>
        <p:sp>
          <p:nvSpPr>
            <p:cNvPr id="40" name="文本框 39"/>
            <p:cNvSpPr txBox="1">
              <a:spLocks noRot="1" noChangeAspect="1" noMove="1" noResize="1" noEditPoints="1" noAdjustHandles="1" noChangeArrowheads="1" noChangeShapeType="1" noTextEdit="1"/>
            </p:cNvSpPr>
            <p:nvPr/>
          </p:nvSpPr>
          <p:spPr>
            <a:xfrm>
              <a:off x="4995335" y="4062264"/>
              <a:ext cx="664143" cy="604443"/>
            </a:xfrm>
            <a:prstGeom prst="rect">
              <a:avLst/>
            </a:prstGeom>
            <a:blipFill>
              <a:blip r:embed="rId7"/>
              <a:stretch>
                <a:fillRect b="-3333"/>
              </a:stretch>
            </a:blipFill>
          </p:spPr>
          <p:txBody>
            <a:bodyPr/>
            <a:lstStyle/>
            <a:p>
              <a:pPr>
                <a:defRPr/>
              </a:pPr>
              <a:r>
                <a:rPr lang="zh-CN" altLang="en-US">
                  <a:noFill/>
                </a:rPr>
                <a:t> </a:t>
              </a:r>
            </a:p>
          </p:txBody>
        </p:sp>
      </p:grpSp>
      <p:sp>
        <p:nvSpPr>
          <p:cNvPr id="43" name="文本框 42"/>
          <p:cNvSpPr txBox="1">
            <a:spLocks noRot="1" noChangeAspect="1" noMove="1" noResize="1" noEditPoints="1" noAdjustHandles="1" noChangeArrowheads="1" noChangeShapeType="1" noTextEdit="1"/>
          </p:cNvSpPr>
          <p:nvPr/>
        </p:nvSpPr>
        <p:spPr>
          <a:xfrm>
            <a:off x="2627784" y="2022576"/>
            <a:ext cx="5026606" cy="1017907"/>
          </a:xfrm>
          <a:prstGeom prst="rect">
            <a:avLst/>
          </a:prstGeom>
          <a:blipFill>
            <a:blip r:embed="rId8"/>
            <a:stretch>
              <a:fillRect/>
            </a:stretch>
          </a:blipFill>
        </p:spPr>
        <p:txBody>
          <a:bodyPr/>
          <a:lstStyle/>
          <a:p>
            <a:pPr>
              <a:defRPr/>
            </a:pPr>
            <a:r>
              <a:rPr lang="zh-CN" altLang="en-US">
                <a:noFill/>
              </a:rPr>
              <a:t> </a:t>
            </a:r>
          </a:p>
        </p:txBody>
      </p:sp>
      <p:sp>
        <p:nvSpPr>
          <p:cNvPr id="44" name="文本框 43"/>
          <p:cNvSpPr txBox="1">
            <a:spLocks noRot="1" noChangeAspect="1" noMove="1" noResize="1" noEditPoints="1" noAdjustHandles="1" noChangeArrowheads="1" noChangeShapeType="1" noTextEdit="1"/>
          </p:cNvSpPr>
          <p:nvPr/>
        </p:nvSpPr>
        <p:spPr>
          <a:xfrm>
            <a:off x="2649263" y="3087233"/>
            <a:ext cx="5026606" cy="1017907"/>
          </a:xfrm>
          <a:prstGeom prst="rect">
            <a:avLst/>
          </a:prstGeom>
          <a:blipFill>
            <a:blip r:embed="rId9"/>
            <a:stretch>
              <a:fillRect/>
            </a:stretch>
          </a:blipFill>
        </p:spPr>
        <p:txBody>
          <a:bodyPr/>
          <a:lstStyle/>
          <a:p>
            <a:pPr>
              <a:defRPr/>
            </a:pPr>
            <a:r>
              <a:rPr lang="zh-CN" altLang="en-US">
                <a:noFill/>
              </a:rPr>
              <a:t> </a:t>
            </a:r>
          </a:p>
        </p:txBody>
      </p:sp>
      <p:sp>
        <p:nvSpPr>
          <p:cNvPr id="45" name="文本框 44"/>
          <p:cNvSpPr txBox="1">
            <a:spLocks noRot="1" noChangeAspect="1" noMove="1" noResize="1" noEditPoints="1" noAdjustHandles="1" noChangeArrowheads="1" noChangeShapeType="1" noTextEdit="1"/>
          </p:cNvSpPr>
          <p:nvPr/>
        </p:nvSpPr>
        <p:spPr>
          <a:xfrm>
            <a:off x="2627784" y="3911062"/>
            <a:ext cx="5026606" cy="1017523"/>
          </a:xfrm>
          <a:prstGeom prst="rect">
            <a:avLst/>
          </a:prstGeom>
          <a:blipFill>
            <a:blip r:embed="rId10"/>
            <a:stretch>
              <a:fillRect/>
            </a:stretch>
          </a:blipFill>
        </p:spPr>
        <p:txBody>
          <a:bodyPr/>
          <a:lstStyle/>
          <a:p>
            <a:pPr>
              <a:defRPr/>
            </a:pPr>
            <a:r>
              <a:rPr lang="zh-CN" altLang="en-US">
                <a:noFill/>
              </a:rPr>
              <a:t> </a:t>
            </a:r>
          </a:p>
        </p:txBody>
      </p:sp>
      <p:sp>
        <p:nvSpPr>
          <p:cNvPr id="46" name="文本框 45"/>
          <p:cNvSpPr txBox="1">
            <a:spLocks noRot="1" noChangeAspect="1" noMove="1" noResize="1" noEditPoints="1" noAdjustHandles="1" noChangeArrowheads="1" noChangeShapeType="1" noTextEdit="1"/>
          </p:cNvSpPr>
          <p:nvPr/>
        </p:nvSpPr>
        <p:spPr>
          <a:xfrm>
            <a:off x="2727550" y="4940268"/>
            <a:ext cx="5026606" cy="1017523"/>
          </a:xfrm>
          <a:prstGeom prst="rect">
            <a:avLst/>
          </a:prstGeom>
          <a:blipFill>
            <a:blip r:embed="rId11"/>
            <a:stretch>
              <a:fillRect/>
            </a:stretch>
          </a:blipFill>
        </p:spPr>
        <p:txBody>
          <a:bodyPr/>
          <a:lstStyle/>
          <a:p>
            <a:pPr>
              <a:defRPr/>
            </a:pPr>
            <a:r>
              <a:rPr lang="zh-CN" altLang="en-US">
                <a:noFill/>
              </a:rPr>
              <a:t> </a:t>
            </a:r>
          </a:p>
        </p:txBody>
      </p:sp>
      <p:sp>
        <p:nvSpPr>
          <p:cNvPr id="55306" name="文本框 41"/>
          <p:cNvSpPr txBox="1">
            <a:spLocks noChangeArrowheads="1"/>
          </p:cNvSpPr>
          <p:nvPr/>
        </p:nvSpPr>
        <p:spPr bwMode="auto">
          <a:xfrm>
            <a:off x="6529388" y="2195513"/>
            <a:ext cx="24495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en-US" altLang="zh-CN" sz="1800" b="0">
                <a:ea typeface="宋体" panose="02010600030101010101" pitchFamily="2" charset="-122"/>
              </a:rPr>
              <a:t>Port 2</a:t>
            </a:r>
            <a:r>
              <a:rPr lang="zh-CN" altLang="en-US" sz="1800" b="0">
                <a:ea typeface="宋体" panose="02010600030101010101" pitchFamily="2" charset="-122"/>
              </a:rPr>
              <a:t>无输入时，</a:t>
            </a:r>
            <a:r>
              <a:rPr lang="en-US" altLang="zh-CN" sz="1800" b="0">
                <a:ea typeface="宋体" panose="02010600030101010101" pitchFamily="2" charset="-122"/>
              </a:rPr>
              <a:t>Port 1</a:t>
            </a:r>
            <a:r>
              <a:rPr lang="zh-CN" altLang="en-US" sz="1800" b="0">
                <a:ea typeface="宋体" panose="02010600030101010101" pitchFamily="2" charset="-122"/>
              </a:rPr>
              <a:t>反射系数。</a:t>
            </a:r>
          </a:p>
        </p:txBody>
      </p:sp>
      <p:sp>
        <p:nvSpPr>
          <p:cNvPr id="55307" name="文本框 47"/>
          <p:cNvSpPr txBox="1">
            <a:spLocks noChangeArrowheads="1"/>
          </p:cNvSpPr>
          <p:nvPr/>
        </p:nvSpPr>
        <p:spPr bwMode="auto">
          <a:xfrm>
            <a:off x="6529388" y="3270250"/>
            <a:ext cx="24495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en-US" altLang="zh-CN" sz="1800" b="0">
                <a:ea typeface="宋体" panose="02010600030101010101" pitchFamily="2" charset="-122"/>
              </a:rPr>
              <a:t>Port 2</a:t>
            </a:r>
            <a:r>
              <a:rPr lang="zh-CN" altLang="en-US" sz="1800" b="0">
                <a:ea typeface="宋体" panose="02010600030101010101" pitchFamily="2" charset="-122"/>
              </a:rPr>
              <a:t>无输入时，</a:t>
            </a:r>
            <a:r>
              <a:rPr lang="en-US" altLang="zh-CN" sz="1800" b="0">
                <a:ea typeface="宋体" panose="02010600030101010101" pitchFamily="2" charset="-122"/>
              </a:rPr>
              <a:t>Port 1</a:t>
            </a:r>
            <a:r>
              <a:rPr lang="zh-CN" altLang="en-US" sz="1800" b="0">
                <a:ea typeface="宋体" panose="02010600030101010101" pitchFamily="2" charset="-122"/>
              </a:rPr>
              <a:t>到</a:t>
            </a:r>
            <a:r>
              <a:rPr lang="en-US" altLang="zh-CN" sz="1800" b="0">
                <a:ea typeface="宋体" panose="02010600030101010101" pitchFamily="2" charset="-122"/>
              </a:rPr>
              <a:t>Port 2</a:t>
            </a:r>
            <a:r>
              <a:rPr lang="zh-CN" altLang="en-US" sz="1800" b="0">
                <a:ea typeface="宋体" panose="02010600030101010101" pitchFamily="2" charset="-122"/>
              </a:rPr>
              <a:t>传输系数。</a:t>
            </a:r>
          </a:p>
        </p:txBody>
      </p:sp>
      <p:sp>
        <p:nvSpPr>
          <p:cNvPr id="55308" name="文本框 48"/>
          <p:cNvSpPr txBox="1">
            <a:spLocks noChangeArrowheads="1"/>
          </p:cNvSpPr>
          <p:nvPr/>
        </p:nvSpPr>
        <p:spPr bwMode="auto">
          <a:xfrm>
            <a:off x="6605588" y="4222750"/>
            <a:ext cx="2447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en-US" altLang="zh-CN" sz="1800" b="0">
                <a:ea typeface="宋体" panose="02010600030101010101" pitchFamily="2" charset="-122"/>
              </a:rPr>
              <a:t>Port 1</a:t>
            </a:r>
            <a:r>
              <a:rPr lang="zh-CN" altLang="en-US" sz="1800" b="0">
                <a:ea typeface="宋体" panose="02010600030101010101" pitchFamily="2" charset="-122"/>
              </a:rPr>
              <a:t>无输入时，</a:t>
            </a:r>
            <a:r>
              <a:rPr lang="en-US" altLang="zh-CN" sz="1800" b="0">
                <a:ea typeface="宋体" panose="02010600030101010101" pitchFamily="2" charset="-122"/>
              </a:rPr>
              <a:t>Port 2</a:t>
            </a:r>
            <a:r>
              <a:rPr lang="zh-CN" altLang="en-US" sz="1800" b="0">
                <a:ea typeface="宋体" panose="02010600030101010101" pitchFamily="2" charset="-122"/>
              </a:rPr>
              <a:t>反射系数。</a:t>
            </a:r>
          </a:p>
        </p:txBody>
      </p:sp>
      <p:sp>
        <p:nvSpPr>
          <p:cNvPr id="55309" name="文本框 49"/>
          <p:cNvSpPr txBox="1">
            <a:spLocks noChangeArrowheads="1"/>
          </p:cNvSpPr>
          <p:nvPr/>
        </p:nvSpPr>
        <p:spPr bwMode="auto">
          <a:xfrm>
            <a:off x="6605588" y="5297488"/>
            <a:ext cx="2447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en-US" altLang="zh-CN" sz="1800" b="0">
                <a:ea typeface="宋体" panose="02010600030101010101" pitchFamily="2" charset="-122"/>
              </a:rPr>
              <a:t>Port 1</a:t>
            </a:r>
            <a:r>
              <a:rPr lang="zh-CN" altLang="en-US" sz="1800" b="0">
                <a:ea typeface="宋体" panose="02010600030101010101" pitchFamily="2" charset="-122"/>
              </a:rPr>
              <a:t>无输入时，</a:t>
            </a:r>
            <a:r>
              <a:rPr lang="en-US" altLang="zh-CN" sz="1800" b="0">
                <a:ea typeface="宋体" panose="02010600030101010101" pitchFamily="2" charset="-122"/>
              </a:rPr>
              <a:t>Port 2</a:t>
            </a:r>
            <a:r>
              <a:rPr lang="zh-CN" altLang="en-US" sz="1800" b="0">
                <a:ea typeface="宋体" panose="02010600030101010101" pitchFamily="2" charset="-122"/>
              </a:rPr>
              <a:t>到</a:t>
            </a:r>
            <a:r>
              <a:rPr lang="en-US" altLang="zh-CN" sz="1800" b="0">
                <a:ea typeface="宋体" panose="02010600030101010101" pitchFamily="2" charset="-122"/>
              </a:rPr>
              <a:t>Port 1</a:t>
            </a:r>
            <a:r>
              <a:rPr lang="zh-CN" altLang="en-US" sz="1800" b="0">
                <a:ea typeface="宋体" panose="02010600030101010101" pitchFamily="2" charset="-122"/>
              </a:rPr>
              <a:t>传输系数。</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903784" y="764704"/>
            <a:ext cx="6034088" cy="1143000"/>
          </a:xfrm>
        </p:spPr>
        <p:txBody>
          <a:bodyPr/>
          <a:lstStyle/>
          <a:p>
            <a:pPr eaLnBrk="1" hangingPunct="1"/>
            <a:r>
              <a:rPr lang="en-US" altLang="zh-CN" sz="4000" smtClean="0">
                <a:ea typeface="宋体" pitchFamily="2" charset="-122"/>
              </a:rPr>
              <a:t>S</a:t>
            </a:r>
            <a:r>
              <a:rPr lang="zh-CN" altLang="en-US" sz="4000" b="1" i="0" smtClean="0">
                <a:ea typeface="楷体_GB2312" pitchFamily="49" charset="-122"/>
              </a:rPr>
              <a:t>参数的物理意义（*）</a:t>
            </a:r>
            <a:endParaRPr lang="en-US" altLang="zh-CN" sz="4000" b="1" i="0" smtClean="0">
              <a:ea typeface="楷体_GB2312" pitchFamily="49" charset="-122"/>
            </a:endParaRPr>
          </a:p>
        </p:txBody>
      </p:sp>
      <p:sp>
        <p:nvSpPr>
          <p:cNvPr id="36867" name="Rectangle 3"/>
          <p:cNvSpPr>
            <a:spLocks noGrp="1" noChangeArrowheads="1"/>
          </p:cNvSpPr>
          <p:nvPr>
            <p:ph type="body" idx="1"/>
          </p:nvPr>
        </p:nvSpPr>
        <p:spPr>
          <a:xfrm>
            <a:off x="827584" y="1983904"/>
            <a:ext cx="7467600" cy="3581400"/>
          </a:xfrm>
        </p:spPr>
        <p:txBody>
          <a:bodyPr/>
          <a:lstStyle/>
          <a:p>
            <a:pPr eaLnBrk="1" hangingPunct="1"/>
            <a:r>
              <a:rPr lang="zh-CN" altLang="en-US" sz="2800" smtClean="0">
                <a:latin typeface="Comic Sans MS" pitchFamily="66" charset="0"/>
                <a:ea typeface="楷体_GB2312" pitchFamily="49" charset="-122"/>
              </a:rPr>
              <a:t>散射参数有明确的物理意义。</a:t>
            </a:r>
          </a:p>
          <a:p>
            <a:pPr eaLnBrk="1" hangingPunct="1"/>
            <a:r>
              <a:rPr lang="en-US" altLang="zh-CN" sz="2800" b="1" smtClean="0">
                <a:solidFill>
                  <a:srgbClr val="FF00FF"/>
                </a:solidFill>
                <a:latin typeface="Comic Sans MS" pitchFamily="66" charset="0"/>
                <a:ea typeface="楷体_GB2312" pitchFamily="49" charset="-122"/>
              </a:rPr>
              <a:t>S</a:t>
            </a:r>
            <a:r>
              <a:rPr lang="en-US" altLang="zh-CN" sz="2800" b="1" baseline="-25000" smtClean="0">
                <a:solidFill>
                  <a:srgbClr val="FF00FF"/>
                </a:solidFill>
                <a:latin typeface="Comic Sans MS" pitchFamily="66" charset="0"/>
                <a:ea typeface="楷体_GB2312" pitchFamily="49" charset="-122"/>
              </a:rPr>
              <a:t>ii</a:t>
            </a:r>
            <a:r>
              <a:rPr lang="zh-CN" altLang="en-US" sz="2800" b="1" smtClean="0">
                <a:solidFill>
                  <a:srgbClr val="FF00FF"/>
                </a:solidFill>
                <a:latin typeface="Comic Sans MS" pitchFamily="66" charset="0"/>
                <a:ea typeface="楷体_GB2312" pitchFamily="49" charset="-122"/>
              </a:rPr>
              <a:t>是当所有其他端口端接匹配负载时端口</a:t>
            </a:r>
            <a:r>
              <a:rPr lang="en-US" altLang="zh-CN" sz="2800" b="1" smtClean="0">
                <a:solidFill>
                  <a:srgbClr val="FF00FF"/>
                </a:solidFill>
                <a:latin typeface="Comic Sans MS" pitchFamily="66" charset="0"/>
                <a:ea typeface="楷体_GB2312" pitchFamily="49" charset="-122"/>
              </a:rPr>
              <a:t>i</a:t>
            </a:r>
            <a:r>
              <a:rPr lang="zh-CN" altLang="en-US" sz="2800" b="1" smtClean="0">
                <a:solidFill>
                  <a:srgbClr val="FF00FF"/>
                </a:solidFill>
                <a:latin typeface="Comic Sans MS" pitchFamily="66" charset="0"/>
                <a:ea typeface="楷体_GB2312" pitchFamily="49" charset="-122"/>
              </a:rPr>
              <a:t>的反射系数</a:t>
            </a:r>
            <a:r>
              <a:rPr lang="zh-CN" altLang="en-US" sz="2800" smtClean="0">
                <a:latin typeface="Comic Sans MS" pitchFamily="66" charset="0"/>
                <a:ea typeface="楷体_GB2312" pitchFamily="49" charset="-122"/>
              </a:rPr>
              <a:t>。</a:t>
            </a:r>
          </a:p>
          <a:p>
            <a:pPr eaLnBrk="1" hangingPunct="1"/>
            <a:r>
              <a:rPr lang="en-US" altLang="zh-CN" sz="2800" b="1" smtClean="0">
                <a:solidFill>
                  <a:srgbClr val="FF00FF"/>
                </a:solidFill>
                <a:latin typeface="Comic Sans MS" pitchFamily="66" charset="0"/>
                <a:ea typeface="楷体_GB2312" pitchFamily="49" charset="-122"/>
              </a:rPr>
              <a:t>S</a:t>
            </a:r>
            <a:r>
              <a:rPr lang="en-US" altLang="zh-CN" sz="2800" b="1" baseline="-25000" smtClean="0">
                <a:solidFill>
                  <a:srgbClr val="FF00FF"/>
                </a:solidFill>
                <a:latin typeface="Comic Sans MS" pitchFamily="66" charset="0"/>
                <a:ea typeface="楷体_GB2312" pitchFamily="49" charset="-122"/>
              </a:rPr>
              <a:t>ij</a:t>
            </a:r>
            <a:r>
              <a:rPr lang="zh-CN" altLang="en-US" sz="2800" b="1" smtClean="0">
                <a:solidFill>
                  <a:srgbClr val="FF00FF"/>
                </a:solidFill>
                <a:latin typeface="Comic Sans MS" pitchFamily="66" charset="0"/>
                <a:ea typeface="楷体_GB2312" pitchFamily="49" charset="-122"/>
              </a:rPr>
              <a:t>是当所有其它端口端接匹配负载时从端口</a:t>
            </a:r>
            <a:r>
              <a:rPr lang="en-US" altLang="zh-CN" sz="2800" b="1" smtClean="0">
                <a:solidFill>
                  <a:srgbClr val="FF00FF"/>
                </a:solidFill>
                <a:latin typeface="Comic Sans MS" pitchFamily="66" charset="0"/>
                <a:ea typeface="楷体_GB2312" pitchFamily="49" charset="-122"/>
              </a:rPr>
              <a:t>j</a:t>
            </a:r>
            <a:r>
              <a:rPr lang="zh-CN" altLang="en-US" sz="2800" b="1" smtClean="0">
                <a:solidFill>
                  <a:srgbClr val="FF00FF"/>
                </a:solidFill>
                <a:latin typeface="Comic Sans MS" pitchFamily="66" charset="0"/>
                <a:ea typeface="楷体_GB2312" pitchFamily="49" charset="-122"/>
              </a:rPr>
              <a:t>至端口</a:t>
            </a:r>
            <a:r>
              <a:rPr lang="en-US" altLang="zh-CN" sz="2800" b="1" smtClean="0">
                <a:solidFill>
                  <a:srgbClr val="FF00FF"/>
                </a:solidFill>
                <a:latin typeface="Comic Sans MS" pitchFamily="66" charset="0"/>
                <a:ea typeface="楷体_GB2312" pitchFamily="49" charset="-122"/>
              </a:rPr>
              <a:t>i</a:t>
            </a:r>
            <a:r>
              <a:rPr lang="zh-CN" altLang="en-US" sz="2800" b="1" smtClean="0">
                <a:solidFill>
                  <a:srgbClr val="FF00FF"/>
                </a:solidFill>
                <a:latin typeface="Comic Sans MS" pitchFamily="66" charset="0"/>
                <a:ea typeface="楷体_GB2312" pitchFamily="49" charset="-122"/>
              </a:rPr>
              <a:t>的传输系数</a:t>
            </a:r>
            <a:r>
              <a:rPr lang="zh-CN" altLang="en-US" sz="2800" smtClean="0">
                <a:latin typeface="Comic Sans MS" pitchFamily="66" charset="0"/>
                <a:ea typeface="楷体_GB2312" pitchFamily="49" charset="-122"/>
              </a:rPr>
              <a:t>。</a:t>
            </a:r>
          </a:p>
          <a:p>
            <a:pPr eaLnBrk="1" hangingPunct="1"/>
            <a:r>
              <a:rPr lang="zh-CN" altLang="en-US" sz="2800" smtClean="0">
                <a:latin typeface="Comic Sans MS" pitchFamily="66" charset="0"/>
                <a:ea typeface="楷体_GB2312" pitchFamily="49" charset="-122"/>
              </a:rPr>
              <a:t>这种散射参数可用熟知的方法和测量系统加以测量。</a:t>
            </a:r>
          </a:p>
          <a:p>
            <a:pPr eaLnBrk="1" hangingPunct="1"/>
            <a:endParaRPr lang="zh-CN" altLang="en-US" sz="2800" smtClean="0">
              <a:latin typeface="Comic Sans MS" pitchFamily="66" charset="0"/>
              <a:ea typeface="楷体_GB2312" pitchFamily="49" charset="-122"/>
            </a:endParaRPr>
          </a:p>
          <a:p>
            <a:pPr eaLnBrk="1" hangingPunct="1"/>
            <a:endParaRPr lang="zh-CN" altLang="en-US" sz="2800" smtClean="0">
              <a:latin typeface="Comic Sans MS" pitchFamily="66" charset="0"/>
              <a:ea typeface="楷体_GB2312" pitchFamily="49" charset="-122"/>
            </a:endParaRPr>
          </a:p>
          <a:p>
            <a:pPr eaLnBrk="1" hangingPunct="1">
              <a:buFontTx/>
              <a:buNone/>
            </a:pPr>
            <a:endParaRPr lang="en-US" altLang="zh-CN" sz="2800" smtClean="0">
              <a:latin typeface="Comic Sans MS" pitchFamily="66" charset="0"/>
              <a:ea typeface="楷体_GB2312" pitchFamily="49" charset="-122"/>
            </a:endParaRPr>
          </a:p>
          <a:p>
            <a:pPr eaLnBrk="1" hangingPunct="1"/>
            <a:endParaRPr lang="en-US" altLang="zh-CN" smtClean="0">
              <a:ea typeface="宋体" pitchFamily="2" charset="-122"/>
            </a:endParaRPr>
          </a:p>
        </p:txBody>
      </p:sp>
      <p:sp>
        <p:nvSpPr>
          <p:cNvPr id="36868"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7584C184-822C-450D-8A12-014AE9B036A0}" type="slidenum">
              <a:rPr lang="zh-CN" altLang="en-US" sz="1400" b="0"/>
              <a:pPr eaLnBrk="1" hangingPunct="1"/>
              <a:t>109</a:t>
            </a:fld>
            <a:endParaRPr lang="en-US" altLang="zh-CN" sz="1400" b="0"/>
          </a:p>
        </p:txBody>
      </p:sp>
    </p:spTree>
    <p:extLst>
      <p:ext uri="{BB962C8B-B14F-4D97-AF65-F5344CB8AC3E}">
        <p14:creationId xmlns:p14="http://schemas.microsoft.com/office/powerpoint/2010/main" val="11245443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sp>
        <p:nvSpPr>
          <p:cNvPr id="5" name="Text Box 10"/>
          <p:cNvSpPr txBox="1">
            <a:spLocks noChangeArrowheads="1"/>
          </p:cNvSpPr>
          <p:nvPr/>
        </p:nvSpPr>
        <p:spPr bwMode="auto">
          <a:xfrm>
            <a:off x="971550" y="1751013"/>
            <a:ext cx="7394575" cy="4784725"/>
          </a:xfrm>
          <a:prstGeom prst="rect">
            <a:avLst/>
          </a:prstGeom>
          <a:noFill/>
          <a:ln>
            <a:noFill/>
          </a:ln>
          <a:effectLst/>
        </p:spPr>
        <p:txBody>
          <a:bodyPr>
            <a:spAutoFit/>
          </a:bodyPr>
          <a:lstStyle>
            <a:lvl1pPr marL="342900" indent="-342900">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0"/>
              </a:spcBef>
              <a:buFont typeface="Wingdings" panose="05000000000000000000" pitchFamily="2" charset="2"/>
              <a:buChar char="n"/>
              <a:defRPr/>
            </a:pPr>
            <a:r>
              <a:rPr lang="zh-CN" altLang="en-US" sz="3600" dirty="0">
                <a:solidFill>
                  <a:srgbClr val="0000FF"/>
                </a:solidFill>
                <a:latin typeface="楷体_GB2312" pitchFamily="49" charset="-122"/>
              </a:rPr>
              <a:t> </a:t>
            </a:r>
            <a:r>
              <a:rPr lang="zh-CN" altLang="en-US" sz="3600" dirty="0">
                <a:latin typeface="楷体_GB2312" pitchFamily="49" charset="-122"/>
              </a:rPr>
              <a:t>史密斯圆图 （</a:t>
            </a:r>
            <a:r>
              <a:rPr lang="en-US" altLang="zh-CN" sz="3600" dirty="0">
                <a:latin typeface="楷体_GB2312" pitchFamily="49" charset="-122"/>
              </a:rPr>
              <a:t>Smith chart)</a:t>
            </a:r>
          </a:p>
          <a:p>
            <a:pPr marL="457200" indent="-457200" eaLnBrk="1" hangingPunct="1">
              <a:lnSpc>
                <a:spcPct val="120000"/>
              </a:lnSpc>
              <a:spcBef>
                <a:spcPct val="0"/>
              </a:spcBef>
              <a:buFontTx/>
              <a:buAutoNum type="arabicPeriod"/>
              <a:defRPr/>
            </a:pPr>
            <a:endParaRPr lang="en-US" altLang="zh-CN" b="0" dirty="0">
              <a:latin typeface="+mj-lt"/>
              <a:ea typeface="宋体" panose="02010600030101010101" pitchFamily="2" charset="-122"/>
            </a:endParaRPr>
          </a:p>
          <a:p>
            <a:pPr marL="457200" indent="-457200" eaLnBrk="1" hangingPunct="1">
              <a:lnSpc>
                <a:spcPct val="120000"/>
              </a:lnSpc>
              <a:spcBef>
                <a:spcPct val="0"/>
              </a:spcBef>
              <a:buFontTx/>
              <a:buAutoNum type="arabicPeriod"/>
              <a:defRPr/>
            </a:pPr>
            <a:endParaRPr lang="en-US" altLang="zh-CN" b="0" dirty="0">
              <a:latin typeface="+mj-lt"/>
              <a:ea typeface="宋体" panose="02010600030101010101" pitchFamily="2" charset="-122"/>
            </a:endParaRPr>
          </a:p>
          <a:p>
            <a:pPr marL="457200" indent="-457200" eaLnBrk="1" hangingPunct="1">
              <a:lnSpc>
                <a:spcPct val="120000"/>
              </a:lnSpc>
              <a:spcBef>
                <a:spcPct val="0"/>
              </a:spcBef>
              <a:buFontTx/>
              <a:buAutoNum type="arabicPeriod"/>
              <a:defRPr/>
            </a:pPr>
            <a:endParaRPr lang="en-US" altLang="zh-CN" b="0" dirty="0">
              <a:latin typeface="+mj-lt"/>
              <a:ea typeface="宋体" panose="02010600030101010101" pitchFamily="2" charset="-122"/>
            </a:endParaRPr>
          </a:p>
          <a:p>
            <a:pPr marL="457200" indent="-457200" eaLnBrk="1" hangingPunct="1">
              <a:lnSpc>
                <a:spcPct val="120000"/>
              </a:lnSpc>
              <a:spcBef>
                <a:spcPct val="0"/>
              </a:spcBef>
              <a:buFontTx/>
              <a:buAutoNum type="arabicPeriod"/>
              <a:defRPr/>
            </a:pPr>
            <a:endParaRPr lang="en-US" altLang="zh-CN" b="0" dirty="0">
              <a:latin typeface="+mj-lt"/>
              <a:ea typeface="宋体" panose="02010600030101010101" pitchFamily="2" charset="-122"/>
            </a:endParaRPr>
          </a:p>
          <a:p>
            <a:pPr marL="457200" indent="-457200" eaLnBrk="1" hangingPunct="1">
              <a:lnSpc>
                <a:spcPct val="120000"/>
              </a:lnSpc>
              <a:spcBef>
                <a:spcPct val="0"/>
              </a:spcBef>
              <a:buFontTx/>
              <a:buAutoNum type="arabicPeriod"/>
              <a:defRPr/>
            </a:pPr>
            <a:endParaRPr lang="en-US" altLang="zh-CN" b="0" dirty="0">
              <a:latin typeface="+mj-lt"/>
              <a:ea typeface="宋体" panose="02010600030101010101" pitchFamily="2" charset="-122"/>
            </a:endParaRPr>
          </a:p>
          <a:p>
            <a:pPr marL="457200" indent="-457200" eaLnBrk="1" hangingPunct="1">
              <a:lnSpc>
                <a:spcPct val="120000"/>
              </a:lnSpc>
              <a:spcBef>
                <a:spcPct val="0"/>
              </a:spcBef>
              <a:buFontTx/>
              <a:buAutoNum type="arabicPeriod"/>
              <a:defRPr/>
            </a:pPr>
            <a:endParaRPr lang="en-US" altLang="zh-CN" b="0" dirty="0">
              <a:latin typeface="+mj-lt"/>
              <a:ea typeface="宋体" panose="02010600030101010101" pitchFamily="2" charset="-122"/>
            </a:endParaRPr>
          </a:p>
          <a:p>
            <a:pPr marL="457200" indent="-457200" eaLnBrk="1" hangingPunct="1">
              <a:lnSpc>
                <a:spcPct val="120000"/>
              </a:lnSpc>
              <a:spcBef>
                <a:spcPct val="0"/>
              </a:spcBef>
              <a:buFontTx/>
              <a:buAutoNum type="arabicPeriod"/>
              <a:defRPr/>
            </a:pPr>
            <a:endParaRPr lang="en-US" altLang="zh-CN" b="0" dirty="0">
              <a:latin typeface="+mj-lt"/>
              <a:ea typeface="宋体" panose="02010600030101010101" pitchFamily="2" charset="-122"/>
            </a:endParaRPr>
          </a:p>
          <a:p>
            <a:pPr marL="457200" indent="-457200" eaLnBrk="1" hangingPunct="1">
              <a:lnSpc>
                <a:spcPct val="120000"/>
              </a:lnSpc>
              <a:spcBef>
                <a:spcPct val="0"/>
              </a:spcBef>
              <a:buFontTx/>
              <a:buAutoNum type="arabicPeriod"/>
              <a:defRPr/>
            </a:pPr>
            <a:endParaRPr lang="en-US" altLang="zh-CN" b="0" dirty="0">
              <a:latin typeface="+mj-lt"/>
              <a:ea typeface="宋体" panose="02010600030101010101" pitchFamily="2" charset="-122"/>
            </a:endParaRPr>
          </a:p>
          <a:p>
            <a:pPr marL="0" indent="0" eaLnBrk="1" hangingPunct="1">
              <a:lnSpc>
                <a:spcPct val="120000"/>
              </a:lnSpc>
              <a:spcBef>
                <a:spcPct val="0"/>
              </a:spcBef>
              <a:defRPr/>
            </a:pPr>
            <a:r>
              <a:rPr lang="zh-CN" altLang="en-US" b="0" dirty="0">
                <a:latin typeface="+mj-lt"/>
                <a:ea typeface="宋体" panose="02010600030101010101" pitchFamily="2" charset="-122"/>
              </a:rPr>
              <a:t>等电抗直线</a:t>
            </a:r>
            <a:endParaRPr lang="en-US" altLang="zh-CN" b="0" dirty="0">
              <a:latin typeface="+mj-lt"/>
              <a:ea typeface="宋体" panose="02010600030101010101" pitchFamily="2" charset="-122"/>
            </a:endParaRPr>
          </a:p>
          <a:p>
            <a:pPr marL="0" indent="0" eaLnBrk="1" hangingPunct="1">
              <a:lnSpc>
                <a:spcPct val="120000"/>
              </a:lnSpc>
              <a:spcBef>
                <a:spcPct val="0"/>
              </a:spcBef>
              <a:defRPr/>
            </a:pPr>
            <a:r>
              <a:rPr lang="zh-CN" altLang="en-US" b="0" dirty="0">
                <a:latin typeface="+mj-lt"/>
                <a:ea typeface="宋体" panose="02010600030101010101" pitchFamily="2" charset="-122"/>
              </a:rPr>
              <a:t>（电阻</a:t>
            </a:r>
            <a:r>
              <a:rPr lang="en-US" altLang="zh-CN" b="0" dirty="0">
                <a:latin typeface="+mj-lt"/>
                <a:ea typeface="宋体" panose="02010600030101010101" pitchFamily="2" charset="-122"/>
              </a:rPr>
              <a:t>&gt;=0)</a:t>
            </a:r>
          </a:p>
        </p:txBody>
      </p:sp>
      <p:sp>
        <p:nvSpPr>
          <p:cNvPr id="2" name="文本框 1"/>
          <p:cNvSpPr txBox="1">
            <a:spLocks noRot="1" noChangeAspect="1" noMove="1" noResize="1" noEditPoints="1" noAdjustHandles="1" noChangeArrowheads="1" noChangeShapeType="1" noTextEdit="1"/>
          </p:cNvSpPr>
          <p:nvPr/>
        </p:nvSpPr>
        <p:spPr>
          <a:xfrm>
            <a:off x="2871321" y="5296597"/>
            <a:ext cx="3100977" cy="1182696"/>
          </a:xfrm>
          <a:prstGeom prst="rect">
            <a:avLst/>
          </a:prstGeom>
          <a:blipFill>
            <a:blip r:embed="rId3"/>
            <a:stretch>
              <a:fillRect l="-2947"/>
            </a:stretch>
          </a:blipFill>
        </p:spPr>
        <p:txBody>
          <a:bodyPr/>
          <a:lstStyle/>
          <a:p>
            <a:pPr>
              <a:defRPr/>
            </a:pPr>
            <a:r>
              <a:rPr lang="zh-CN" altLang="en-US">
                <a:noFill/>
              </a:rPr>
              <a:t> </a:t>
            </a:r>
          </a:p>
        </p:txBody>
      </p:sp>
      <p:sp>
        <p:nvSpPr>
          <p:cNvPr id="12293" name="文本框 8"/>
          <p:cNvSpPr txBox="1">
            <a:spLocks noChangeArrowheads="1"/>
          </p:cNvSpPr>
          <p:nvPr/>
        </p:nvSpPr>
        <p:spPr bwMode="auto">
          <a:xfrm>
            <a:off x="1547813" y="4700588"/>
            <a:ext cx="15732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en-US" altLang="zh-CN" sz="2400" b="0" i="1">
                <a:latin typeface="Cambria Math" panose="02040503050406030204" pitchFamily="18" charset="0"/>
                <a:ea typeface="宋体" panose="02010600030101010101" pitchFamily="2" charset="-122"/>
              </a:rPr>
              <a:t>z </a:t>
            </a:r>
            <a:r>
              <a:rPr lang="en-US" altLang="zh-CN" sz="2400" b="0">
                <a:latin typeface="Cambria Math" panose="02040503050406030204" pitchFamily="18" charset="0"/>
                <a:ea typeface="宋体" panose="02010600030101010101" pitchFamily="2" charset="-122"/>
              </a:rPr>
              <a:t>=</a:t>
            </a:r>
            <a:r>
              <a:rPr lang="en-US" altLang="zh-CN" sz="2400" b="0" i="1">
                <a:latin typeface="Cambria Math" panose="02040503050406030204" pitchFamily="18" charset="0"/>
                <a:ea typeface="宋体" panose="02010600030101010101" pitchFamily="2" charset="-122"/>
              </a:rPr>
              <a:t>r </a:t>
            </a:r>
            <a:r>
              <a:rPr lang="en-US" altLang="zh-CN" sz="2400" b="0">
                <a:latin typeface="Cambria Math" panose="02040503050406030204" pitchFamily="18" charset="0"/>
                <a:ea typeface="宋体" panose="02010600030101010101" pitchFamily="2" charset="-122"/>
              </a:rPr>
              <a:t>+</a:t>
            </a:r>
            <a:r>
              <a:rPr lang="en-US" altLang="zh-CN" sz="2400" b="0" i="1">
                <a:latin typeface="Cambria Math" panose="02040503050406030204" pitchFamily="18" charset="0"/>
                <a:ea typeface="宋体" panose="02010600030101010101" pitchFamily="2" charset="-122"/>
              </a:rPr>
              <a:t>jx</a:t>
            </a:r>
            <a:endParaRPr lang="zh-CN" altLang="en-US" sz="2400" b="0">
              <a:latin typeface="Cambria Math" panose="02040503050406030204" pitchFamily="18" charset="0"/>
              <a:ea typeface="宋体" panose="02010600030101010101" pitchFamily="2" charset="-122"/>
            </a:endParaRPr>
          </a:p>
        </p:txBody>
      </p:sp>
      <p:sp>
        <p:nvSpPr>
          <p:cNvPr id="11" name="文本框 10"/>
          <p:cNvSpPr txBox="1">
            <a:spLocks noRot="1" noChangeAspect="1" noMove="1" noResize="1" noEditPoints="1" noAdjustHandles="1" noChangeArrowheads="1" noChangeShapeType="1" noTextEdit="1"/>
          </p:cNvSpPr>
          <p:nvPr/>
        </p:nvSpPr>
        <p:spPr>
          <a:xfrm>
            <a:off x="4051219" y="4701214"/>
            <a:ext cx="1987860" cy="461665"/>
          </a:xfrm>
          <a:prstGeom prst="rect">
            <a:avLst/>
          </a:prstGeom>
          <a:blipFill>
            <a:blip r:embed="rId4"/>
            <a:stretch>
              <a:fillRect b="-18421"/>
            </a:stretch>
          </a:blipFill>
        </p:spPr>
        <p:txBody>
          <a:bodyPr/>
          <a:lstStyle/>
          <a:p>
            <a:pPr>
              <a:defRPr/>
            </a:pPr>
            <a:r>
              <a:rPr lang="zh-CN" altLang="en-US">
                <a:noFill/>
              </a:rPr>
              <a:t> </a:t>
            </a:r>
          </a:p>
        </p:txBody>
      </p:sp>
      <p:cxnSp>
        <p:nvCxnSpPr>
          <p:cNvPr id="12" name="直接箭头连接符 11"/>
          <p:cNvCxnSpPr>
            <a:cxnSpLocks noChangeShapeType="1"/>
          </p:cNvCxnSpPr>
          <p:nvPr/>
        </p:nvCxnSpPr>
        <p:spPr bwMode="auto">
          <a:xfrm>
            <a:off x="2511425" y="5876925"/>
            <a:ext cx="360363"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文本框 13"/>
          <p:cNvSpPr txBox="1">
            <a:spLocks noRot="1" noChangeAspect="1" noMove="1" noResize="1" noEditPoints="1" noAdjustHandles="1" noChangeArrowheads="1" noChangeShapeType="1" noTextEdit="1"/>
          </p:cNvSpPr>
          <p:nvPr/>
        </p:nvSpPr>
        <p:spPr>
          <a:xfrm>
            <a:off x="6003578" y="5349133"/>
            <a:ext cx="3100977" cy="1159420"/>
          </a:xfrm>
          <a:prstGeom prst="rect">
            <a:avLst/>
          </a:prstGeom>
          <a:blipFill>
            <a:blip r:embed="rId5"/>
            <a:stretch>
              <a:fillRect l="-3143" b="-1571"/>
            </a:stretch>
          </a:blipFill>
        </p:spPr>
        <p:txBody>
          <a:bodyPr/>
          <a:lstStyle/>
          <a:p>
            <a:pPr>
              <a:defRPr/>
            </a:pPr>
            <a:r>
              <a:rPr lang="zh-CN" altLang="en-US">
                <a:noFill/>
              </a:rPr>
              <a:t> </a:t>
            </a:r>
          </a:p>
        </p:txBody>
      </p:sp>
      <p:cxnSp>
        <p:nvCxnSpPr>
          <p:cNvPr id="16" name="直接箭头连接符 15"/>
          <p:cNvCxnSpPr>
            <a:cxnSpLocks noChangeShapeType="1"/>
          </p:cNvCxnSpPr>
          <p:nvPr/>
        </p:nvCxnSpPr>
        <p:spPr bwMode="auto">
          <a:xfrm>
            <a:off x="5611813" y="5876925"/>
            <a:ext cx="360362"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a:cxnSpLocks noChangeShapeType="1"/>
          </p:cNvCxnSpPr>
          <p:nvPr/>
        </p:nvCxnSpPr>
        <p:spPr bwMode="auto">
          <a:xfrm flipV="1">
            <a:off x="7586663" y="4795838"/>
            <a:ext cx="0" cy="43180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p:cNvSpPr txBox="1">
            <a:spLocks noChangeArrowheads="1"/>
          </p:cNvSpPr>
          <p:nvPr/>
        </p:nvSpPr>
        <p:spPr bwMode="auto">
          <a:xfrm>
            <a:off x="6156325" y="4143375"/>
            <a:ext cx="3100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400">
                <a:solidFill>
                  <a:srgbClr val="FF0000"/>
                </a:solidFill>
                <a:ea typeface="宋体" panose="02010600030101010101" pitchFamily="2" charset="-122"/>
              </a:rPr>
              <a:t>圆与</a:t>
            </a:r>
            <a:r>
              <a:rPr lang="en-US" altLang="zh-CN" sz="2400">
                <a:solidFill>
                  <a:srgbClr val="FF0000"/>
                </a:solidFill>
                <a:ea typeface="宋体" panose="02010600030101010101" pitchFamily="2" charset="-122"/>
              </a:rPr>
              <a:t> (1,0)</a:t>
            </a:r>
            <a:r>
              <a:rPr lang="zh-CN" altLang="en-US" sz="2400">
                <a:solidFill>
                  <a:srgbClr val="FF0000"/>
                </a:solidFill>
                <a:ea typeface="宋体" panose="02010600030101010101" pitchFamily="2" charset="-122"/>
              </a:rPr>
              <a:t>处垂线相切</a:t>
            </a:r>
          </a:p>
        </p:txBody>
      </p:sp>
      <p:pic>
        <p:nvPicPr>
          <p:cNvPr id="3" name="图片 2"/>
          <p:cNvPicPr>
            <a:picLocks noChangeAspect="1"/>
          </p:cNvPicPr>
          <p:nvPr/>
        </p:nvPicPr>
        <p:blipFill>
          <a:blip r:embed="rId6"/>
          <a:stretch>
            <a:fillRect/>
          </a:stretch>
        </p:blipFill>
        <p:spPr>
          <a:xfrm>
            <a:off x="539552" y="2571968"/>
            <a:ext cx="2666059" cy="2139380"/>
          </a:xfrm>
          <a:prstGeom prst="rect">
            <a:avLst/>
          </a:prstGeom>
        </p:spPr>
      </p:pic>
      <p:pic>
        <p:nvPicPr>
          <p:cNvPr id="4" name="图片 3"/>
          <p:cNvPicPr>
            <a:picLocks noChangeAspect="1"/>
          </p:cNvPicPr>
          <p:nvPr/>
        </p:nvPicPr>
        <p:blipFill>
          <a:blip r:embed="rId7"/>
          <a:stretch>
            <a:fillRect/>
          </a:stretch>
        </p:blipFill>
        <p:spPr>
          <a:xfrm>
            <a:off x="3457823" y="2463699"/>
            <a:ext cx="2236699" cy="22664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9"/>
                                          </p:stCondLst>
                                        </p:cTn>
                                        <p:tgtEl>
                                          <p:spTgt spid="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55299" name="文本框 5"/>
          <p:cNvSpPr txBox="1">
            <a:spLocks noChangeArrowheads="1"/>
          </p:cNvSpPr>
          <p:nvPr/>
        </p:nvSpPr>
        <p:spPr bwMode="auto">
          <a:xfrm>
            <a:off x="1819275" y="1592263"/>
            <a:ext cx="5256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散射矩阵</a:t>
            </a:r>
          </a:p>
        </p:txBody>
      </p:sp>
      <p:grpSp>
        <p:nvGrpSpPr>
          <p:cNvPr id="55301" name="组合 32"/>
          <p:cNvGrpSpPr>
            <a:grpSpLocks/>
          </p:cNvGrpSpPr>
          <p:nvPr/>
        </p:nvGrpSpPr>
        <p:grpSpPr bwMode="auto">
          <a:xfrm>
            <a:off x="445867" y="2619451"/>
            <a:ext cx="3821112" cy="871719"/>
            <a:chOff x="838165" y="3503758"/>
            <a:chExt cx="4830028" cy="1426953"/>
          </a:xfrm>
        </p:grpSpPr>
        <p:grpSp>
          <p:nvGrpSpPr>
            <p:cNvPr id="55310" name="组合 11"/>
            <p:cNvGrpSpPr>
              <a:grpSpLocks/>
            </p:cNvGrpSpPr>
            <p:nvPr/>
          </p:nvGrpSpPr>
          <p:grpSpPr bwMode="auto">
            <a:xfrm>
              <a:off x="1392025" y="3570714"/>
              <a:ext cx="3551638" cy="1359997"/>
              <a:chOff x="1392025" y="3570714"/>
              <a:chExt cx="3551638" cy="1359997"/>
            </a:xfrm>
          </p:grpSpPr>
          <p:sp>
            <p:nvSpPr>
              <p:cNvPr id="55319" name="文本框 6"/>
              <p:cNvSpPr txBox="1">
                <a:spLocks noChangeArrowheads="1"/>
              </p:cNvSpPr>
              <p:nvPr/>
            </p:nvSpPr>
            <p:spPr bwMode="auto">
              <a:xfrm>
                <a:off x="2195735" y="3570714"/>
                <a:ext cx="1944216" cy="135999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en-US" altLang="zh-CN" sz="1800" b="0" dirty="0">
                    <a:ea typeface="宋体" panose="02010600030101010101" pitchFamily="2" charset="-122"/>
                  </a:rPr>
                  <a:t>S</a:t>
                </a:r>
                <a:r>
                  <a:rPr lang="en-US" altLang="zh-CN" sz="1800" b="0" baseline="-25000" dirty="0">
                    <a:ea typeface="宋体" panose="02010600030101010101" pitchFamily="2" charset="-122"/>
                  </a:rPr>
                  <a:t>11</a:t>
                </a:r>
                <a:r>
                  <a:rPr lang="en-US" altLang="zh-CN" sz="1800" b="0" dirty="0">
                    <a:ea typeface="宋体" panose="02010600030101010101" pitchFamily="2" charset="-122"/>
                  </a:rPr>
                  <a:t>   S</a:t>
                </a:r>
                <a:r>
                  <a:rPr lang="en-US" altLang="zh-CN" sz="1800" b="0" baseline="-25000" dirty="0">
                    <a:ea typeface="宋体" panose="02010600030101010101" pitchFamily="2" charset="-122"/>
                  </a:rPr>
                  <a:t>12</a:t>
                </a:r>
              </a:p>
              <a:p>
                <a:pPr algn="ctr">
                  <a:spcBef>
                    <a:spcPct val="0"/>
                  </a:spcBef>
                </a:pPr>
                <a:r>
                  <a:rPr lang="en-US" altLang="zh-CN" sz="1800" b="0" dirty="0">
                    <a:ea typeface="宋体" panose="02010600030101010101" pitchFamily="2" charset="-122"/>
                  </a:rPr>
                  <a:t>S</a:t>
                </a:r>
                <a:r>
                  <a:rPr lang="en-US" altLang="zh-CN" sz="1800" b="0" baseline="-25000" dirty="0">
                    <a:ea typeface="宋体" panose="02010600030101010101" pitchFamily="2" charset="-122"/>
                  </a:rPr>
                  <a:t>21</a:t>
                </a:r>
                <a:r>
                  <a:rPr lang="en-US" altLang="zh-CN" sz="1800" b="0" dirty="0">
                    <a:ea typeface="宋体" panose="02010600030101010101" pitchFamily="2" charset="-122"/>
                  </a:rPr>
                  <a:t>   S</a:t>
                </a:r>
                <a:r>
                  <a:rPr lang="en-US" altLang="zh-CN" sz="1800" b="0" baseline="-25000" dirty="0">
                    <a:ea typeface="宋体" panose="02010600030101010101" pitchFamily="2" charset="-122"/>
                  </a:rPr>
                  <a:t>22</a:t>
                </a:r>
              </a:p>
              <a:p>
                <a:pPr algn="ctr">
                  <a:spcBef>
                    <a:spcPct val="0"/>
                  </a:spcBef>
                </a:pPr>
                <a:endParaRPr lang="zh-CN" altLang="en-US" sz="1800" b="0" baseline="-25000" dirty="0">
                  <a:ea typeface="宋体" panose="02010600030101010101" pitchFamily="2" charset="-122"/>
                </a:endParaRPr>
              </a:p>
            </p:txBody>
          </p:sp>
          <p:grpSp>
            <p:nvGrpSpPr>
              <p:cNvPr id="55320" name="组合 10"/>
              <p:cNvGrpSpPr>
                <a:grpSpLocks/>
              </p:cNvGrpSpPr>
              <p:nvPr/>
            </p:nvGrpSpPr>
            <p:grpSpPr bwMode="auto">
              <a:xfrm>
                <a:off x="1403656" y="3789048"/>
                <a:ext cx="792080" cy="72000"/>
                <a:chOff x="1403656" y="3789048"/>
                <a:chExt cx="792080" cy="72000"/>
              </a:xfrm>
            </p:grpSpPr>
            <p:cxnSp>
              <p:nvCxnSpPr>
                <p:cNvPr id="55330" name="直接连接符 8"/>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31" name="椭圆 9"/>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55321" name="组合 12"/>
              <p:cNvGrpSpPr>
                <a:grpSpLocks/>
              </p:cNvGrpSpPr>
              <p:nvPr/>
            </p:nvGrpSpPr>
            <p:grpSpPr bwMode="auto">
              <a:xfrm>
                <a:off x="1392025" y="4293096"/>
                <a:ext cx="792080" cy="72000"/>
                <a:chOff x="1403656" y="3789048"/>
                <a:chExt cx="792080" cy="72000"/>
              </a:xfrm>
            </p:grpSpPr>
            <p:cxnSp>
              <p:nvCxnSpPr>
                <p:cNvPr id="55328" name="直接连接符 13"/>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29" name="椭圆 14"/>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55322" name="组合 15"/>
              <p:cNvGrpSpPr>
                <a:grpSpLocks/>
              </p:cNvGrpSpPr>
              <p:nvPr/>
            </p:nvGrpSpPr>
            <p:grpSpPr bwMode="auto">
              <a:xfrm rot="10800000">
                <a:off x="4151583" y="3792342"/>
                <a:ext cx="792080" cy="72000"/>
                <a:chOff x="1403656" y="3789048"/>
                <a:chExt cx="792080" cy="72000"/>
              </a:xfrm>
            </p:grpSpPr>
            <p:cxnSp>
              <p:nvCxnSpPr>
                <p:cNvPr id="55326" name="直接连接符 16"/>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27" name="椭圆 17"/>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55323" name="组合 18"/>
              <p:cNvGrpSpPr>
                <a:grpSpLocks/>
              </p:cNvGrpSpPr>
              <p:nvPr/>
            </p:nvGrpSpPr>
            <p:grpSpPr bwMode="auto">
              <a:xfrm rot="10800000">
                <a:off x="4139952" y="4296390"/>
                <a:ext cx="792080" cy="72000"/>
                <a:chOff x="1403656" y="3789048"/>
                <a:chExt cx="792080" cy="72000"/>
              </a:xfrm>
            </p:grpSpPr>
            <p:cxnSp>
              <p:nvCxnSpPr>
                <p:cNvPr id="55324" name="直接连接符 19"/>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25" name="椭圆 20"/>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sp>
          <p:nvSpPr>
            <p:cNvPr id="24" name="文本框 23"/>
            <p:cNvSpPr txBox="1">
              <a:spLocks noRot="1" noChangeAspect="1" noMove="1" noResize="1" noEditPoints="1" noAdjustHandles="1" noChangeArrowheads="1" noChangeShapeType="1" noTextEdit="1"/>
            </p:cNvSpPr>
            <p:nvPr/>
          </p:nvSpPr>
          <p:spPr>
            <a:xfrm>
              <a:off x="838165" y="3558215"/>
              <a:ext cx="664143" cy="604443"/>
            </a:xfrm>
            <a:prstGeom prst="rect">
              <a:avLst/>
            </a:prstGeom>
            <a:blipFill>
              <a:blip r:embed="rId3"/>
              <a:stretch>
                <a:fillRect b="-1639"/>
              </a:stretch>
            </a:blipFill>
          </p:spPr>
          <p:txBody>
            <a:bodyPr/>
            <a:lstStyle/>
            <a:p>
              <a:pPr>
                <a:defRPr/>
              </a:pPr>
              <a:r>
                <a:rPr lang="zh-CN" altLang="en-US">
                  <a:noFill/>
                </a:rPr>
                <a:t> </a:t>
              </a:r>
            </a:p>
          </p:txBody>
        </p:sp>
        <p:sp>
          <p:nvSpPr>
            <p:cNvPr id="55312" name="任意多边形: 形状 31"/>
            <p:cNvSpPr>
              <a:spLocks/>
            </p:cNvSpPr>
            <p:nvPr/>
          </p:nvSpPr>
          <p:spPr bwMode="auto">
            <a:xfrm>
              <a:off x="1606886" y="3621421"/>
              <a:ext cx="371733" cy="71858"/>
            </a:xfrm>
            <a:custGeom>
              <a:avLst/>
              <a:gdLst>
                <a:gd name="T0" fmla="*/ 0 w 570369"/>
                <a:gd name="T1" fmla="*/ 14145 h 133299"/>
                <a:gd name="T2" fmla="*/ 61530 w 570369"/>
                <a:gd name="T3" fmla="*/ 991 h 133299"/>
                <a:gd name="T4" fmla="*/ 111523 w 570369"/>
                <a:gd name="T5" fmla="*/ 37824 h 133299"/>
                <a:gd name="T6" fmla="*/ 184589 w 570369"/>
                <a:gd name="T7" fmla="*/ 27300 h 133299"/>
                <a:gd name="T8" fmla="*/ 242274 w 570369"/>
                <a:gd name="T9" fmla="*/ 24670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3" name="任意多边形: 形状 33"/>
            <p:cNvSpPr>
              <a:spLocks/>
            </p:cNvSpPr>
            <p:nvPr/>
          </p:nvSpPr>
          <p:spPr bwMode="auto">
            <a:xfrm>
              <a:off x="4325755" y="4113973"/>
              <a:ext cx="371733" cy="71858"/>
            </a:xfrm>
            <a:custGeom>
              <a:avLst/>
              <a:gdLst>
                <a:gd name="T0" fmla="*/ 0 w 570369"/>
                <a:gd name="T1" fmla="*/ 14145 h 133299"/>
                <a:gd name="T2" fmla="*/ 61530 w 570369"/>
                <a:gd name="T3" fmla="*/ 991 h 133299"/>
                <a:gd name="T4" fmla="*/ 111523 w 570369"/>
                <a:gd name="T5" fmla="*/ 37824 h 133299"/>
                <a:gd name="T6" fmla="*/ 184589 w 570369"/>
                <a:gd name="T7" fmla="*/ 27300 h 133299"/>
                <a:gd name="T8" fmla="*/ 242274 w 570369"/>
                <a:gd name="T9" fmla="*/ 24670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4" name="任意多边形: 形状 34"/>
            <p:cNvSpPr>
              <a:spLocks/>
            </p:cNvSpPr>
            <p:nvPr/>
          </p:nvSpPr>
          <p:spPr bwMode="auto">
            <a:xfrm flipH="1">
              <a:off x="1594815" y="4185831"/>
              <a:ext cx="383804" cy="64882"/>
            </a:xfrm>
            <a:custGeom>
              <a:avLst/>
              <a:gdLst>
                <a:gd name="T0" fmla="*/ 0 w 570369"/>
                <a:gd name="T1" fmla="*/ 11532 h 133299"/>
                <a:gd name="T2" fmla="*/ 65591 w 570369"/>
                <a:gd name="T3" fmla="*/ 808 h 133299"/>
                <a:gd name="T4" fmla="*/ 118883 w 570369"/>
                <a:gd name="T5" fmla="*/ 30836 h 133299"/>
                <a:gd name="T6" fmla="*/ 196772 w 570369"/>
                <a:gd name="T7" fmla="*/ 22257 h 133299"/>
                <a:gd name="T8" fmla="*/ 258264 w 570369"/>
                <a:gd name="T9" fmla="*/ 20112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5" name="任意多边形: 形状 36"/>
            <p:cNvSpPr>
              <a:spLocks/>
            </p:cNvSpPr>
            <p:nvPr/>
          </p:nvSpPr>
          <p:spPr bwMode="auto">
            <a:xfrm flipH="1">
              <a:off x="4308089" y="3621421"/>
              <a:ext cx="383804" cy="64882"/>
            </a:xfrm>
            <a:custGeom>
              <a:avLst/>
              <a:gdLst>
                <a:gd name="T0" fmla="*/ 0 w 570369"/>
                <a:gd name="T1" fmla="*/ 11532 h 133299"/>
                <a:gd name="T2" fmla="*/ 65591 w 570369"/>
                <a:gd name="T3" fmla="*/ 808 h 133299"/>
                <a:gd name="T4" fmla="*/ 118883 w 570369"/>
                <a:gd name="T5" fmla="*/ 30836 h 133299"/>
                <a:gd name="T6" fmla="*/ 196772 w 570369"/>
                <a:gd name="T7" fmla="*/ 22257 h 133299"/>
                <a:gd name="T8" fmla="*/ 258264 w 570369"/>
                <a:gd name="T9" fmla="*/ 20112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文本框 37"/>
            <p:cNvSpPr txBox="1">
              <a:spLocks noRot="1" noChangeAspect="1" noMove="1" noResize="1" noEditPoints="1" noAdjustHandles="1" noChangeArrowheads="1" noChangeShapeType="1" noTextEdit="1"/>
            </p:cNvSpPr>
            <p:nvPr/>
          </p:nvSpPr>
          <p:spPr>
            <a:xfrm>
              <a:off x="5004050" y="3503758"/>
              <a:ext cx="664143" cy="604443"/>
            </a:xfrm>
            <a:prstGeom prst="rect">
              <a:avLst/>
            </a:prstGeom>
            <a:blipFill>
              <a:blip r:embed="rId4"/>
              <a:stretch>
                <a:fillRect b="-3333"/>
              </a:stretch>
            </a:blipFill>
          </p:spPr>
          <p:txBody>
            <a:bodyPr/>
            <a:lstStyle/>
            <a:p>
              <a:pPr>
                <a:defRPr/>
              </a:pPr>
              <a:r>
                <a:rPr lang="zh-CN" altLang="en-US">
                  <a:noFill/>
                </a:rPr>
                <a:t> </a:t>
              </a:r>
            </a:p>
          </p:txBody>
        </p:sp>
        <p:sp>
          <p:nvSpPr>
            <p:cNvPr id="39" name="文本框 38"/>
            <p:cNvSpPr txBox="1">
              <a:spLocks noRot="1" noChangeAspect="1" noMove="1" noResize="1" noEditPoints="1" noAdjustHandles="1" noChangeArrowheads="1" noChangeShapeType="1" noTextEdit="1"/>
            </p:cNvSpPr>
            <p:nvPr/>
          </p:nvSpPr>
          <p:spPr>
            <a:xfrm>
              <a:off x="852808" y="4076865"/>
              <a:ext cx="664143" cy="604443"/>
            </a:xfrm>
            <a:prstGeom prst="rect">
              <a:avLst/>
            </a:prstGeom>
            <a:blipFill>
              <a:blip r:embed="rId5"/>
              <a:stretch>
                <a:fillRect b="-1639"/>
              </a:stretch>
            </a:blipFill>
          </p:spPr>
          <p:txBody>
            <a:bodyPr/>
            <a:lstStyle/>
            <a:p>
              <a:pPr>
                <a:defRPr/>
              </a:pPr>
              <a:r>
                <a:rPr lang="zh-CN" altLang="en-US">
                  <a:noFill/>
                </a:rPr>
                <a:t> </a:t>
              </a:r>
            </a:p>
          </p:txBody>
        </p:sp>
        <p:sp>
          <p:nvSpPr>
            <p:cNvPr id="40" name="文本框 39"/>
            <p:cNvSpPr txBox="1">
              <a:spLocks noRot="1" noChangeAspect="1" noMove="1" noResize="1" noEditPoints="1" noAdjustHandles="1" noChangeArrowheads="1" noChangeShapeType="1" noTextEdit="1"/>
            </p:cNvSpPr>
            <p:nvPr/>
          </p:nvSpPr>
          <p:spPr>
            <a:xfrm>
              <a:off x="4995335" y="4062264"/>
              <a:ext cx="664143" cy="604443"/>
            </a:xfrm>
            <a:prstGeom prst="rect">
              <a:avLst/>
            </a:prstGeom>
            <a:blipFill>
              <a:blip r:embed="rId6"/>
              <a:stretch>
                <a:fillRect b="-3333"/>
              </a:stretch>
            </a:blipFill>
          </p:spPr>
          <p:txBody>
            <a:bodyPr/>
            <a:lstStyle/>
            <a:p>
              <a:pPr>
                <a:defRPr/>
              </a:pPr>
              <a:r>
                <a:rPr lang="zh-CN" altLang="en-US">
                  <a:noFill/>
                </a:rPr>
                <a:t> </a:t>
              </a:r>
            </a:p>
          </p:txBody>
        </p:sp>
      </p:grpSp>
      <p:grpSp>
        <p:nvGrpSpPr>
          <p:cNvPr id="3" name="组合 32">
            <a:extLst>
              <a:ext uri="{FF2B5EF4-FFF2-40B4-BE49-F238E27FC236}">
                <a16:creationId xmlns:a16="http://schemas.microsoft.com/office/drawing/2014/main" id="{90EB185E-C724-444A-F71F-51440DADAB42}"/>
              </a:ext>
            </a:extLst>
          </p:cNvPr>
          <p:cNvGrpSpPr>
            <a:grpSpLocks/>
          </p:cNvGrpSpPr>
          <p:nvPr/>
        </p:nvGrpSpPr>
        <p:grpSpPr bwMode="auto">
          <a:xfrm>
            <a:off x="856225" y="4065064"/>
            <a:ext cx="2809757" cy="456320"/>
            <a:chOff x="1392025" y="3621421"/>
            <a:chExt cx="3551638" cy="746969"/>
          </a:xfrm>
        </p:grpSpPr>
        <p:grpSp>
          <p:nvGrpSpPr>
            <p:cNvPr id="4" name="组合 11">
              <a:extLst>
                <a:ext uri="{FF2B5EF4-FFF2-40B4-BE49-F238E27FC236}">
                  <a16:creationId xmlns:a16="http://schemas.microsoft.com/office/drawing/2014/main" id="{7C5CF340-73D8-421B-E06F-7D0951F42C0C}"/>
                </a:ext>
              </a:extLst>
            </p:cNvPr>
            <p:cNvGrpSpPr>
              <a:grpSpLocks/>
            </p:cNvGrpSpPr>
            <p:nvPr/>
          </p:nvGrpSpPr>
          <p:grpSpPr bwMode="auto">
            <a:xfrm>
              <a:off x="1392025" y="3789048"/>
              <a:ext cx="3551638" cy="579342"/>
              <a:chOff x="1392025" y="3789048"/>
              <a:chExt cx="3551638" cy="579342"/>
            </a:xfrm>
          </p:grpSpPr>
          <p:grpSp>
            <p:nvGrpSpPr>
              <p:cNvPr id="15" name="组合 10">
                <a:extLst>
                  <a:ext uri="{FF2B5EF4-FFF2-40B4-BE49-F238E27FC236}">
                    <a16:creationId xmlns:a16="http://schemas.microsoft.com/office/drawing/2014/main" id="{E67B7E37-97B3-D530-62DC-26AC06DC4536}"/>
                  </a:ext>
                </a:extLst>
              </p:cNvPr>
              <p:cNvGrpSpPr>
                <a:grpSpLocks/>
              </p:cNvGrpSpPr>
              <p:nvPr/>
            </p:nvGrpSpPr>
            <p:grpSpPr bwMode="auto">
              <a:xfrm>
                <a:off x="1403656" y="3789048"/>
                <a:ext cx="890843" cy="72000"/>
                <a:chOff x="1403656" y="3789048"/>
                <a:chExt cx="890843" cy="72000"/>
              </a:xfrm>
            </p:grpSpPr>
            <p:cxnSp>
              <p:nvCxnSpPr>
                <p:cNvPr id="26" name="直接连接符 8">
                  <a:extLst>
                    <a:ext uri="{FF2B5EF4-FFF2-40B4-BE49-F238E27FC236}">
                      <a16:creationId xmlns:a16="http://schemas.microsoft.com/office/drawing/2014/main" id="{7E66BA17-4A4B-B868-3E41-C83EFA0A6252}"/>
                    </a:ext>
                  </a:extLst>
                </p:cNvPr>
                <p:cNvCxnSpPr>
                  <a:cxnSpLocks noChangeShapeType="1"/>
                </p:cNvCxnSpPr>
                <p:nvPr/>
              </p:nvCxnSpPr>
              <p:spPr bwMode="auto">
                <a:xfrm>
                  <a:off x="1475656" y="3828342"/>
                  <a:ext cx="818843"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椭圆 9">
                  <a:extLst>
                    <a:ext uri="{FF2B5EF4-FFF2-40B4-BE49-F238E27FC236}">
                      <a16:creationId xmlns:a16="http://schemas.microsoft.com/office/drawing/2014/main" id="{C6C1E24F-4569-F0DE-335C-56F2602B8A53}"/>
                    </a:ext>
                  </a:extLst>
                </p:cNvPr>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16" name="组合 12">
                <a:extLst>
                  <a:ext uri="{FF2B5EF4-FFF2-40B4-BE49-F238E27FC236}">
                    <a16:creationId xmlns:a16="http://schemas.microsoft.com/office/drawing/2014/main" id="{3CC69DE9-612B-5239-6F76-133E1CADFCDD}"/>
                  </a:ext>
                </a:extLst>
              </p:cNvPr>
              <p:cNvGrpSpPr>
                <a:grpSpLocks/>
              </p:cNvGrpSpPr>
              <p:nvPr/>
            </p:nvGrpSpPr>
            <p:grpSpPr bwMode="auto">
              <a:xfrm>
                <a:off x="1392025" y="4293096"/>
                <a:ext cx="902474" cy="72000"/>
                <a:chOff x="1403656" y="3789048"/>
                <a:chExt cx="902474" cy="72000"/>
              </a:xfrm>
            </p:grpSpPr>
            <p:cxnSp>
              <p:nvCxnSpPr>
                <p:cNvPr id="23" name="直接连接符 13">
                  <a:extLst>
                    <a:ext uri="{FF2B5EF4-FFF2-40B4-BE49-F238E27FC236}">
                      <a16:creationId xmlns:a16="http://schemas.microsoft.com/office/drawing/2014/main" id="{A39AA7FE-957C-52F8-6BB2-5019A53B0F3B}"/>
                    </a:ext>
                  </a:extLst>
                </p:cNvPr>
                <p:cNvCxnSpPr>
                  <a:cxnSpLocks noChangeShapeType="1"/>
                </p:cNvCxnSpPr>
                <p:nvPr/>
              </p:nvCxnSpPr>
              <p:spPr bwMode="auto">
                <a:xfrm>
                  <a:off x="1475656" y="3828342"/>
                  <a:ext cx="830474"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椭圆 14">
                  <a:extLst>
                    <a:ext uri="{FF2B5EF4-FFF2-40B4-BE49-F238E27FC236}">
                      <a16:creationId xmlns:a16="http://schemas.microsoft.com/office/drawing/2014/main" id="{B7B6E49F-67B4-D808-E07D-0690D9497682}"/>
                    </a:ext>
                  </a:extLst>
                </p:cNvPr>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17" name="组合 15">
                <a:extLst>
                  <a:ext uri="{FF2B5EF4-FFF2-40B4-BE49-F238E27FC236}">
                    <a16:creationId xmlns:a16="http://schemas.microsoft.com/office/drawing/2014/main" id="{7107C970-3E9A-8B26-5679-DF86C83642FE}"/>
                  </a:ext>
                </a:extLst>
              </p:cNvPr>
              <p:cNvGrpSpPr>
                <a:grpSpLocks/>
              </p:cNvGrpSpPr>
              <p:nvPr/>
            </p:nvGrpSpPr>
            <p:grpSpPr bwMode="auto">
              <a:xfrm rot="10800000">
                <a:off x="4151583" y="3792342"/>
                <a:ext cx="792080" cy="72000"/>
                <a:chOff x="1403656" y="3789048"/>
                <a:chExt cx="792080" cy="72000"/>
              </a:xfrm>
            </p:grpSpPr>
            <p:cxnSp>
              <p:nvCxnSpPr>
                <p:cNvPr id="21" name="直接连接符 16">
                  <a:extLst>
                    <a:ext uri="{FF2B5EF4-FFF2-40B4-BE49-F238E27FC236}">
                      <a16:creationId xmlns:a16="http://schemas.microsoft.com/office/drawing/2014/main" id="{4E00C732-FAB3-246F-73CD-D200D4D15D70}"/>
                    </a:ext>
                  </a:extLst>
                </p:cNvPr>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椭圆 17">
                  <a:extLst>
                    <a:ext uri="{FF2B5EF4-FFF2-40B4-BE49-F238E27FC236}">
                      <a16:creationId xmlns:a16="http://schemas.microsoft.com/office/drawing/2014/main" id="{57BAA785-D1DF-66A1-1DAE-CABC7C6C20EB}"/>
                    </a:ext>
                  </a:extLst>
                </p:cNvPr>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18" name="组合 18">
                <a:extLst>
                  <a:ext uri="{FF2B5EF4-FFF2-40B4-BE49-F238E27FC236}">
                    <a16:creationId xmlns:a16="http://schemas.microsoft.com/office/drawing/2014/main" id="{204618C9-8FA3-70A1-78A2-E4848E730892}"/>
                  </a:ext>
                </a:extLst>
              </p:cNvPr>
              <p:cNvGrpSpPr>
                <a:grpSpLocks/>
              </p:cNvGrpSpPr>
              <p:nvPr/>
            </p:nvGrpSpPr>
            <p:grpSpPr bwMode="auto">
              <a:xfrm rot="10800000">
                <a:off x="4139952" y="4296390"/>
                <a:ext cx="792080" cy="72000"/>
                <a:chOff x="1403656" y="3789048"/>
                <a:chExt cx="792080" cy="72000"/>
              </a:xfrm>
            </p:grpSpPr>
            <p:cxnSp>
              <p:nvCxnSpPr>
                <p:cNvPr id="19" name="直接连接符 19">
                  <a:extLst>
                    <a:ext uri="{FF2B5EF4-FFF2-40B4-BE49-F238E27FC236}">
                      <a16:creationId xmlns:a16="http://schemas.microsoft.com/office/drawing/2014/main" id="{C8A561FD-5FB6-5032-AC0D-85179427F7BE}"/>
                    </a:ext>
                  </a:extLst>
                </p:cNvPr>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椭圆 20">
                  <a:extLst>
                    <a:ext uri="{FF2B5EF4-FFF2-40B4-BE49-F238E27FC236}">
                      <a16:creationId xmlns:a16="http://schemas.microsoft.com/office/drawing/2014/main" id="{76F1F39B-5C6F-52C2-17E7-5B20F9C21654}"/>
                    </a:ext>
                  </a:extLst>
                </p:cNvPr>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sp>
          <p:nvSpPr>
            <p:cNvPr id="7" name="任意多边形: 形状 31">
              <a:extLst>
                <a:ext uri="{FF2B5EF4-FFF2-40B4-BE49-F238E27FC236}">
                  <a16:creationId xmlns:a16="http://schemas.microsoft.com/office/drawing/2014/main" id="{07A256A3-41BE-2173-B7C5-E1DDC02A739C}"/>
                </a:ext>
              </a:extLst>
            </p:cNvPr>
            <p:cNvSpPr>
              <a:spLocks/>
            </p:cNvSpPr>
            <p:nvPr/>
          </p:nvSpPr>
          <p:spPr bwMode="auto">
            <a:xfrm>
              <a:off x="1606886" y="3621421"/>
              <a:ext cx="371733" cy="71858"/>
            </a:xfrm>
            <a:custGeom>
              <a:avLst/>
              <a:gdLst>
                <a:gd name="T0" fmla="*/ 0 w 570369"/>
                <a:gd name="T1" fmla="*/ 14145 h 133299"/>
                <a:gd name="T2" fmla="*/ 61530 w 570369"/>
                <a:gd name="T3" fmla="*/ 991 h 133299"/>
                <a:gd name="T4" fmla="*/ 111523 w 570369"/>
                <a:gd name="T5" fmla="*/ 37824 h 133299"/>
                <a:gd name="T6" fmla="*/ 184589 w 570369"/>
                <a:gd name="T7" fmla="*/ 27300 h 133299"/>
                <a:gd name="T8" fmla="*/ 242274 w 570369"/>
                <a:gd name="T9" fmla="*/ 24670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任意多边形: 形状 33">
              <a:extLst>
                <a:ext uri="{FF2B5EF4-FFF2-40B4-BE49-F238E27FC236}">
                  <a16:creationId xmlns:a16="http://schemas.microsoft.com/office/drawing/2014/main" id="{2F731726-3CD6-AF37-4607-B0E7E99392AE}"/>
                </a:ext>
              </a:extLst>
            </p:cNvPr>
            <p:cNvSpPr>
              <a:spLocks/>
            </p:cNvSpPr>
            <p:nvPr/>
          </p:nvSpPr>
          <p:spPr bwMode="auto">
            <a:xfrm>
              <a:off x="4325755" y="4113973"/>
              <a:ext cx="371733" cy="71858"/>
            </a:xfrm>
            <a:custGeom>
              <a:avLst/>
              <a:gdLst>
                <a:gd name="T0" fmla="*/ 0 w 570369"/>
                <a:gd name="T1" fmla="*/ 14145 h 133299"/>
                <a:gd name="T2" fmla="*/ 61530 w 570369"/>
                <a:gd name="T3" fmla="*/ 991 h 133299"/>
                <a:gd name="T4" fmla="*/ 111523 w 570369"/>
                <a:gd name="T5" fmla="*/ 37824 h 133299"/>
                <a:gd name="T6" fmla="*/ 184589 w 570369"/>
                <a:gd name="T7" fmla="*/ 27300 h 133299"/>
                <a:gd name="T8" fmla="*/ 242274 w 570369"/>
                <a:gd name="T9" fmla="*/ 24670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任意多边形: 形状 34">
              <a:extLst>
                <a:ext uri="{FF2B5EF4-FFF2-40B4-BE49-F238E27FC236}">
                  <a16:creationId xmlns:a16="http://schemas.microsoft.com/office/drawing/2014/main" id="{3BCCEC38-9BBA-0CCC-150D-453ED297676A}"/>
                </a:ext>
              </a:extLst>
            </p:cNvPr>
            <p:cNvSpPr>
              <a:spLocks/>
            </p:cNvSpPr>
            <p:nvPr/>
          </p:nvSpPr>
          <p:spPr bwMode="auto">
            <a:xfrm flipH="1">
              <a:off x="1594815" y="4185831"/>
              <a:ext cx="383804" cy="64882"/>
            </a:xfrm>
            <a:custGeom>
              <a:avLst/>
              <a:gdLst>
                <a:gd name="T0" fmla="*/ 0 w 570369"/>
                <a:gd name="T1" fmla="*/ 11532 h 133299"/>
                <a:gd name="T2" fmla="*/ 65591 w 570369"/>
                <a:gd name="T3" fmla="*/ 808 h 133299"/>
                <a:gd name="T4" fmla="*/ 118883 w 570369"/>
                <a:gd name="T5" fmla="*/ 30836 h 133299"/>
                <a:gd name="T6" fmla="*/ 196772 w 570369"/>
                <a:gd name="T7" fmla="*/ 22257 h 133299"/>
                <a:gd name="T8" fmla="*/ 258264 w 570369"/>
                <a:gd name="T9" fmla="*/ 20112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任意多边形: 形状 36">
              <a:extLst>
                <a:ext uri="{FF2B5EF4-FFF2-40B4-BE49-F238E27FC236}">
                  <a16:creationId xmlns:a16="http://schemas.microsoft.com/office/drawing/2014/main" id="{4EF88EE3-B518-7ACE-16AD-D0A5BC6E8B86}"/>
                </a:ext>
              </a:extLst>
            </p:cNvPr>
            <p:cNvSpPr>
              <a:spLocks/>
            </p:cNvSpPr>
            <p:nvPr/>
          </p:nvSpPr>
          <p:spPr bwMode="auto">
            <a:xfrm flipH="1">
              <a:off x="4308089" y="3621421"/>
              <a:ext cx="383804" cy="64882"/>
            </a:xfrm>
            <a:custGeom>
              <a:avLst/>
              <a:gdLst>
                <a:gd name="T0" fmla="*/ 0 w 570369"/>
                <a:gd name="T1" fmla="*/ 11532 h 133299"/>
                <a:gd name="T2" fmla="*/ 65591 w 570369"/>
                <a:gd name="T3" fmla="*/ 808 h 133299"/>
                <a:gd name="T4" fmla="*/ 118883 w 570369"/>
                <a:gd name="T5" fmla="*/ 30836 h 133299"/>
                <a:gd name="T6" fmla="*/ 196772 w 570369"/>
                <a:gd name="T7" fmla="*/ 22257 h 133299"/>
                <a:gd name="T8" fmla="*/ 258264 w 570369"/>
                <a:gd name="T9" fmla="*/ 20112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 name="矩形 27">
            <a:extLst>
              <a:ext uri="{FF2B5EF4-FFF2-40B4-BE49-F238E27FC236}">
                <a16:creationId xmlns:a16="http://schemas.microsoft.com/office/drawing/2014/main" id="{194E1727-622B-9726-630F-CF28FF1DADA7}"/>
              </a:ext>
            </a:extLst>
          </p:cNvPr>
          <p:cNvSpPr/>
          <p:nvPr/>
        </p:nvSpPr>
        <p:spPr bwMode="auto">
          <a:xfrm>
            <a:off x="1577080" y="3915597"/>
            <a:ext cx="1473858" cy="854947"/>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特征阻抗为</a:t>
            </a:r>
            <a:r>
              <a:rPr kumimoji="1"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Z</a:t>
            </a:r>
            <a:r>
              <a:rPr kumimoji="1" lang="en-US" altLang="zh-CN" sz="1200" b="0"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X</a:t>
            </a:r>
            <a:r>
              <a:rPr kumimoji="1"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传输线</a:t>
            </a:r>
          </a:p>
        </p:txBody>
      </p:sp>
      <p:sp>
        <p:nvSpPr>
          <p:cNvPr id="32" name="文本框 31">
            <a:extLst>
              <a:ext uri="{FF2B5EF4-FFF2-40B4-BE49-F238E27FC236}">
                <a16:creationId xmlns:a16="http://schemas.microsoft.com/office/drawing/2014/main" id="{C87535B4-6F63-7EC0-A850-565B1F32FF87}"/>
              </a:ext>
            </a:extLst>
          </p:cNvPr>
          <p:cNvSpPr txBox="1"/>
          <p:nvPr/>
        </p:nvSpPr>
        <p:spPr>
          <a:xfrm>
            <a:off x="4936792" y="2090172"/>
            <a:ext cx="3600400" cy="2677656"/>
          </a:xfrm>
          <a:prstGeom prst="rect">
            <a:avLst/>
          </a:prstGeom>
          <a:noFill/>
        </p:spPr>
        <p:txBody>
          <a:bodyPr wrap="square" rtlCol="0">
            <a:spAutoFit/>
          </a:bodyPr>
          <a:lstStyle/>
          <a:p>
            <a:r>
              <a:rPr lang="zh-CN" altLang="en-US" dirty="0" smtClean="0"/>
              <a:t>网络</a:t>
            </a:r>
            <a:r>
              <a:rPr lang="zh-CN" altLang="en-US" dirty="0"/>
              <a:t>输入端口的特征阻抗都为</a:t>
            </a:r>
            <a:r>
              <a:rPr lang="en-US" altLang="zh-CN" dirty="0"/>
              <a:t>Z1</a:t>
            </a:r>
            <a:r>
              <a:rPr lang="zh-CN" altLang="en-US" dirty="0"/>
              <a:t>，网络输入端口的特征阻抗都为</a:t>
            </a:r>
            <a:r>
              <a:rPr lang="en-US" altLang="zh-CN" dirty="0" err="1"/>
              <a:t>Z2</a:t>
            </a:r>
            <a:r>
              <a:rPr lang="zh-CN" altLang="en-US" dirty="0"/>
              <a:t>，网络实体为一个特征阻抗为</a:t>
            </a:r>
            <a:r>
              <a:rPr lang="en-US" altLang="zh-CN" dirty="0" err="1"/>
              <a:t>Zx</a:t>
            </a:r>
            <a:r>
              <a:rPr lang="zh-CN" altLang="en-US" dirty="0"/>
              <a:t>的长度为</a:t>
            </a:r>
            <a:r>
              <a:rPr lang="en-US" altLang="zh-CN" dirty="0"/>
              <a:t>L</a:t>
            </a:r>
            <a:r>
              <a:rPr lang="zh-CN" altLang="en-US" dirty="0"/>
              <a:t>的传输线，问计算散射矩阵时其他端口负载为多少？</a:t>
            </a:r>
          </a:p>
        </p:txBody>
      </p:sp>
      <p:pic>
        <p:nvPicPr>
          <p:cNvPr id="37" name="图片 36">
            <a:extLst>
              <a:ext uri="{FF2B5EF4-FFF2-40B4-BE49-F238E27FC236}">
                <a16:creationId xmlns:a16="http://schemas.microsoft.com/office/drawing/2014/main" id="{F6A925B2-B7BA-E93F-87BB-31369EC1D38D}"/>
              </a:ext>
            </a:extLst>
          </p:cNvPr>
          <p:cNvPicPr>
            <a:picLocks noChangeAspect="1"/>
          </p:cNvPicPr>
          <p:nvPr/>
        </p:nvPicPr>
        <p:blipFill>
          <a:blip r:embed="rId7"/>
          <a:stretch>
            <a:fillRect/>
          </a:stretch>
        </p:blipFill>
        <p:spPr>
          <a:xfrm>
            <a:off x="0" y="5466727"/>
            <a:ext cx="4164644" cy="1355099"/>
          </a:xfrm>
          <a:prstGeom prst="rect">
            <a:avLst/>
          </a:prstGeom>
        </p:spPr>
      </p:pic>
      <p:sp>
        <p:nvSpPr>
          <p:cNvPr id="47" name="文本框 46">
            <a:extLst>
              <a:ext uri="{FF2B5EF4-FFF2-40B4-BE49-F238E27FC236}">
                <a16:creationId xmlns:a16="http://schemas.microsoft.com/office/drawing/2014/main" id="{86B04141-C8B8-E130-C69F-72D6636D9DFE}"/>
              </a:ext>
            </a:extLst>
          </p:cNvPr>
          <p:cNvSpPr txBox="1"/>
          <p:nvPr/>
        </p:nvSpPr>
        <p:spPr>
          <a:xfrm>
            <a:off x="708574" y="5040286"/>
            <a:ext cx="2061487" cy="276999"/>
          </a:xfrm>
          <a:prstGeom prst="rect">
            <a:avLst/>
          </a:prstGeom>
          <a:noFill/>
        </p:spPr>
        <p:txBody>
          <a:bodyPr wrap="square" rtlCol="0">
            <a:spAutoFit/>
          </a:bodyPr>
          <a:lstStyle/>
          <a:p>
            <a:r>
              <a:rPr lang="zh-CN" altLang="en-US" sz="1200" dirty="0"/>
              <a:t>输入端口特征阻抗为</a:t>
            </a:r>
            <a:r>
              <a:rPr lang="en-US" altLang="zh-CN" sz="1200" dirty="0"/>
              <a:t>Z</a:t>
            </a:r>
            <a:r>
              <a:rPr lang="en-US" altLang="zh-CN" sz="1200" baseline="-25000" dirty="0"/>
              <a:t>1</a:t>
            </a:r>
            <a:endParaRPr lang="zh-CN" altLang="en-US" sz="1200" baseline="-25000" dirty="0"/>
          </a:p>
        </p:txBody>
      </p:sp>
      <p:cxnSp>
        <p:nvCxnSpPr>
          <p:cNvPr id="49" name="直接箭头连接符 48">
            <a:extLst>
              <a:ext uri="{FF2B5EF4-FFF2-40B4-BE49-F238E27FC236}">
                <a16:creationId xmlns:a16="http://schemas.microsoft.com/office/drawing/2014/main" id="{C544529E-0C85-1E91-25CF-B2013433473C}"/>
              </a:ext>
            </a:extLst>
          </p:cNvPr>
          <p:cNvCxnSpPr/>
          <p:nvPr/>
        </p:nvCxnSpPr>
        <p:spPr bwMode="auto">
          <a:xfrm flipH="1" flipV="1">
            <a:off x="1510661" y="4543375"/>
            <a:ext cx="308614" cy="50499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箭头连接符 50">
            <a:extLst>
              <a:ext uri="{FF2B5EF4-FFF2-40B4-BE49-F238E27FC236}">
                <a16:creationId xmlns:a16="http://schemas.microsoft.com/office/drawing/2014/main" id="{B8BD2775-B0B0-306F-FAF9-CB69C809EA40}"/>
              </a:ext>
            </a:extLst>
          </p:cNvPr>
          <p:cNvCxnSpPr/>
          <p:nvPr/>
        </p:nvCxnSpPr>
        <p:spPr bwMode="auto">
          <a:xfrm flipH="1" flipV="1">
            <a:off x="3087133" y="4503674"/>
            <a:ext cx="493408" cy="54073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6" name="组合 55">
            <a:extLst>
              <a:ext uri="{FF2B5EF4-FFF2-40B4-BE49-F238E27FC236}">
                <a16:creationId xmlns:a16="http://schemas.microsoft.com/office/drawing/2014/main" id="{40635749-6D66-44D0-565B-1B8E93F6C325}"/>
              </a:ext>
            </a:extLst>
          </p:cNvPr>
          <p:cNvGrpSpPr/>
          <p:nvPr/>
        </p:nvGrpSpPr>
        <p:grpSpPr>
          <a:xfrm>
            <a:off x="3601814" y="4169479"/>
            <a:ext cx="665165" cy="351905"/>
            <a:chOff x="3601814" y="4169479"/>
            <a:chExt cx="665165" cy="351905"/>
          </a:xfrm>
        </p:grpSpPr>
        <p:grpSp>
          <p:nvGrpSpPr>
            <p:cNvPr id="54" name="组合 53">
              <a:extLst>
                <a:ext uri="{FF2B5EF4-FFF2-40B4-BE49-F238E27FC236}">
                  <a16:creationId xmlns:a16="http://schemas.microsoft.com/office/drawing/2014/main" id="{388A63A6-E3C2-4CFD-8F9C-D66DDDC9C0A6}"/>
                </a:ext>
              </a:extLst>
            </p:cNvPr>
            <p:cNvGrpSpPr/>
            <p:nvPr/>
          </p:nvGrpSpPr>
          <p:grpSpPr>
            <a:xfrm>
              <a:off x="3601814" y="4169479"/>
              <a:ext cx="70031" cy="351905"/>
              <a:chOff x="3601814" y="4169479"/>
              <a:chExt cx="70031" cy="351905"/>
            </a:xfrm>
          </p:grpSpPr>
          <p:sp>
            <p:nvSpPr>
              <p:cNvPr id="41" name="矩形 40">
                <a:extLst>
                  <a:ext uri="{FF2B5EF4-FFF2-40B4-BE49-F238E27FC236}">
                    <a16:creationId xmlns:a16="http://schemas.microsoft.com/office/drawing/2014/main" id="{6415DAF2-93AA-B101-2686-D48EB36DA3BD}"/>
                  </a:ext>
                </a:extLst>
              </p:cNvPr>
              <p:cNvSpPr/>
              <p:nvPr/>
            </p:nvSpPr>
            <p:spPr bwMode="auto">
              <a:xfrm>
                <a:off x="3601814" y="4255391"/>
                <a:ext cx="70031" cy="18335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53" name="直接连接符 52">
                <a:extLst>
                  <a:ext uri="{FF2B5EF4-FFF2-40B4-BE49-F238E27FC236}">
                    <a16:creationId xmlns:a16="http://schemas.microsoft.com/office/drawing/2014/main" id="{DCA51453-B1CA-C1F3-C4A1-48C4ED321F3D}"/>
                  </a:ext>
                </a:extLst>
              </p:cNvPr>
              <p:cNvCxnSpPr>
                <a:stCxn id="22" idx="4"/>
                <a:endCxn id="20" idx="0"/>
              </p:cNvCxnSpPr>
              <p:nvPr/>
            </p:nvCxnSpPr>
            <p:spPr bwMode="auto">
              <a:xfrm flipH="1">
                <a:off x="3628301" y="4169479"/>
                <a:ext cx="9201" cy="3519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5" name="文本框 54">
              <a:extLst>
                <a:ext uri="{FF2B5EF4-FFF2-40B4-BE49-F238E27FC236}">
                  <a16:creationId xmlns:a16="http://schemas.microsoft.com/office/drawing/2014/main" id="{8F89E763-8CA6-C3B4-C5B2-CF7D1A3FA4B5}"/>
                </a:ext>
              </a:extLst>
            </p:cNvPr>
            <p:cNvSpPr txBox="1"/>
            <p:nvPr/>
          </p:nvSpPr>
          <p:spPr>
            <a:xfrm>
              <a:off x="3741565" y="4211451"/>
              <a:ext cx="525414" cy="276999"/>
            </a:xfrm>
            <a:prstGeom prst="rect">
              <a:avLst/>
            </a:prstGeom>
            <a:noFill/>
          </p:spPr>
          <p:txBody>
            <a:bodyPr wrap="square" rtlCol="0">
              <a:spAutoFit/>
            </a:bodyPr>
            <a:lstStyle/>
            <a:p>
              <a:r>
                <a:rPr lang="en-US" altLang="zh-CN" sz="1200" dirty="0"/>
                <a:t>Z</a:t>
              </a:r>
              <a:r>
                <a:rPr lang="en-US" altLang="zh-CN" sz="1200" baseline="-25000" dirty="0"/>
                <a:t>L</a:t>
              </a:r>
              <a:endParaRPr lang="zh-CN" altLang="en-US" sz="1200" baseline="-25000" dirty="0"/>
            </a:p>
          </p:txBody>
        </p:sp>
      </p:grpSp>
      <p:sp>
        <p:nvSpPr>
          <p:cNvPr id="57" name="文本框 56">
            <a:extLst>
              <a:ext uri="{FF2B5EF4-FFF2-40B4-BE49-F238E27FC236}">
                <a16:creationId xmlns:a16="http://schemas.microsoft.com/office/drawing/2014/main" id="{1012EC3A-89BB-E0F0-93D5-3BE60C375AC9}"/>
              </a:ext>
            </a:extLst>
          </p:cNvPr>
          <p:cNvSpPr txBox="1"/>
          <p:nvPr/>
        </p:nvSpPr>
        <p:spPr>
          <a:xfrm>
            <a:off x="4795365" y="5449005"/>
            <a:ext cx="1639392" cy="461665"/>
          </a:xfrm>
          <a:prstGeom prst="rect">
            <a:avLst/>
          </a:prstGeom>
          <a:noFill/>
        </p:spPr>
        <p:txBody>
          <a:bodyPr wrap="square" rtlCol="0">
            <a:spAutoFit/>
          </a:bodyPr>
          <a:lstStyle/>
          <a:p>
            <a:r>
              <a:rPr lang="en-US" altLang="zh-CN" dirty="0"/>
              <a:t>Z</a:t>
            </a:r>
            <a:r>
              <a:rPr lang="en-US" altLang="zh-CN" baseline="-25000" dirty="0"/>
              <a:t>L</a:t>
            </a:r>
            <a:r>
              <a:rPr lang="en-US" altLang="zh-CN" dirty="0"/>
              <a:t>=</a:t>
            </a:r>
            <a:r>
              <a:rPr lang="zh-CN" altLang="en-US" dirty="0"/>
              <a:t>？</a:t>
            </a:r>
          </a:p>
        </p:txBody>
      </p:sp>
      <p:sp>
        <p:nvSpPr>
          <p:cNvPr id="59" name="文本框 58">
            <a:extLst>
              <a:ext uri="{FF2B5EF4-FFF2-40B4-BE49-F238E27FC236}">
                <a16:creationId xmlns:a16="http://schemas.microsoft.com/office/drawing/2014/main" id="{D3C96FAF-625D-B6D8-92AE-0D2664D89246}"/>
              </a:ext>
            </a:extLst>
          </p:cNvPr>
          <p:cNvSpPr txBox="1"/>
          <p:nvPr/>
        </p:nvSpPr>
        <p:spPr>
          <a:xfrm>
            <a:off x="2663047" y="5055669"/>
            <a:ext cx="2061487" cy="276999"/>
          </a:xfrm>
          <a:prstGeom prst="rect">
            <a:avLst/>
          </a:prstGeom>
          <a:noFill/>
        </p:spPr>
        <p:txBody>
          <a:bodyPr wrap="square" rtlCol="0">
            <a:spAutoFit/>
          </a:bodyPr>
          <a:lstStyle/>
          <a:p>
            <a:r>
              <a:rPr lang="zh-CN" altLang="en-US" sz="1200" dirty="0"/>
              <a:t>输出端口特征阻抗为</a:t>
            </a:r>
            <a:r>
              <a:rPr lang="en-US" altLang="zh-CN" sz="1200" dirty="0"/>
              <a:t>Z</a:t>
            </a:r>
            <a:r>
              <a:rPr lang="en-US" altLang="zh-CN" sz="1200" baseline="-25000" dirty="0"/>
              <a:t>2</a:t>
            </a:r>
            <a:endParaRPr lang="zh-CN" altLang="en-US" sz="1200" baseline="-25000" dirty="0"/>
          </a:p>
        </p:txBody>
      </p:sp>
      <p:sp>
        <p:nvSpPr>
          <p:cNvPr id="60" name="文本框 59">
            <a:extLst>
              <a:ext uri="{FF2B5EF4-FFF2-40B4-BE49-F238E27FC236}">
                <a16:creationId xmlns:a16="http://schemas.microsoft.com/office/drawing/2014/main" id="{0711D263-D6C7-507C-C804-53435B9B031E}"/>
              </a:ext>
            </a:extLst>
          </p:cNvPr>
          <p:cNvSpPr txBox="1"/>
          <p:nvPr/>
        </p:nvSpPr>
        <p:spPr>
          <a:xfrm>
            <a:off x="5797539" y="4895007"/>
            <a:ext cx="3203848" cy="1938992"/>
          </a:xfrm>
          <a:prstGeom prst="rect">
            <a:avLst/>
          </a:prstGeom>
          <a:noFill/>
        </p:spPr>
        <p:txBody>
          <a:bodyPr wrap="square" rtlCol="0">
            <a:spAutoFit/>
          </a:bodyPr>
          <a:lstStyle/>
          <a:p>
            <a:r>
              <a:rPr lang="en-US" altLang="zh-CN" dirty="0"/>
              <a:t>1.Z1</a:t>
            </a:r>
          </a:p>
          <a:p>
            <a:r>
              <a:rPr lang="en-US" altLang="zh-CN" dirty="0"/>
              <a:t>2.ZX</a:t>
            </a:r>
          </a:p>
          <a:p>
            <a:r>
              <a:rPr lang="en-US" altLang="zh-CN" dirty="0"/>
              <a:t>3.Z2</a:t>
            </a:r>
          </a:p>
          <a:p>
            <a:r>
              <a:rPr lang="en-US" altLang="zh-CN" dirty="0"/>
              <a:t>4.</a:t>
            </a:r>
            <a:r>
              <a:rPr lang="zh-CN" altLang="en-US" dirty="0"/>
              <a:t>为输出端口往前看的输出阻抗</a:t>
            </a:r>
            <a:r>
              <a:rPr lang="en-US" altLang="zh-CN" dirty="0" err="1"/>
              <a:t>Zout</a:t>
            </a:r>
            <a:endParaRPr lang="zh-CN" altLang="en-US" dirty="0"/>
          </a:p>
        </p:txBody>
      </p:sp>
    </p:spTree>
    <p:extLst>
      <p:ext uri="{BB962C8B-B14F-4D97-AF65-F5344CB8AC3E}">
        <p14:creationId xmlns:p14="http://schemas.microsoft.com/office/powerpoint/2010/main" val="260636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55299" name="文本框 5"/>
          <p:cNvSpPr txBox="1">
            <a:spLocks noChangeArrowheads="1"/>
          </p:cNvSpPr>
          <p:nvPr/>
        </p:nvSpPr>
        <p:spPr bwMode="auto">
          <a:xfrm>
            <a:off x="1819275" y="1592263"/>
            <a:ext cx="5256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散射矩阵</a:t>
            </a:r>
          </a:p>
        </p:txBody>
      </p:sp>
      <p:grpSp>
        <p:nvGrpSpPr>
          <p:cNvPr id="55301" name="组合 32"/>
          <p:cNvGrpSpPr>
            <a:grpSpLocks/>
          </p:cNvGrpSpPr>
          <p:nvPr/>
        </p:nvGrpSpPr>
        <p:grpSpPr bwMode="auto">
          <a:xfrm>
            <a:off x="445867" y="2619451"/>
            <a:ext cx="3821112" cy="871719"/>
            <a:chOff x="838165" y="3503758"/>
            <a:chExt cx="4830028" cy="1426953"/>
          </a:xfrm>
        </p:grpSpPr>
        <p:grpSp>
          <p:nvGrpSpPr>
            <p:cNvPr id="55310" name="组合 11"/>
            <p:cNvGrpSpPr>
              <a:grpSpLocks/>
            </p:cNvGrpSpPr>
            <p:nvPr/>
          </p:nvGrpSpPr>
          <p:grpSpPr bwMode="auto">
            <a:xfrm>
              <a:off x="1392025" y="3570714"/>
              <a:ext cx="3551638" cy="1359997"/>
              <a:chOff x="1392025" y="3570714"/>
              <a:chExt cx="3551638" cy="1359997"/>
            </a:xfrm>
          </p:grpSpPr>
          <p:sp>
            <p:nvSpPr>
              <p:cNvPr id="55319" name="文本框 6"/>
              <p:cNvSpPr txBox="1">
                <a:spLocks noChangeArrowheads="1"/>
              </p:cNvSpPr>
              <p:nvPr/>
            </p:nvSpPr>
            <p:spPr bwMode="auto">
              <a:xfrm>
                <a:off x="2195735" y="3570714"/>
                <a:ext cx="1944216" cy="135999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en-US" altLang="zh-CN" sz="1800" b="0" dirty="0">
                    <a:ea typeface="宋体" panose="02010600030101010101" pitchFamily="2" charset="-122"/>
                  </a:rPr>
                  <a:t>S</a:t>
                </a:r>
                <a:r>
                  <a:rPr lang="en-US" altLang="zh-CN" sz="1800" b="0" baseline="-25000" dirty="0">
                    <a:ea typeface="宋体" panose="02010600030101010101" pitchFamily="2" charset="-122"/>
                  </a:rPr>
                  <a:t>11</a:t>
                </a:r>
                <a:r>
                  <a:rPr lang="en-US" altLang="zh-CN" sz="1800" b="0" dirty="0">
                    <a:ea typeface="宋体" panose="02010600030101010101" pitchFamily="2" charset="-122"/>
                  </a:rPr>
                  <a:t>   S</a:t>
                </a:r>
                <a:r>
                  <a:rPr lang="en-US" altLang="zh-CN" sz="1800" b="0" baseline="-25000" dirty="0">
                    <a:ea typeface="宋体" panose="02010600030101010101" pitchFamily="2" charset="-122"/>
                  </a:rPr>
                  <a:t>12</a:t>
                </a:r>
              </a:p>
              <a:p>
                <a:pPr algn="ctr">
                  <a:spcBef>
                    <a:spcPct val="0"/>
                  </a:spcBef>
                </a:pPr>
                <a:r>
                  <a:rPr lang="en-US" altLang="zh-CN" sz="1800" b="0" dirty="0">
                    <a:ea typeface="宋体" panose="02010600030101010101" pitchFamily="2" charset="-122"/>
                  </a:rPr>
                  <a:t>S</a:t>
                </a:r>
                <a:r>
                  <a:rPr lang="en-US" altLang="zh-CN" sz="1800" b="0" baseline="-25000" dirty="0">
                    <a:ea typeface="宋体" panose="02010600030101010101" pitchFamily="2" charset="-122"/>
                  </a:rPr>
                  <a:t>21</a:t>
                </a:r>
                <a:r>
                  <a:rPr lang="en-US" altLang="zh-CN" sz="1800" b="0" dirty="0">
                    <a:ea typeface="宋体" panose="02010600030101010101" pitchFamily="2" charset="-122"/>
                  </a:rPr>
                  <a:t>   S</a:t>
                </a:r>
                <a:r>
                  <a:rPr lang="en-US" altLang="zh-CN" sz="1800" b="0" baseline="-25000" dirty="0">
                    <a:ea typeface="宋体" panose="02010600030101010101" pitchFamily="2" charset="-122"/>
                  </a:rPr>
                  <a:t>22</a:t>
                </a:r>
              </a:p>
              <a:p>
                <a:pPr algn="ctr">
                  <a:spcBef>
                    <a:spcPct val="0"/>
                  </a:spcBef>
                </a:pPr>
                <a:endParaRPr lang="zh-CN" altLang="en-US" sz="1800" b="0" baseline="-25000" dirty="0">
                  <a:ea typeface="宋体" panose="02010600030101010101" pitchFamily="2" charset="-122"/>
                </a:endParaRPr>
              </a:p>
            </p:txBody>
          </p:sp>
          <p:grpSp>
            <p:nvGrpSpPr>
              <p:cNvPr id="55320" name="组合 10"/>
              <p:cNvGrpSpPr>
                <a:grpSpLocks/>
              </p:cNvGrpSpPr>
              <p:nvPr/>
            </p:nvGrpSpPr>
            <p:grpSpPr bwMode="auto">
              <a:xfrm>
                <a:off x="1403656" y="3789048"/>
                <a:ext cx="792080" cy="72000"/>
                <a:chOff x="1403656" y="3789048"/>
                <a:chExt cx="792080" cy="72000"/>
              </a:xfrm>
            </p:grpSpPr>
            <p:cxnSp>
              <p:nvCxnSpPr>
                <p:cNvPr id="55330" name="直接连接符 8"/>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31" name="椭圆 9"/>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55321" name="组合 12"/>
              <p:cNvGrpSpPr>
                <a:grpSpLocks/>
              </p:cNvGrpSpPr>
              <p:nvPr/>
            </p:nvGrpSpPr>
            <p:grpSpPr bwMode="auto">
              <a:xfrm>
                <a:off x="1392025" y="4293096"/>
                <a:ext cx="792080" cy="72000"/>
                <a:chOff x="1403656" y="3789048"/>
                <a:chExt cx="792080" cy="72000"/>
              </a:xfrm>
            </p:grpSpPr>
            <p:cxnSp>
              <p:nvCxnSpPr>
                <p:cNvPr id="55328" name="直接连接符 13"/>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29" name="椭圆 14"/>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55322" name="组合 15"/>
              <p:cNvGrpSpPr>
                <a:grpSpLocks/>
              </p:cNvGrpSpPr>
              <p:nvPr/>
            </p:nvGrpSpPr>
            <p:grpSpPr bwMode="auto">
              <a:xfrm rot="10800000">
                <a:off x="4151583" y="3792342"/>
                <a:ext cx="792080" cy="72000"/>
                <a:chOff x="1403656" y="3789048"/>
                <a:chExt cx="792080" cy="72000"/>
              </a:xfrm>
            </p:grpSpPr>
            <p:cxnSp>
              <p:nvCxnSpPr>
                <p:cNvPr id="55326" name="直接连接符 16"/>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27" name="椭圆 17"/>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55323" name="组合 18"/>
              <p:cNvGrpSpPr>
                <a:grpSpLocks/>
              </p:cNvGrpSpPr>
              <p:nvPr/>
            </p:nvGrpSpPr>
            <p:grpSpPr bwMode="auto">
              <a:xfrm rot="10800000">
                <a:off x="4139952" y="4296390"/>
                <a:ext cx="792080" cy="72000"/>
                <a:chOff x="1403656" y="3789048"/>
                <a:chExt cx="792080" cy="72000"/>
              </a:xfrm>
            </p:grpSpPr>
            <p:cxnSp>
              <p:nvCxnSpPr>
                <p:cNvPr id="55324" name="直接连接符 19"/>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25" name="椭圆 20"/>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sp>
          <p:nvSpPr>
            <p:cNvPr id="24" name="文本框 23"/>
            <p:cNvSpPr txBox="1">
              <a:spLocks noRot="1" noChangeAspect="1" noMove="1" noResize="1" noEditPoints="1" noAdjustHandles="1" noChangeArrowheads="1" noChangeShapeType="1" noTextEdit="1"/>
            </p:cNvSpPr>
            <p:nvPr/>
          </p:nvSpPr>
          <p:spPr>
            <a:xfrm>
              <a:off x="838165" y="3558215"/>
              <a:ext cx="664143" cy="604443"/>
            </a:xfrm>
            <a:prstGeom prst="rect">
              <a:avLst/>
            </a:prstGeom>
            <a:blipFill>
              <a:blip r:embed="rId3"/>
              <a:stretch>
                <a:fillRect b="-1639"/>
              </a:stretch>
            </a:blipFill>
          </p:spPr>
          <p:txBody>
            <a:bodyPr/>
            <a:lstStyle/>
            <a:p>
              <a:pPr>
                <a:defRPr/>
              </a:pPr>
              <a:r>
                <a:rPr lang="zh-CN" altLang="en-US">
                  <a:noFill/>
                </a:rPr>
                <a:t> </a:t>
              </a:r>
            </a:p>
          </p:txBody>
        </p:sp>
        <p:sp>
          <p:nvSpPr>
            <p:cNvPr id="55312" name="任意多边形: 形状 31"/>
            <p:cNvSpPr>
              <a:spLocks/>
            </p:cNvSpPr>
            <p:nvPr/>
          </p:nvSpPr>
          <p:spPr bwMode="auto">
            <a:xfrm>
              <a:off x="1606886" y="3621421"/>
              <a:ext cx="371733" cy="71858"/>
            </a:xfrm>
            <a:custGeom>
              <a:avLst/>
              <a:gdLst>
                <a:gd name="T0" fmla="*/ 0 w 570369"/>
                <a:gd name="T1" fmla="*/ 14145 h 133299"/>
                <a:gd name="T2" fmla="*/ 61530 w 570369"/>
                <a:gd name="T3" fmla="*/ 991 h 133299"/>
                <a:gd name="T4" fmla="*/ 111523 w 570369"/>
                <a:gd name="T5" fmla="*/ 37824 h 133299"/>
                <a:gd name="T6" fmla="*/ 184589 w 570369"/>
                <a:gd name="T7" fmla="*/ 27300 h 133299"/>
                <a:gd name="T8" fmla="*/ 242274 w 570369"/>
                <a:gd name="T9" fmla="*/ 24670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3" name="任意多边形: 形状 33"/>
            <p:cNvSpPr>
              <a:spLocks/>
            </p:cNvSpPr>
            <p:nvPr/>
          </p:nvSpPr>
          <p:spPr bwMode="auto">
            <a:xfrm>
              <a:off x="4325755" y="4113973"/>
              <a:ext cx="371733" cy="71858"/>
            </a:xfrm>
            <a:custGeom>
              <a:avLst/>
              <a:gdLst>
                <a:gd name="T0" fmla="*/ 0 w 570369"/>
                <a:gd name="T1" fmla="*/ 14145 h 133299"/>
                <a:gd name="T2" fmla="*/ 61530 w 570369"/>
                <a:gd name="T3" fmla="*/ 991 h 133299"/>
                <a:gd name="T4" fmla="*/ 111523 w 570369"/>
                <a:gd name="T5" fmla="*/ 37824 h 133299"/>
                <a:gd name="T6" fmla="*/ 184589 w 570369"/>
                <a:gd name="T7" fmla="*/ 27300 h 133299"/>
                <a:gd name="T8" fmla="*/ 242274 w 570369"/>
                <a:gd name="T9" fmla="*/ 24670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4" name="任意多边形: 形状 34"/>
            <p:cNvSpPr>
              <a:spLocks/>
            </p:cNvSpPr>
            <p:nvPr/>
          </p:nvSpPr>
          <p:spPr bwMode="auto">
            <a:xfrm flipH="1">
              <a:off x="1594815" y="4185831"/>
              <a:ext cx="383804" cy="64882"/>
            </a:xfrm>
            <a:custGeom>
              <a:avLst/>
              <a:gdLst>
                <a:gd name="T0" fmla="*/ 0 w 570369"/>
                <a:gd name="T1" fmla="*/ 11532 h 133299"/>
                <a:gd name="T2" fmla="*/ 65591 w 570369"/>
                <a:gd name="T3" fmla="*/ 808 h 133299"/>
                <a:gd name="T4" fmla="*/ 118883 w 570369"/>
                <a:gd name="T5" fmla="*/ 30836 h 133299"/>
                <a:gd name="T6" fmla="*/ 196772 w 570369"/>
                <a:gd name="T7" fmla="*/ 22257 h 133299"/>
                <a:gd name="T8" fmla="*/ 258264 w 570369"/>
                <a:gd name="T9" fmla="*/ 20112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5" name="任意多边形: 形状 36"/>
            <p:cNvSpPr>
              <a:spLocks/>
            </p:cNvSpPr>
            <p:nvPr/>
          </p:nvSpPr>
          <p:spPr bwMode="auto">
            <a:xfrm flipH="1">
              <a:off x="4308089" y="3621421"/>
              <a:ext cx="383804" cy="64882"/>
            </a:xfrm>
            <a:custGeom>
              <a:avLst/>
              <a:gdLst>
                <a:gd name="T0" fmla="*/ 0 w 570369"/>
                <a:gd name="T1" fmla="*/ 11532 h 133299"/>
                <a:gd name="T2" fmla="*/ 65591 w 570369"/>
                <a:gd name="T3" fmla="*/ 808 h 133299"/>
                <a:gd name="T4" fmla="*/ 118883 w 570369"/>
                <a:gd name="T5" fmla="*/ 30836 h 133299"/>
                <a:gd name="T6" fmla="*/ 196772 w 570369"/>
                <a:gd name="T7" fmla="*/ 22257 h 133299"/>
                <a:gd name="T8" fmla="*/ 258264 w 570369"/>
                <a:gd name="T9" fmla="*/ 20112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文本框 37"/>
            <p:cNvSpPr txBox="1">
              <a:spLocks noRot="1" noChangeAspect="1" noMove="1" noResize="1" noEditPoints="1" noAdjustHandles="1" noChangeArrowheads="1" noChangeShapeType="1" noTextEdit="1"/>
            </p:cNvSpPr>
            <p:nvPr/>
          </p:nvSpPr>
          <p:spPr>
            <a:xfrm>
              <a:off x="5004050" y="3503758"/>
              <a:ext cx="664143" cy="604443"/>
            </a:xfrm>
            <a:prstGeom prst="rect">
              <a:avLst/>
            </a:prstGeom>
            <a:blipFill>
              <a:blip r:embed="rId4"/>
              <a:stretch>
                <a:fillRect b="-3333"/>
              </a:stretch>
            </a:blipFill>
          </p:spPr>
          <p:txBody>
            <a:bodyPr/>
            <a:lstStyle/>
            <a:p>
              <a:pPr>
                <a:defRPr/>
              </a:pPr>
              <a:r>
                <a:rPr lang="zh-CN" altLang="en-US">
                  <a:noFill/>
                </a:rPr>
                <a:t> </a:t>
              </a:r>
            </a:p>
          </p:txBody>
        </p:sp>
        <p:sp>
          <p:nvSpPr>
            <p:cNvPr id="39" name="文本框 38"/>
            <p:cNvSpPr txBox="1">
              <a:spLocks noRot="1" noChangeAspect="1" noMove="1" noResize="1" noEditPoints="1" noAdjustHandles="1" noChangeArrowheads="1" noChangeShapeType="1" noTextEdit="1"/>
            </p:cNvSpPr>
            <p:nvPr/>
          </p:nvSpPr>
          <p:spPr>
            <a:xfrm>
              <a:off x="852808" y="4076865"/>
              <a:ext cx="664143" cy="604443"/>
            </a:xfrm>
            <a:prstGeom prst="rect">
              <a:avLst/>
            </a:prstGeom>
            <a:blipFill>
              <a:blip r:embed="rId5"/>
              <a:stretch>
                <a:fillRect b="-1639"/>
              </a:stretch>
            </a:blipFill>
          </p:spPr>
          <p:txBody>
            <a:bodyPr/>
            <a:lstStyle/>
            <a:p>
              <a:pPr>
                <a:defRPr/>
              </a:pPr>
              <a:r>
                <a:rPr lang="zh-CN" altLang="en-US">
                  <a:noFill/>
                </a:rPr>
                <a:t> </a:t>
              </a:r>
            </a:p>
          </p:txBody>
        </p:sp>
        <p:sp>
          <p:nvSpPr>
            <p:cNvPr id="40" name="文本框 39"/>
            <p:cNvSpPr txBox="1">
              <a:spLocks noRot="1" noChangeAspect="1" noMove="1" noResize="1" noEditPoints="1" noAdjustHandles="1" noChangeArrowheads="1" noChangeShapeType="1" noTextEdit="1"/>
            </p:cNvSpPr>
            <p:nvPr/>
          </p:nvSpPr>
          <p:spPr>
            <a:xfrm>
              <a:off x="4995335" y="4062264"/>
              <a:ext cx="664143" cy="604443"/>
            </a:xfrm>
            <a:prstGeom prst="rect">
              <a:avLst/>
            </a:prstGeom>
            <a:blipFill>
              <a:blip r:embed="rId6"/>
              <a:stretch>
                <a:fillRect b="-3333"/>
              </a:stretch>
            </a:blipFill>
          </p:spPr>
          <p:txBody>
            <a:bodyPr/>
            <a:lstStyle/>
            <a:p>
              <a:pPr>
                <a:defRPr/>
              </a:pPr>
              <a:r>
                <a:rPr lang="zh-CN" altLang="en-US">
                  <a:noFill/>
                </a:rPr>
                <a:t> </a:t>
              </a:r>
            </a:p>
          </p:txBody>
        </p:sp>
      </p:grpSp>
      <p:grpSp>
        <p:nvGrpSpPr>
          <p:cNvPr id="3" name="组合 32">
            <a:extLst>
              <a:ext uri="{FF2B5EF4-FFF2-40B4-BE49-F238E27FC236}">
                <a16:creationId xmlns:a16="http://schemas.microsoft.com/office/drawing/2014/main" id="{90EB185E-C724-444A-F71F-51440DADAB42}"/>
              </a:ext>
            </a:extLst>
          </p:cNvPr>
          <p:cNvGrpSpPr>
            <a:grpSpLocks/>
          </p:cNvGrpSpPr>
          <p:nvPr/>
        </p:nvGrpSpPr>
        <p:grpSpPr bwMode="auto">
          <a:xfrm>
            <a:off x="856225" y="4065064"/>
            <a:ext cx="2809757" cy="456320"/>
            <a:chOff x="1392025" y="3621421"/>
            <a:chExt cx="3551638" cy="746969"/>
          </a:xfrm>
        </p:grpSpPr>
        <p:grpSp>
          <p:nvGrpSpPr>
            <p:cNvPr id="4" name="组合 11">
              <a:extLst>
                <a:ext uri="{FF2B5EF4-FFF2-40B4-BE49-F238E27FC236}">
                  <a16:creationId xmlns:a16="http://schemas.microsoft.com/office/drawing/2014/main" id="{7C5CF340-73D8-421B-E06F-7D0951F42C0C}"/>
                </a:ext>
              </a:extLst>
            </p:cNvPr>
            <p:cNvGrpSpPr>
              <a:grpSpLocks/>
            </p:cNvGrpSpPr>
            <p:nvPr/>
          </p:nvGrpSpPr>
          <p:grpSpPr bwMode="auto">
            <a:xfrm>
              <a:off x="1392025" y="3789048"/>
              <a:ext cx="3551638" cy="579342"/>
              <a:chOff x="1392025" y="3789048"/>
              <a:chExt cx="3551638" cy="579342"/>
            </a:xfrm>
          </p:grpSpPr>
          <p:grpSp>
            <p:nvGrpSpPr>
              <p:cNvPr id="15" name="组合 10">
                <a:extLst>
                  <a:ext uri="{FF2B5EF4-FFF2-40B4-BE49-F238E27FC236}">
                    <a16:creationId xmlns:a16="http://schemas.microsoft.com/office/drawing/2014/main" id="{E67B7E37-97B3-D530-62DC-26AC06DC4536}"/>
                  </a:ext>
                </a:extLst>
              </p:cNvPr>
              <p:cNvGrpSpPr>
                <a:grpSpLocks/>
              </p:cNvGrpSpPr>
              <p:nvPr/>
            </p:nvGrpSpPr>
            <p:grpSpPr bwMode="auto">
              <a:xfrm>
                <a:off x="1403656" y="3789048"/>
                <a:ext cx="890843" cy="72000"/>
                <a:chOff x="1403656" y="3789048"/>
                <a:chExt cx="890843" cy="72000"/>
              </a:xfrm>
            </p:grpSpPr>
            <p:cxnSp>
              <p:nvCxnSpPr>
                <p:cNvPr id="26" name="直接连接符 8">
                  <a:extLst>
                    <a:ext uri="{FF2B5EF4-FFF2-40B4-BE49-F238E27FC236}">
                      <a16:creationId xmlns:a16="http://schemas.microsoft.com/office/drawing/2014/main" id="{7E66BA17-4A4B-B868-3E41-C83EFA0A6252}"/>
                    </a:ext>
                  </a:extLst>
                </p:cNvPr>
                <p:cNvCxnSpPr>
                  <a:cxnSpLocks noChangeShapeType="1"/>
                </p:cNvCxnSpPr>
                <p:nvPr/>
              </p:nvCxnSpPr>
              <p:spPr bwMode="auto">
                <a:xfrm>
                  <a:off x="1475656" y="3828342"/>
                  <a:ext cx="818843"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椭圆 9">
                  <a:extLst>
                    <a:ext uri="{FF2B5EF4-FFF2-40B4-BE49-F238E27FC236}">
                      <a16:creationId xmlns:a16="http://schemas.microsoft.com/office/drawing/2014/main" id="{C6C1E24F-4569-F0DE-335C-56F2602B8A53}"/>
                    </a:ext>
                  </a:extLst>
                </p:cNvPr>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16" name="组合 12">
                <a:extLst>
                  <a:ext uri="{FF2B5EF4-FFF2-40B4-BE49-F238E27FC236}">
                    <a16:creationId xmlns:a16="http://schemas.microsoft.com/office/drawing/2014/main" id="{3CC69DE9-612B-5239-6F76-133E1CADFCDD}"/>
                  </a:ext>
                </a:extLst>
              </p:cNvPr>
              <p:cNvGrpSpPr>
                <a:grpSpLocks/>
              </p:cNvGrpSpPr>
              <p:nvPr/>
            </p:nvGrpSpPr>
            <p:grpSpPr bwMode="auto">
              <a:xfrm>
                <a:off x="1392025" y="4293096"/>
                <a:ext cx="902474" cy="72000"/>
                <a:chOff x="1403656" y="3789048"/>
                <a:chExt cx="902474" cy="72000"/>
              </a:xfrm>
            </p:grpSpPr>
            <p:cxnSp>
              <p:nvCxnSpPr>
                <p:cNvPr id="23" name="直接连接符 13">
                  <a:extLst>
                    <a:ext uri="{FF2B5EF4-FFF2-40B4-BE49-F238E27FC236}">
                      <a16:creationId xmlns:a16="http://schemas.microsoft.com/office/drawing/2014/main" id="{A39AA7FE-957C-52F8-6BB2-5019A53B0F3B}"/>
                    </a:ext>
                  </a:extLst>
                </p:cNvPr>
                <p:cNvCxnSpPr>
                  <a:cxnSpLocks noChangeShapeType="1"/>
                </p:cNvCxnSpPr>
                <p:nvPr/>
              </p:nvCxnSpPr>
              <p:spPr bwMode="auto">
                <a:xfrm>
                  <a:off x="1475656" y="3828342"/>
                  <a:ext cx="830474"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椭圆 14">
                  <a:extLst>
                    <a:ext uri="{FF2B5EF4-FFF2-40B4-BE49-F238E27FC236}">
                      <a16:creationId xmlns:a16="http://schemas.microsoft.com/office/drawing/2014/main" id="{B7B6E49F-67B4-D808-E07D-0690D9497682}"/>
                    </a:ext>
                  </a:extLst>
                </p:cNvPr>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17" name="组合 15">
                <a:extLst>
                  <a:ext uri="{FF2B5EF4-FFF2-40B4-BE49-F238E27FC236}">
                    <a16:creationId xmlns:a16="http://schemas.microsoft.com/office/drawing/2014/main" id="{7107C970-3E9A-8B26-5679-DF86C83642FE}"/>
                  </a:ext>
                </a:extLst>
              </p:cNvPr>
              <p:cNvGrpSpPr>
                <a:grpSpLocks/>
              </p:cNvGrpSpPr>
              <p:nvPr/>
            </p:nvGrpSpPr>
            <p:grpSpPr bwMode="auto">
              <a:xfrm rot="10800000">
                <a:off x="4151583" y="3792342"/>
                <a:ext cx="792080" cy="72000"/>
                <a:chOff x="1403656" y="3789048"/>
                <a:chExt cx="792080" cy="72000"/>
              </a:xfrm>
            </p:grpSpPr>
            <p:cxnSp>
              <p:nvCxnSpPr>
                <p:cNvPr id="21" name="直接连接符 16">
                  <a:extLst>
                    <a:ext uri="{FF2B5EF4-FFF2-40B4-BE49-F238E27FC236}">
                      <a16:creationId xmlns:a16="http://schemas.microsoft.com/office/drawing/2014/main" id="{4E00C732-FAB3-246F-73CD-D200D4D15D70}"/>
                    </a:ext>
                  </a:extLst>
                </p:cNvPr>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椭圆 17">
                  <a:extLst>
                    <a:ext uri="{FF2B5EF4-FFF2-40B4-BE49-F238E27FC236}">
                      <a16:creationId xmlns:a16="http://schemas.microsoft.com/office/drawing/2014/main" id="{57BAA785-D1DF-66A1-1DAE-CABC7C6C20EB}"/>
                    </a:ext>
                  </a:extLst>
                </p:cNvPr>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18" name="组合 18">
                <a:extLst>
                  <a:ext uri="{FF2B5EF4-FFF2-40B4-BE49-F238E27FC236}">
                    <a16:creationId xmlns:a16="http://schemas.microsoft.com/office/drawing/2014/main" id="{204618C9-8FA3-70A1-78A2-E4848E730892}"/>
                  </a:ext>
                </a:extLst>
              </p:cNvPr>
              <p:cNvGrpSpPr>
                <a:grpSpLocks/>
              </p:cNvGrpSpPr>
              <p:nvPr/>
            </p:nvGrpSpPr>
            <p:grpSpPr bwMode="auto">
              <a:xfrm rot="10800000">
                <a:off x="4139952" y="4296390"/>
                <a:ext cx="792080" cy="72000"/>
                <a:chOff x="1403656" y="3789048"/>
                <a:chExt cx="792080" cy="72000"/>
              </a:xfrm>
            </p:grpSpPr>
            <p:cxnSp>
              <p:nvCxnSpPr>
                <p:cNvPr id="19" name="直接连接符 19">
                  <a:extLst>
                    <a:ext uri="{FF2B5EF4-FFF2-40B4-BE49-F238E27FC236}">
                      <a16:creationId xmlns:a16="http://schemas.microsoft.com/office/drawing/2014/main" id="{C8A561FD-5FB6-5032-AC0D-85179427F7BE}"/>
                    </a:ext>
                  </a:extLst>
                </p:cNvPr>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椭圆 20">
                  <a:extLst>
                    <a:ext uri="{FF2B5EF4-FFF2-40B4-BE49-F238E27FC236}">
                      <a16:creationId xmlns:a16="http://schemas.microsoft.com/office/drawing/2014/main" id="{76F1F39B-5C6F-52C2-17E7-5B20F9C21654}"/>
                    </a:ext>
                  </a:extLst>
                </p:cNvPr>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sp>
          <p:nvSpPr>
            <p:cNvPr id="7" name="任意多边形: 形状 31">
              <a:extLst>
                <a:ext uri="{FF2B5EF4-FFF2-40B4-BE49-F238E27FC236}">
                  <a16:creationId xmlns:a16="http://schemas.microsoft.com/office/drawing/2014/main" id="{07A256A3-41BE-2173-B7C5-E1DDC02A739C}"/>
                </a:ext>
              </a:extLst>
            </p:cNvPr>
            <p:cNvSpPr>
              <a:spLocks/>
            </p:cNvSpPr>
            <p:nvPr/>
          </p:nvSpPr>
          <p:spPr bwMode="auto">
            <a:xfrm>
              <a:off x="1606886" y="3621421"/>
              <a:ext cx="371733" cy="71858"/>
            </a:xfrm>
            <a:custGeom>
              <a:avLst/>
              <a:gdLst>
                <a:gd name="T0" fmla="*/ 0 w 570369"/>
                <a:gd name="T1" fmla="*/ 14145 h 133299"/>
                <a:gd name="T2" fmla="*/ 61530 w 570369"/>
                <a:gd name="T3" fmla="*/ 991 h 133299"/>
                <a:gd name="T4" fmla="*/ 111523 w 570369"/>
                <a:gd name="T5" fmla="*/ 37824 h 133299"/>
                <a:gd name="T6" fmla="*/ 184589 w 570369"/>
                <a:gd name="T7" fmla="*/ 27300 h 133299"/>
                <a:gd name="T8" fmla="*/ 242274 w 570369"/>
                <a:gd name="T9" fmla="*/ 24670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任意多边形: 形状 33">
              <a:extLst>
                <a:ext uri="{FF2B5EF4-FFF2-40B4-BE49-F238E27FC236}">
                  <a16:creationId xmlns:a16="http://schemas.microsoft.com/office/drawing/2014/main" id="{2F731726-3CD6-AF37-4607-B0E7E99392AE}"/>
                </a:ext>
              </a:extLst>
            </p:cNvPr>
            <p:cNvSpPr>
              <a:spLocks/>
            </p:cNvSpPr>
            <p:nvPr/>
          </p:nvSpPr>
          <p:spPr bwMode="auto">
            <a:xfrm>
              <a:off x="4325755" y="4113973"/>
              <a:ext cx="371733" cy="71858"/>
            </a:xfrm>
            <a:custGeom>
              <a:avLst/>
              <a:gdLst>
                <a:gd name="T0" fmla="*/ 0 w 570369"/>
                <a:gd name="T1" fmla="*/ 14145 h 133299"/>
                <a:gd name="T2" fmla="*/ 61530 w 570369"/>
                <a:gd name="T3" fmla="*/ 991 h 133299"/>
                <a:gd name="T4" fmla="*/ 111523 w 570369"/>
                <a:gd name="T5" fmla="*/ 37824 h 133299"/>
                <a:gd name="T6" fmla="*/ 184589 w 570369"/>
                <a:gd name="T7" fmla="*/ 27300 h 133299"/>
                <a:gd name="T8" fmla="*/ 242274 w 570369"/>
                <a:gd name="T9" fmla="*/ 24670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任意多边形: 形状 34">
              <a:extLst>
                <a:ext uri="{FF2B5EF4-FFF2-40B4-BE49-F238E27FC236}">
                  <a16:creationId xmlns:a16="http://schemas.microsoft.com/office/drawing/2014/main" id="{3BCCEC38-9BBA-0CCC-150D-453ED297676A}"/>
                </a:ext>
              </a:extLst>
            </p:cNvPr>
            <p:cNvSpPr>
              <a:spLocks/>
            </p:cNvSpPr>
            <p:nvPr/>
          </p:nvSpPr>
          <p:spPr bwMode="auto">
            <a:xfrm flipH="1">
              <a:off x="1594815" y="4185831"/>
              <a:ext cx="383804" cy="64882"/>
            </a:xfrm>
            <a:custGeom>
              <a:avLst/>
              <a:gdLst>
                <a:gd name="T0" fmla="*/ 0 w 570369"/>
                <a:gd name="T1" fmla="*/ 11532 h 133299"/>
                <a:gd name="T2" fmla="*/ 65591 w 570369"/>
                <a:gd name="T3" fmla="*/ 808 h 133299"/>
                <a:gd name="T4" fmla="*/ 118883 w 570369"/>
                <a:gd name="T5" fmla="*/ 30836 h 133299"/>
                <a:gd name="T6" fmla="*/ 196772 w 570369"/>
                <a:gd name="T7" fmla="*/ 22257 h 133299"/>
                <a:gd name="T8" fmla="*/ 258264 w 570369"/>
                <a:gd name="T9" fmla="*/ 20112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任意多边形: 形状 36">
              <a:extLst>
                <a:ext uri="{FF2B5EF4-FFF2-40B4-BE49-F238E27FC236}">
                  <a16:creationId xmlns:a16="http://schemas.microsoft.com/office/drawing/2014/main" id="{4EF88EE3-B518-7ACE-16AD-D0A5BC6E8B86}"/>
                </a:ext>
              </a:extLst>
            </p:cNvPr>
            <p:cNvSpPr>
              <a:spLocks/>
            </p:cNvSpPr>
            <p:nvPr/>
          </p:nvSpPr>
          <p:spPr bwMode="auto">
            <a:xfrm flipH="1">
              <a:off x="4308089" y="3621421"/>
              <a:ext cx="383804" cy="64882"/>
            </a:xfrm>
            <a:custGeom>
              <a:avLst/>
              <a:gdLst>
                <a:gd name="T0" fmla="*/ 0 w 570369"/>
                <a:gd name="T1" fmla="*/ 11532 h 133299"/>
                <a:gd name="T2" fmla="*/ 65591 w 570369"/>
                <a:gd name="T3" fmla="*/ 808 h 133299"/>
                <a:gd name="T4" fmla="*/ 118883 w 570369"/>
                <a:gd name="T5" fmla="*/ 30836 h 133299"/>
                <a:gd name="T6" fmla="*/ 196772 w 570369"/>
                <a:gd name="T7" fmla="*/ 22257 h 133299"/>
                <a:gd name="T8" fmla="*/ 258264 w 570369"/>
                <a:gd name="T9" fmla="*/ 20112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 name="矩形 27">
            <a:extLst>
              <a:ext uri="{FF2B5EF4-FFF2-40B4-BE49-F238E27FC236}">
                <a16:creationId xmlns:a16="http://schemas.microsoft.com/office/drawing/2014/main" id="{194E1727-622B-9726-630F-CF28FF1DADA7}"/>
              </a:ext>
            </a:extLst>
          </p:cNvPr>
          <p:cNvSpPr/>
          <p:nvPr/>
        </p:nvSpPr>
        <p:spPr bwMode="auto">
          <a:xfrm>
            <a:off x="1577080" y="3915597"/>
            <a:ext cx="1473858" cy="854947"/>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特征阻抗为</a:t>
            </a:r>
            <a:r>
              <a:rPr kumimoji="1"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Z</a:t>
            </a:r>
            <a:r>
              <a:rPr kumimoji="1" lang="en-US" altLang="zh-CN" sz="1200" b="0"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X</a:t>
            </a:r>
            <a:r>
              <a:rPr kumimoji="1"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传输线</a:t>
            </a:r>
          </a:p>
        </p:txBody>
      </p:sp>
      <p:sp>
        <p:nvSpPr>
          <p:cNvPr id="32" name="文本框 31">
            <a:extLst>
              <a:ext uri="{FF2B5EF4-FFF2-40B4-BE49-F238E27FC236}">
                <a16:creationId xmlns:a16="http://schemas.microsoft.com/office/drawing/2014/main" id="{C87535B4-6F63-7EC0-A850-565B1F32FF87}"/>
              </a:ext>
            </a:extLst>
          </p:cNvPr>
          <p:cNvSpPr txBox="1"/>
          <p:nvPr/>
        </p:nvSpPr>
        <p:spPr>
          <a:xfrm>
            <a:off x="5018686" y="2378815"/>
            <a:ext cx="3600400" cy="2677656"/>
          </a:xfrm>
          <a:prstGeom prst="rect">
            <a:avLst/>
          </a:prstGeom>
          <a:noFill/>
        </p:spPr>
        <p:txBody>
          <a:bodyPr wrap="square" rtlCol="0">
            <a:spAutoFit/>
          </a:bodyPr>
          <a:lstStyle/>
          <a:p>
            <a:r>
              <a:rPr lang="zh-CN" altLang="en-US" dirty="0"/>
              <a:t>网络为一个特征阻抗为</a:t>
            </a:r>
            <a:r>
              <a:rPr lang="en-US" altLang="zh-CN" dirty="0" err="1"/>
              <a:t>Zx</a:t>
            </a:r>
            <a:r>
              <a:rPr lang="zh-CN" altLang="en-US" dirty="0"/>
              <a:t>的长度为</a:t>
            </a:r>
            <a:r>
              <a:rPr lang="en-US" altLang="zh-CN" dirty="0"/>
              <a:t>L</a:t>
            </a:r>
            <a:r>
              <a:rPr lang="zh-CN" altLang="en-US" dirty="0"/>
              <a:t>的传输线，网络输入端口的特征阻抗都为</a:t>
            </a:r>
            <a:r>
              <a:rPr lang="en-US" altLang="zh-CN" dirty="0"/>
              <a:t>Z1</a:t>
            </a:r>
            <a:r>
              <a:rPr lang="zh-CN" altLang="en-US" dirty="0"/>
              <a:t>，网络输入端口的特征阻抗都为</a:t>
            </a:r>
            <a:r>
              <a:rPr lang="en-US" altLang="zh-CN" dirty="0"/>
              <a:t>Z2</a:t>
            </a:r>
            <a:r>
              <a:rPr lang="zh-CN" altLang="en-US" dirty="0"/>
              <a:t>，问计算散射矩阵时其他端口负载为多少？</a:t>
            </a:r>
          </a:p>
        </p:txBody>
      </p:sp>
      <p:sp>
        <p:nvSpPr>
          <p:cNvPr id="47" name="文本框 46">
            <a:extLst>
              <a:ext uri="{FF2B5EF4-FFF2-40B4-BE49-F238E27FC236}">
                <a16:creationId xmlns:a16="http://schemas.microsoft.com/office/drawing/2014/main" id="{86B04141-C8B8-E130-C69F-72D6636D9DFE}"/>
              </a:ext>
            </a:extLst>
          </p:cNvPr>
          <p:cNvSpPr txBox="1"/>
          <p:nvPr/>
        </p:nvSpPr>
        <p:spPr>
          <a:xfrm>
            <a:off x="708574" y="5040286"/>
            <a:ext cx="2061487" cy="276999"/>
          </a:xfrm>
          <a:prstGeom prst="rect">
            <a:avLst/>
          </a:prstGeom>
          <a:noFill/>
        </p:spPr>
        <p:txBody>
          <a:bodyPr wrap="square" rtlCol="0">
            <a:spAutoFit/>
          </a:bodyPr>
          <a:lstStyle/>
          <a:p>
            <a:r>
              <a:rPr lang="zh-CN" altLang="en-US" sz="1200" dirty="0"/>
              <a:t>输入端口特征阻抗为</a:t>
            </a:r>
            <a:r>
              <a:rPr lang="en-US" altLang="zh-CN" sz="1200" dirty="0"/>
              <a:t>Z</a:t>
            </a:r>
            <a:r>
              <a:rPr lang="en-US" altLang="zh-CN" sz="1200" baseline="-25000" dirty="0"/>
              <a:t>1</a:t>
            </a:r>
            <a:endParaRPr lang="zh-CN" altLang="en-US" sz="1200" baseline="-25000" dirty="0"/>
          </a:p>
        </p:txBody>
      </p:sp>
      <p:cxnSp>
        <p:nvCxnSpPr>
          <p:cNvPr id="49" name="直接箭头连接符 48">
            <a:extLst>
              <a:ext uri="{FF2B5EF4-FFF2-40B4-BE49-F238E27FC236}">
                <a16:creationId xmlns:a16="http://schemas.microsoft.com/office/drawing/2014/main" id="{C544529E-0C85-1E91-25CF-B2013433473C}"/>
              </a:ext>
            </a:extLst>
          </p:cNvPr>
          <p:cNvCxnSpPr/>
          <p:nvPr/>
        </p:nvCxnSpPr>
        <p:spPr bwMode="auto">
          <a:xfrm flipH="1" flipV="1">
            <a:off x="1510661" y="4543375"/>
            <a:ext cx="308614" cy="50499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箭头连接符 50">
            <a:extLst>
              <a:ext uri="{FF2B5EF4-FFF2-40B4-BE49-F238E27FC236}">
                <a16:creationId xmlns:a16="http://schemas.microsoft.com/office/drawing/2014/main" id="{B8BD2775-B0B0-306F-FAF9-CB69C809EA40}"/>
              </a:ext>
            </a:extLst>
          </p:cNvPr>
          <p:cNvCxnSpPr/>
          <p:nvPr/>
        </p:nvCxnSpPr>
        <p:spPr bwMode="auto">
          <a:xfrm flipH="1" flipV="1">
            <a:off x="3087133" y="4503674"/>
            <a:ext cx="493408" cy="54073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6" name="组合 55">
            <a:extLst>
              <a:ext uri="{FF2B5EF4-FFF2-40B4-BE49-F238E27FC236}">
                <a16:creationId xmlns:a16="http://schemas.microsoft.com/office/drawing/2014/main" id="{40635749-6D66-44D0-565B-1B8E93F6C325}"/>
              </a:ext>
            </a:extLst>
          </p:cNvPr>
          <p:cNvGrpSpPr/>
          <p:nvPr/>
        </p:nvGrpSpPr>
        <p:grpSpPr>
          <a:xfrm>
            <a:off x="395678" y="4179941"/>
            <a:ext cx="547405" cy="362588"/>
            <a:chOff x="3124440" y="4158796"/>
            <a:chExt cx="547405" cy="362588"/>
          </a:xfrm>
        </p:grpSpPr>
        <p:grpSp>
          <p:nvGrpSpPr>
            <p:cNvPr id="54" name="组合 53">
              <a:extLst>
                <a:ext uri="{FF2B5EF4-FFF2-40B4-BE49-F238E27FC236}">
                  <a16:creationId xmlns:a16="http://schemas.microsoft.com/office/drawing/2014/main" id="{388A63A6-E3C2-4CFD-8F9C-D66DDDC9C0A6}"/>
                </a:ext>
              </a:extLst>
            </p:cNvPr>
            <p:cNvGrpSpPr/>
            <p:nvPr/>
          </p:nvGrpSpPr>
          <p:grpSpPr>
            <a:xfrm>
              <a:off x="3601814" y="4169479"/>
              <a:ext cx="70031" cy="351905"/>
              <a:chOff x="3601814" y="4169479"/>
              <a:chExt cx="70031" cy="351905"/>
            </a:xfrm>
          </p:grpSpPr>
          <p:sp>
            <p:nvSpPr>
              <p:cNvPr id="41" name="矩形 40">
                <a:extLst>
                  <a:ext uri="{FF2B5EF4-FFF2-40B4-BE49-F238E27FC236}">
                    <a16:creationId xmlns:a16="http://schemas.microsoft.com/office/drawing/2014/main" id="{6415DAF2-93AA-B101-2686-D48EB36DA3BD}"/>
                  </a:ext>
                </a:extLst>
              </p:cNvPr>
              <p:cNvSpPr/>
              <p:nvPr/>
            </p:nvSpPr>
            <p:spPr bwMode="auto">
              <a:xfrm>
                <a:off x="3601814" y="4255391"/>
                <a:ext cx="70031" cy="18335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53" name="直接连接符 52">
                <a:extLst>
                  <a:ext uri="{FF2B5EF4-FFF2-40B4-BE49-F238E27FC236}">
                    <a16:creationId xmlns:a16="http://schemas.microsoft.com/office/drawing/2014/main" id="{DCA51453-B1CA-C1F3-C4A1-48C4ED321F3D}"/>
                  </a:ext>
                </a:extLst>
              </p:cNvPr>
              <p:cNvCxnSpPr>
                <a:stCxn id="22" idx="4"/>
                <a:endCxn id="20" idx="0"/>
              </p:cNvCxnSpPr>
              <p:nvPr/>
            </p:nvCxnSpPr>
            <p:spPr bwMode="auto">
              <a:xfrm flipH="1">
                <a:off x="3628301" y="4169479"/>
                <a:ext cx="9201" cy="3519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5" name="文本框 54">
              <a:extLst>
                <a:ext uri="{FF2B5EF4-FFF2-40B4-BE49-F238E27FC236}">
                  <a16:creationId xmlns:a16="http://schemas.microsoft.com/office/drawing/2014/main" id="{8F89E763-8CA6-C3B4-C5B2-CF7D1A3FA4B5}"/>
                </a:ext>
              </a:extLst>
            </p:cNvPr>
            <p:cNvSpPr txBox="1"/>
            <p:nvPr/>
          </p:nvSpPr>
          <p:spPr>
            <a:xfrm>
              <a:off x="3124440" y="4158796"/>
              <a:ext cx="525414" cy="276999"/>
            </a:xfrm>
            <a:prstGeom prst="rect">
              <a:avLst/>
            </a:prstGeom>
            <a:noFill/>
          </p:spPr>
          <p:txBody>
            <a:bodyPr wrap="square" rtlCol="0">
              <a:spAutoFit/>
            </a:bodyPr>
            <a:lstStyle/>
            <a:p>
              <a:r>
                <a:rPr lang="en-US" altLang="zh-CN" sz="1200" dirty="0"/>
                <a:t>Z</a:t>
              </a:r>
              <a:r>
                <a:rPr lang="en-US" altLang="zh-CN" sz="1200" baseline="-25000" dirty="0"/>
                <a:t>G</a:t>
              </a:r>
              <a:endParaRPr lang="zh-CN" altLang="en-US" sz="1200" baseline="-25000" dirty="0"/>
            </a:p>
          </p:txBody>
        </p:sp>
      </p:grpSp>
      <p:sp>
        <p:nvSpPr>
          <p:cNvPr id="57" name="文本框 56">
            <a:extLst>
              <a:ext uri="{FF2B5EF4-FFF2-40B4-BE49-F238E27FC236}">
                <a16:creationId xmlns:a16="http://schemas.microsoft.com/office/drawing/2014/main" id="{1012EC3A-89BB-E0F0-93D5-3BE60C375AC9}"/>
              </a:ext>
            </a:extLst>
          </p:cNvPr>
          <p:cNvSpPr txBox="1"/>
          <p:nvPr/>
        </p:nvSpPr>
        <p:spPr>
          <a:xfrm>
            <a:off x="5067863" y="5477155"/>
            <a:ext cx="1639392" cy="461665"/>
          </a:xfrm>
          <a:prstGeom prst="rect">
            <a:avLst/>
          </a:prstGeom>
          <a:noFill/>
        </p:spPr>
        <p:txBody>
          <a:bodyPr wrap="square" rtlCol="0">
            <a:spAutoFit/>
          </a:bodyPr>
          <a:lstStyle/>
          <a:p>
            <a:r>
              <a:rPr lang="en-US" altLang="zh-CN" dirty="0"/>
              <a:t>Z</a:t>
            </a:r>
            <a:r>
              <a:rPr lang="en-US" altLang="zh-CN" baseline="-25000" dirty="0"/>
              <a:t>G</a:t>
            </a:r>
            <a:r>
              <a:rPr lang="en-US" altLang="zh-CN" dirty="0"/>
              <a:t>=</a:t>
            </a:r>
            <a:r>
              <a:rPr lang="zh-CN" altLang="en-US" dirty="0"/>
              <a:t>？</a:t>
            </a:r>
          </a:p>
        </p:txBody>
      </p:sp>
      <p:sp>
        <p:nvSpPr>
          <p:cNvPr id="59" name="文本框 58">
            <a:extLst>
              <a:ext uri="{FF2B5EF4-FFF2-40B4-BE49-F238E27FC236}">
                <a16:creationId xmlns:a16="http://schemas.microsoft.com/office/drawing/2014/main" id="{D3C96FAF-625D-B6D8-92AE-0D2664D89246}"/>
              </a:ext>
            </a:extLst>
          </p:cNvPr>
          <p:cNvSpPr txBox="1"/>
          <p:nvPr/>
        </p:nvSpPr>
        <p:spPr>
          <a:xfrm>
            <a:off x="2642310" y="5056471"/>
            <a:ext cx="2061487" cy="276999"/>
          </a:xfrm>
          <a:prstGeom prst="rect">
            <a:avLst/>
          </a:prstGeom>
          <a:noFill/>
        </p:spPr>
        <p:txBody>
          <a:bodyPr wrap="square" rtlCol="0">
            <a:spAutoFit/>
          </a:bodyPr>
          <a:lstStyle/>
          <a:p>
            <a:r>
              <a:rPr lang="zh-CN" altLang="en-US" sz="1200" dirty="0"/>
              <a:t>输出端口特征阻抗为</a:t>
            </a:r>
            <a:r>
              <a:rPr lang="en-US" altLang="zh-CN" sz="1200" dirty="0"/>
              <a:t>Z</a:t>
            </a:r>
            <a:r>
              <a:rPr lang="en-US" altLang="zh-CN" sz="1200" baseline="-25000" dirty="0"/>
              <a:t>2</a:t>
            </a:r>
            <a:endParaRPr lang="zh-CN" altLang="en-US" sz="1200" baseline="-25000" dirty="0"/>
          </a:p>
        </p:txBody>
      </p:sp>
      <p:sp>
        <p:nvSpPr>
          <p:cNvPr id="60" name="文本框 59">
            <a:extLst>
              <a:ext uri="{FF2B5EF4-FFF2-40B4-BE49-F238E27FC236}">
                <a16:creationId xmlns:a16="http://schemas.microsoft.com/office/drawing/2014/main" id="{0711D263-D6C7-507C-C804-53435B9B031E}"/>
              </a:ext>
            </a:extLst>
          </p:cNvPr>
          <p:cNvSpPr txBox="1"/>
          <p:nvPr/>
        </p:nvSpPr>
        <p:spPr>
          <a:xfrm>
            <a:off x="5971655" y="4807281"/>
            <a:ext cx="3202057" cy="2308324"/>
          </a:xfrm>
          <a:prstGeom prst="rect">
            <a:avLst/>
          </a:prstGeom>
          <a:noFill/>
        </p:spPr>
        <p:txBody>
          <a:bodyPr wrap="square" rtlCol="0">
            <a:spAutoFit/>
          </a:bodyPr>
          <a:lstStyle/>
          <a:p>
            <a:r>
              <a:rPr lang="en-US" altLang="zh-CN" dirty="0"/>
              <a:t>1.Z1</a:t>
            </a:r>
          </a:p>
          <a:p>
            <a:r>
              <a:rPr lang="en-US" altLang="zh-CN" dirty="0"/>
              <a:t>2.ZX</a:t>
            </a:r>
          </a:p>
          <a:p>
            <a:r>
              <a:rPr lang="en-US" altLang="zh-CN" dirty="0"/>
              <a:t>3.Z2</a:t>
            </a:r>
          </a:p>
          <a:p>
            <a:r>
              <a:rPr lang="en-US" altLang="zh-CN" dirty="0"/>
              <a:t>4.</a:t>
            </a:r>
            <a:r>
              <a:rPr lang="zh-CN" altLang="en-US" dirty="0"/>
              <a:t>为输入端口往后看的输入阻抗</a:t>
            </a:r>
            <a:r>
              <a:rPr lang="en-US" altLang="zh-CN" dirty="0"/>
              <a:t>Zin</a:t>
            </a:r>
            <a:endParaRPr lang="zh-CN" altLang="en-US" dirty="0"/>
          </a:p>
          <a:p>
            <a:endParaRPr lang="zh-CN" altLang="en-US" dirty="0"/>
          </a:p>
        </p:txBody>
      </p:sp>
      <p:pic>
        <p:nvPicPr>
          <p:cNvPr id="2" name="图片 1">
            <a:extLst>
              <a:ext uri="{FF2B5EF4-FFF2-40B4-BE49-F238E27FC236}">
                <a16:creationId xmlns:a16="http://schemas.microsoft.com/office/drawing/2014/main" id="{D1CAE2AB-A641-77BC-73AE-4469B1B81221}"/>
              </a:ext>
            </a:extLst>
          </p:cNvPr>
          <p:cNvPicPr>
            <a:picLocks noChangeAspect="1"/>
          </p:cNvPicPr>
          <p:nvPr/>
        </p:nvPicPr>
        <p:blipFill>
          <a:blip r:embed="rId7"/>
          <a:stretch>
            <a:fillRect/>
          </a:stretch>
        </p:blipFill>
        <p:spPr>
          <a:xfrm>
            <a:off x="355521" y="5325413"/>
            <a:ext cx="4217855" cy="1388708"/>
          </a:xfrm>
          <a:prstGeom prst="rect">
            <a:avLst/>
          </a:prstGeom>
        </p:spPr>
      </p:pic>
    </p:spTree>
    <p:extLst>
      <p:ext uri="{BB962C8B-B14F-4D97-AF65-F5344CB8AC3E}">
        <p14:creationId xmlns:p14="http://schemas.microsoft.com/office/powerpoint/2010/main" val="25111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55299" name="文本框 5"/>
          <p:cNvSpPr txBox="1">
            <a:spLocks noChangeArrowheads="1"/>
          </p:cNvSpPr>
          <p:nvPr/>
        </p:nvSpPr>
        <p:spPr bwMode="auto">
          <a:xfrm>
            <a:off x="1819275" y="1592263"/>
            <a:ext cx="5256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散射矩阵</a:t>
            </a:r>
          </a:p>
        </p:txBody>
      </p:sp>
      <p:grpSp>
        <p:nvGrpSpPr>
          <p:cNvPr id="55301" name="组合 32"/>
          <p:cNvGrpSpPr>
            <a:grpSpLocks/>
          </p:cNvGrpSpPr>
          <p:nvPr/>
        </p:nvGrpSpPr>
        <p:grpSpPr bwMode="auto">
          <a:xfrm>
            <a:off x="445867" y="2619451"/>
            <a:ext cx="3821112" cy="871719"/>
            <a:chOff x="838165" y="3503758"/>
            <a:chExt cx="4830028" cy="1426953"/>
          </a:xfrm>
        </p:grpSpPr>
        <p:grpSp>
          <p:nvGrpSpPr>
            <p:cNvPr id="55310" name="组合 11"/>
            <p:cNvGrpSpPr>
              <a:grpSpLocks/>
            </p:cNvGrpSpPr>
            <p:nvPr/>
          </p:nvGrpSpPr>
          <p:grpSpPr bwMode="auto">
            <a:xfrm>
              <a:off x="1392025" y="3570714"/>
              <a:ext cx="3551638" cy="1359997"/>
              <a:chOff x="1392025" y="3570714"/>
              <a:chExt cx="3551638" cy="1359997"/>
            </a:xfrm>
          </p:grpSpPr>
          <p:sp>
            <p:nvSpPr>
              <p:cNvPr id="55319" name="文本框 6"/>
              <p:cNvSpPr txBox="1">
                <a:spLocks noChangeArrowheads="1"/>
              </p:cNvSpPr>
              <p:nvPr/>
            </p:nvSpPr>
            <p:spPr bwMode="auto">
              <a:xfrm>
                <a:off x="2195735" y="3570714"/>
                <a:ext cx="1944216" cy="135999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en-US" altLang="zh-CN" sz="1800" b="0" dirty="0">
                    <a:ea typeface="宋体" panose="02010600030101010101" pitchFamily="2" charset="-122"/>
                  </a:rPr>
                  <a:t>S</a:t>
                </a:r>
                <a:r>
                  <a:rPr lang="en-US" altLang="zh-CN" sz="1800" b="0" baseline="-25000" dirty="0">
                    <a:ea typeface="宋体" panose="02010600030101010101" pitchFamily="2" charset="-122"/>
                  </a:rPr>
                  <a:t>11</a:t>
                </a:r>
                <a:r>
                  <a:rPr lang="en-US" altLang="zh-CN" sz="1800" b="0" dirty="0">
                    <a:ea typeface="宋体" panose="02010600030101010101" pitchFamily="2" charset="-122"/>
                  </a:rPr>
                  <a:t>   S</a:t>
                </a:r>
                <a:r>
                  <a:rPr lang="en-US" altLang="zh-CN" sz="1800" b="0" baseline="-25000" dirty="0">
                    <a:ea typeface="宋体" panose="02010600030101010101" pitchFamily="2" charset="-122"/>
                  </a:rPr>
                  <a:t>12</a:t>
                </a:r>
              </a:p>
              <a:p>
                <a:pPr algn="ctr">
                  <a:spcBef>
                    <a:spcPct val="0"/>
                  </a:spcBef>
                </a:pPr>
                <a:r>
                  <a:rPr lang="en-US" altLang="zh-CN" sz="1800" b="0" dirty="0">
                    <a:ea typeface="宋体" panose="02010600030101010101" pitchFamily="2" charset="-122"/>
                  </a:rPr>
                  <a:t>S</a:t>
                </a:r>
                <a:r>
                  <a:rPr lang="en-US" altLang="zh-CN" sz="1800" b="0" baseline="-25000" dirty="0">
                    <a:ea typeface="宋体" panose="02010600030101010101" pitchFamily="2" charset="-122"/>
                  </a:rPr>
                  <a:t>21</a:t>
                </a:r>
                <a:r>
                  <a:rPr lang="en-US" altLang="zh-CN" sz="1800" b="0" dirty="0">
                    <a:ea typeface="宋体" panose="02010600030101010101" pitchFamily="2" charset="-122"/>
                  </a:rPr>
                  <a:t>   S</a:t>
                </a:r>
                <a:r>
                  <a:rPr lang="en-US" altLang="zh-CN" sz="1800" b="0" baseline="-25000" dirty="0">
                    <a:ea typeface="宋体" panose="02010600030101010101" pitchFamily="2" charset="-122"/>
                  </a:rPr>
                  <a:t>22</a:t>
                </a:r>
              </a:p>
              <a:p>
                <a:pPr algn="ctr">
                  <a:spcBef>
                    <a:spcPct val="0"/>
                  </a:spcBef>
                </a:pPr>
                <a:endParaRPr lang="zh-CN" altLang="en-US" sz="1800" b="0" baseline="-25000" dirty="0">
                  <a:ea typeface="宋体" panose="02010600030101010101" pitchFamily="2" charset="-122"/>
                </a:endParaRPr>
              </a:p>
            </p:txBody>
          </p:sp>
          <p:grpSp>
            <p:nvGrpSpPr>
              <p:cNvPr id="55320" name="组合 10"/>
              <p:cNvGrpSpPr>
                <a:grpSpLocks/>
              </p:cNvGrpSpPr>
              <p:nvPr/>
            </p:nvGrpSpPr>
            <p:grpSpPr bwMode="auto">
              <a:xfrm>
                <a:off x="1403656" y="3789048"/>
                <a:ext cx="792080" cy="72000"/>
                <a:chOff x="1403656" y="3789048"/>
                <a:chExt cx="792080" cy="72000"/>
              </a:xfrm>
            </p:grpSpPr>
            <p:cxnSp>
              <p:nvCxnSpPr>
                <p:cNvPr id="55330" name="直接连接符 8"/>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31" name="椭圆 9"/>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55321" name="组合 12"/>
              <p:cNvGrpSpPr>
                <a:grpSpLocks/>
              </p:cNvGrpSpPr>
              <p:nvPr/>
            </p:nvGrpSpPr>
            <p:grpSpPr bwMode="auto">
              <a:xfrm>
                <a:off x="1392025" y="4293096"/>
                <a:ext cx="792080" cy="72000"/>
                <a:chOff x="1403656" y="3789048"/>
                <a:chExt cx="792080" cy="72000"/>
              </a:xfrm>
            </p:grpSpPr>
            <p:cxnSp>
              <p:nvCxnSpPr>
                <p:cNvPr id="55328" name="直接连接符 13"/>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29" name="椭圆 14"/>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55322" name="组合 15"/>
              <p:cNvGrpSpPr>
                <a:grpSpLocks/>
              </p:cNvGrpSpPr>
              <p:nvPr/>
            </p:nvGrpSpPr>
            <p:grpSpPr bwMode="auto">
              <a:xfrm rot="10800000">
                <a:off x="4151583" y="3792342"/>
                <a:ext cx="792080" cy="72000"/>
                <a:chOff x="1403656" y="3789048"/>
                <a:chExt cx="792080" cy="72000"/>
              </a:xfrm>
            </p:grpSpPr>
            <p:cxnSp>
              <p:nvCxnSpPr>
                <p:cNvPr id="55326" name="直接连接符 16"/>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27" name="椭圆 17"/>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55323" name="组合 18"/>
              <p:cNvGrpSpPr>
                <a:grpSpLocks/>
              </p:cNvGrpSpPr>
              <p:nvPr/>
            </p:nvGrpSpPr>
            <p:grpSpPr bwMode="auto">
              <a:xfrm rot="10800000">
                <a:off x="4139952" y="4296390"/>
                <a:ext cx="792080" cy="72000"/>
                <a:chOff x="1403656" y="3789048"/>
                <a:chExt cx="792080" cy="72000"/>
              </a:xfrm>
            </p:grpSpPr>
            <p:cxnSp>
              <p:nvCxnSpPr>
                <p:cNvPr id="55324" name="直接连接符 19"/>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25" name="椭圆 20"/>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sp>
          <p:nvSpPr>
            <p:cNvPr id="24" name="文本框 23"/>
            <p:cNvSpPr txBox="1">
              <a:spLocks noRot="1" noChangeAspect="1" noMove="1" noResize="1" noEditPoints="1" noAdjustHandles="1" noChangeArrowheads="1" noChangeShapeType="1" noTextEdit="1"/>
            </p:cNvSpPr>
            <p:nvPr/>
          </p:nvSpPr>
          <p:spPr>
            <a:xfrm>
              <a:off x="838165" y="3558215"/>
              <a:ext cx="664143" cy="604443"/>
            </a:xfrm>
            <a:prstGeom prst="rect">
              <a:avLst/>
            </a:prstGeom>
            <a:blipFill>
              <a:blip r:embed="rId3"/>
              <a:stretch>
                <a:fillRect b="-1639"/>
              </a:stretch>
            </a:blipFill>
          </p:spPr>
          <p:txBody>
            <a:bodyPr/>
            <a:lstStyle/>
            <a:p>
              <a:pPr>
                <a:defRPr/>
              </a:pPr>
              <a:r>
                <a:rPr lang="zh-CN" altLang="en-US">
                  <a:noFill/>
                </a:rPr>
                <a:t> </a:t>
              </a:r>
            </a:p>
          </p:txBody>
        </p:sp>
        <p:sp>
          <p:nvSpPr>
            <p:cNvPr id="55312" name="任意多边形: 形状 31"/>
            <p:cNvSpPr>
              <a:spLocks/>
            </p:cNvSpPr>
            <p:nvPr/>
          </p:nvSpPr>
          <p:spPr bwMode="auto">
            <a:xfrm>
              <a:off x="1606886" y="3621421"/>
              <a:ext cx="371733" cy="71858"/>
            </a:xfrm>
            <a:custGeom>
              <a:avLst/>
              <a:gdLst>
                <a:gd name="T0" fmla="*/ 0 w 570369"/>
                <a:gd name="T1" fmla="*/ 14145 h 133299"/>
                <a:gd name="T2" fmla="*/ 61530 w 570369"/>
                <a:gd name="T3" fmla="*/ 991 h 133299"/>
                <a:gd name="T4" fmla="*/ 111523 w 570369"/>
                <a:gd name="T5" fmla="*/ 37824 h 133299"/>
                <a:gd name="T6" fmla="*/ 184589 w 570369"/>
                <a:gd name="T7" fmla="*/ 27300 h 133299"/>
                <a:gd name="T8" fmla="*/ 242274 w 570369"/>
                <a:gd name="T9" fmla="*/ 24670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3" name="任意多边形: 形状 33"/>
            <p:cNvSpPr>
              <a:spLocks/>
            </p:cNvSpPr>
            <p:nvPr/>
          </p:nvSpPr>
          <p:spPr bwMode="auto">
            <a:xfrm>
              <a:off x="4325755" y="4113973"/>
              <a:ext cx="371733" cy="71858"/>
            </a:xfrm>
            <a:custGeom>
              <a:avLst/>
              <a:gdLst>
                <a:gd name="T0" fmla="*/ 0 w 570369"/>
                <a:gd name="T1" fmla="*/ 14145 h 133299"/>
                <a:gd name="T2" fmla="*/ 61530 w 570369"/>
                <a:gd name="T3" fmla="*/ 991 h 133299"/>
                <a:gd name="T4" fmla="*/ 111523 w 570369"/>
                <a:gd name="T5" fmla="*/ 37824 h 133299"/>
                <a:gd name="T6" fmla="*/ 184589 w 570369"/>
                <a:gd name="T7" fmla="*/ 27300 h 133299"/>
                <a:gd name="T8" fmla="*/ 242274 w 570369"/>
                <a:gd name="T9" fmla="*/ 24670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4" name="任意多边形: 形状 34"/>
            <p:cNvSpPr>
              <a:spLocks/>
            </p:cNvSpPr>
            <p:nvPr/>
          </p:nvSpPr>
          <p:spPr bwMode="auto">
            <a:xfrm flipH="1">
              <a:off x="1594815" y="4185831"/>
              <a:ext cx="383804" cy="64882"/>
            </a:xfrm>
            <a:custGeom>
              <a:avLst/>
              <a:gdLst>
                <a:gd name="T0" fmla="*/ 0 w 570369"/>
                <a:gd name="T1" fmla="*/ 11532 h 133299"/>
                <a:gd name="T2" fmla="*/ 65591 w 570369"/>
                <a:gd name="T3" fmla="*/ 808 h 133299"/>
                <a:gd name="T4" fmla="*/ 118883 w 570369"/>
                <a:gd name="T5" fmla="*/ 30836 h 133299"/>
                <a:gd name="T6" fmla="*/ 196772 w 570369"/>
                <a:gd name="T7" fmla="*/ 22257 h 133299"/>
                <a:gd name="T8" fmla="*/ 258264 w 570369"/>
                <a:gd name="T9" fmla="*/ 20112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5" name="任意多边形: 形状 36"/>
            <p:cNvSpPr>
              <a:spLocks/>
            </p:cNvSpPr>
            <p:nvPr/>
          </p:nvSpPr>
          <p:spPr bwMode="auto">
            <a:xfrm flipH="1">
              <a:off x="4308089" y="3621421"/>
              <a:ext cx="383804" cy="64882"/>
            </a:xfrm>
            <a:custGeom>
              <a:avLst/>
              <a:gdLst>
                <a:gd name="T0" fmla="*/ 0 w 570369"/>
                <a:gd name="T1" fmla="*/ 11532 h 133299"/>
                <a:gd name="T2" fmla="*/ 65591 w 570369"/>
                <a:gd name="T3" fmla="*/ 808 h 133299"/>
                <a:gd name="T4" fmla="*/ 118883 w 570369"/>
                <a:gd name="T5" fmla="*/ 30836 h 133299"/>
                <a:gd name="T6" fmla="*/ 196772 w 570369"/>
                <a:gd name="T7" fmla="*/ 22257 h 133299"/>
                <a:gd name="T8" fmla="*/ 258264 w 570369"/>
                <a:gd name="T9" fmla="*/ 20112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文本框 37"/>
            <p:cNvSpPr txBox="1">
              <a:spLocks noRot="1" noChangeAspect="1" noMove="1" noResize="1" noEditPoints="1" noAdjustHandles="1" noChangeArrowheads="1" noChangeShapeType="1" noTextEdit="1"/>
            </p:cNvSpPr>
            <p:nvPr/>
          </p:nvSpPr>
          <p:spPr>
            <a:xfrm>
              <a:off x="5004050" y="3503758"/>
              <a:ext cx="664143" cy="604443"/>
            </a:xfrm>
            <a:prstGeom prst="rect">
              <a:avLst/>
            </a:prstGeom>
            <a:blipFill>
              <a:blip r:embed="rId4"/>
              <a:stretch>
                <a:fillRect b="-3333"/>
              </a:stretch>
            </a:blipFill>
          </p:spPr>
          <p:txBody>
            <a:bodyPr/>
            <a:lstStyle/>
            <a:p>
              <a:pPr>
                <a:defRPr/>
              </a:pPr>
              <a:r>
                <a:rPr lang="zh-CN" altLang="en-US">
                  <a:noFill/>
                </a:rPr>
                <a:t> </a:t>
              </a:r>
            </a:p>
          </p:txBody>
        </p:sp>
        <p:sp>
          <p:nvSpPr>
            <p:cNvPr id="39" name="文本框 38"/>
            <p:cNvSpPr txBox="1">
              <a:spLocks noRot="1" noChangeAspect="1" noMove="1" noResize="1" noEditPoints="1" noAdjustHandles="1" noChangeArrowheads="1" noChangeShapeType="1" noTextEdit="1"/>
            </p:cNvSpPr>
            <p:nvPr/>
          </p:nvSpPr>
          <p:spPr>
            <a:xfrm>
              <a:off x="852808" y="4076865"/>
              <a:ext cx="664143" cy="604443"/>
            </a:xfrm>
            <a:prstGeom prst="rect">
              <a:avLst/>
            </a:prstGeom>
            <a:blipFill>
              <a:blip r:embed="rId5"/>
              <a:stretch>
                <a:fillRect b="-1639"/>
              </a:stretch>
            </a:blipFill>
          </p:spPr>
          <p:txBody>
            <a:bodyPr/>
            <a:lstStyle/>
            <a:p>
              <a:pPr>
                <a:defRPr/>
              </a:pPr>
              <a:r>
                <a:rPr lang="zh-CN" altLang="en-US">
                  <a:noFill/>
                </a:rPr>
                <a:t> </a:t>
              </a:r>
            </a:p>
          </p:txBody>
        </p:sp>
        <p:sp>
          <p:nvSpPr>
            <p:cNvPr id="40" name="文本框 39"/>
            <p:cNvSpPr txBox="1">
              <a:spLocks noRot="1" noChangeAspect="1" noMove="1" noResize="1" noEditPoints="1" noAdjustHandles="1" noChangeArrowheads="1" noChangeShapeType="1" noTextEdit="1"/>
            </p:cNvSpPr>
            <p:nvPr/>
          </p:nvSpPr>
          <p:spPr>
            <a:xfrm>
              <a:off x="4995335" y="4062264"/>
              <a:ext cx="664143" cy="604443"/>
            </a:xfrm>
            <a:prstGeom prst="rect">
              <a:avLst/>
            </a:prstGeom>
            <a:blipFill>
              <a:blip r:embed="rId6"/>
              <a:stretch>
                <a:fillRect b="-3333"/>
              </a:stretch>
            </a:blipFill>
          </p:spPr>
          <p:txBody>
            <a:bodyPr/>
            <a:lstStyle/>
            <a:p>
              <a:pPr>
                <a:defRPr/>
              </a:pPr>
              <a:r>
                <a:rPr lang="zh-CN" altLang="en-US">
                  <a:noFill/>
                </a:rPr>
                <a:t> </a:t>
              </a:r>
            </a:p>
          </p:txBody>
        </p:sp>
      </p:grpSp>
      <p:grpSp>
        <p:nvGrpSpPr>
          <p:cNvPr id="3" name="组合 32">
            <a:extLst>
              <a:ext uri="{FF2B5EF4-FFF2-40B4-BE49-F238E27FC236}">
                <a16:creationId xmlns:a16="http://schemas.microsoft.com/office/drawing/2014/main" id="{90EB185E-C724-444A-F71F-51440DADAB42}"/>
              </a:ext>
            </a:extLst>
          </p:cNvPr>
          <p:cNvGrpSpPr>
            <a:grpSpLocks/>
          </p:cNvGrpSpPr>
          <p:nvPr/>
        </p:nvGrpSpPr>
        <p:grpSpPr bwMode="auto">
          <a:xfrm>
            <a:off x="856225" y="4065064"/>
            <a:ext cx="2809757" cy="456320"/>
            <a:chOff x="1392025" y="3621421"/>
            <a:chExt cx="3551638" cy="746969"/>
          </a:xfrm>
        </p:grpSpPr>
        <p:grpSp>
          <p:nvGrpSpPr>
            <p:cNvPr id="4" name="组合 11">
              <a:extLst>
                <a:ext uri="{FF2B5EF4-FFF2-40B4-BE49-F238E27FC236}">
                  <a16:creationId xmlns:a16="http://schemas.microsoft.com/office/drawing/2014/main" id="{7C5CF340-73D8-421B-E06F-7D0951F42C0C}"/>
                </a:ext>
              </a:extLst>
            </p:cNvPr>
            <p:cNvGrpSpPr>
              <a:grpSpLocks/>
            </p:cNvGrpSpPr>
            <p:nvPr/>
          </p:nvGrpSpPr>
          <p:grpSpPr bwMode="auto">
            <a:xfrm>
              <a:off x="1392025" y="3789048"/>
              <a:ext cx="3551638" cy="579342"/>
              <a:chOff x="1392025" y="3789048"/>
              <a:chExt cx="3551638" cy="579342"/>
            </a:xfrm>
          </p:grpSpPr>
          <p:grpSp>
            <p:nvGrpSpPr>
              <p:cNvPr id="15" name="组合 10">
                <a:extLst>
                  <a:ext uri="{FF2B5EF4-FFF2-40B4-BE49-F238E27FC236}">
                    <a16:creationId xmlns:a16="http://schemas.microsoft.com/office/drawing/2014/main" id="{E67B7E37-97B3-D530-62DC-26AC06DC4536}"/>
                  </a:ext>
                </a:extLst>
              </p:cNvPr>
              <p:cNvGrpSpPr>
                <a:grpSpLocks/>
              </p:cNvGrpSpPr>
              <p:nvPr/>
            </p:nvGrpSpPr>
            <p:grpSpPr bwMode="auto">
              <a:xfrm>
                <a:off x="1403656" y="3789048"/>
                <a:ext cx="890843" cy="72000"/>
                <a:chOff x="1403656" y="3789048"/>
                <a:chExt cx="890843" cy="72000"/>
              </a:xfrm>
            </p:grpSpPr>
            <p:cxnSp>
              <p:nvCxnSpPr>
                <p:cNvPr id="26" name="直接连接符 8">
                  <a:extLst>
                    <a:ext uri="{FF2B5EF4-FFF2-40B4-BE49-F238E27FC236}">
                      <a16:creationId xmlns:a16="http://schemas.microsoft.com/office/drawing/2014/main" id="{7E66BA17-4A4B-B868-3E41-C83EFA0A6252}"/>
                    </a:ext>
                  </a:extLst>
                </p:cNvPr>
                <p:cNvCxnSpPr>
                  <a:cxnSpLocks noChangeShapeType="1"/>
                </p:cNvCxnSpPr>
                <p:nvPr/>
              </p:nvCxnSpPr>
              <p:spPr bwMode="auto">
                <a:xfrm>
                  <a:off x="1475656" y="3828342"/>
                  <a:ext cx="818843"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椭圆 9">
                  <a:extLst>
                    <a:ext uri="{FF2B5EF4-FFF2-40B4-BE49-F238E27FC236}">
                      <a16:creationId xmlns:a16="http://schemas.microsoft.com/office/drawing/2014/main" id="{C6C1E24F-4569-F0DE-335C-56F2602B8A53}"/>
                    </a:ext>
                  </a:extLst>
                </p:cNvPr>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16" name="组合 12">
                <a:extLst>
                  <a:ext uri="{FF2B5EF4-FFF2-40B4-BE49-F238E27FC236}">
                    <a16:creationId xmlns:a16="http://schemas.microsoft.com/office/drawing/2014/main" id="{3CC69DE9-612B-5239-6F76-133E1CADFCDD}"/>
                  </a:ext>
                </a:extLst>
              </p:cNvPr>
              <p:cNvGrpSpPr>
                <a:grpSpLocks/>
              </p:cNvGrpSpPr>
              <p:nvPr/>
            </p:nvGrpSpPr>
            <p:grpSpPr bwMode="auto">
              <a:xfrm>
                <a:off x="1392025" y="4293096"/>
                <a:ext cx="902474" cy="72000"/>
                <a:chOff x="1403656" y="3789048"/>
                <a:chExt cx="902474" cy="72000"/>
              </a:xfrm>
            </p:grpSpPr>
            <p:cxnSp>
              <p:nvCxnSpPr>
                <p:cNvPr id="23" name="直接连接符 13">
                  <a:extLst>
                    <a:ext uri="{FF2B5EF4-FFF2-40B4-BE49-F238E27FC236}">
                      <a16:creationId xmlns:a16="http://schemas.microsoft.com/office/drawing/2014/main" id="{A39AA7FE-957C-52F8-6BB2-5019A53B0F3B}"/>
                    </a:ext>
                  </a:extLst>
                </p:cNvPr>
                <p:cNvCxnSpPr>
                  <a:cxnSpLocks noChangeShapeType="1"/>
                </p:cNvCxnSpPr>
                <p:nvPr/>
              </p:nvCxnSpPr>
              <p:spPr bwMode="auto">
                <a:xfrm>
                  <a:off x="1475656" y="3828342"/>
                  <a:ext cx="830474"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椭圆 14">
                  <a:extLst>
                    <a:ext uri="{FF2B5EF4-FFF2-40B4-BE49-F238E27FC236}">
                      <a16:creationId xmlns:a16="http://schemas.microsoft.com/office/drawing/2014/main" id="{B7B6E49F-67B4-D808-E07D-0690D9497682}"/>
                    </a:ext>
                  </a:extLst>
                </p:cNvPr>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17" name="组合 15">
                <a:extLst>
                  <a:ext uri="{FF2B5EF4-FFF2-40B4-BE49-F238E27FC236}">
                    <a16:creationId xmlns:a16="http://schemas.microsoft.com/office/drawing/2014/main" id="{7107C970-3E9A-8B26-5679-DF86C83642FE}"/>
                  </a:ext>
                </a:extLst>
              </p:cNvPr>
              <p:cNvGrpSpPr>
                <a:grpSpLocks/>
              </p:cNvGrpSpPr>
              <p:nvPr/>
            </p:nvGrpSpPr>
            <p:grpSpPr bwMode="auto">
              <a:xfrm rot="10800000">
                <a:off x="4151583" y="3792342"/>
                <a:ext cx="792080" cy="72000"/>
                <a:chOff x="1403656" y="3789048"/>
                <a:chExt cx="792080" cy="72000"/>
              </a:xfrm>
            </p:grpSpPr>
            <p:cxnSp>
              <p:nvCxnSpPr>
                <p:cNvPr id="21" name="直接连接符 16">
                  <a:extLst>
                    <a:ext uri="{FF2B5EF4-FFF2-40B4-BE49-F238E27FC236}">
                      <a16:creationId xmlns:a16="http://schemas.microsoft.com/office/drawing/2014/main" id="{4E00C732-FAB3-246F-73CD-D200D4D15D70}"/>
                    </a:ext>
                  </a:extLst>
                </p:cNvPr>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椭圆 17">
                  <a:extLst>
                    <a:ext uri="{FF2B5EF4-FFF2-40B4-BE49-F238E27FC236}">
                      <a16:creationId xmlns:a16="http://schemas.microsoft.com/office/drawing/2014/main" id="{57BAA785-D1DF-66A1-1DAE-CABC7C6C20EB}"/>
                    </a:ext>
                  </a:extLst>
                </p:cNvPr>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18" name="组合 18">
                <a:extLst>
                  <a:ext uri="{FF2B5EF4-FFF2-40B4-BE49-F238E27FC236}">
                    <a16:creationId xmlns:a16="http://schemas.microsoft.com/office/drawing/2014/main" id="{204618C9-8FA3-70A1-78A2-E4848E730892}"/>
                  </a:ext>
                </a:extLst>
              </p:cNvPr>
              <p:cNvGrpSpPr>
                <a:grpSpLocks/>
              </p:cNvGrpSpPr>
              <p:nvPr/>
            </p:nvGrpSpPr>
            <p:grpSpPr bwMode="auto">
              <a:xfrm rot="10800000">
                <a:off x="4139952" y="4296390"/>
                <a:ext cx="792080" cy="72000"/>
                <a:chOff x="1403656" y="3789048"/>
                <a:chExt cx="792080" cy="72000"/>
              </a:xfrm>
            </p:grpSpPr>
            <p:cxnSp>
              <p:nvCxnSpPr>
                <p:cNvPr id="19" name="直接连接符 19">
                  <a:extLst>
                    <a:ext uri="{FF2B5EF4-FFF2-40B4-BE49-F238E27FC236}">
                      <a16:creationId xmlns:a16="http://schemas.microsoft.com/office/drawing/2014/main" id="{C8A561FD-5FB6-5032-AC0D-85179427F7BE}"/>
                    </a:ext>
                  </a:extLst>
                </p:cNvPr>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椭圆 20">
                  <a:extLst>
                    <a:ext uri="{FF2B5EF4-FFF2-40B4-BE49-F238E27FC236}">
                      <a16:creationId xmlns:a16="http://schemas.microsoft.com/office/drawing/2014/main" id="{76F1F39B-5C6F-52C2-17E7-5B20F9C21654}"/>
                    </a:ext>
                  </a:extLst>
                </p:cNvPr>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sp>
          <p:nvSpPr>
            <p:cNvPr id="7" name="任意多边形: 形状 31">
              <a:extLst>
                <a:ext uri="{FF2B5EF4-FFF2-40B4-BE49-F238E27FC236}">
                  <a16:creationId xmlns:a16="http://schemas.microsoft.com/office/drawing/2014/main" id="{07A256A3-41BE-2173-B7C5-E1DDC02A739C}"/>
                </a:ext>
              </a:extLst>
            </p:cNvPr>
            <p:cNvSpPr>
              <a:spLocks/>
            </p:cNvSpPr>
            <p:nvPr/>
          </p:nvSpPr>
          <p:spPr bwMode="auto">
            <a:xfrm>
              <a:off x="1606886" y="3621421"/>
              <a:ext cx="371733" cy="71858"/>
            </a:xfrm>
            <a:custGeom>
              <a:avLst/>
              <a:gdLst>
                <a:gd name="T0" fmla="*/ 0 w 570369"/>
                <a:gd name="T1" fmla="*/ 14145 h 133299"/>
                <a:gd name="T2" fmla="*/ 61530 w 570369"/>
                <a:gd name="T3" fmla="*/ 991 h 133299"/>
                <a:gd name="T4" fmla="*/ 111523 w 570369"/>
                <a:gd name="T5" fmla="*/ 37824 h 133299"/>
                <a:gd name="T6" fmla="*/ 184589 w 570369"/>
                <a:gd name="T7" fmla="*/ 27300 h 133299"/>
                <a:gd name="T8" fmla="*/ 242274 w 570369"/>
                <a:gd name="T9" fmla="*/ 24670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任意多边形: 形状 33">
              <a:extLst>
                <a:ext uri="{FF2B5EF4-FFF2-40B4-BE49-F238E27FC236}">
                  <a16:creationId xmlns:a16="http://schemas.microsoft.com/office/drawing/2014/main" id="{2F731726-3CD6-AF37-4607-B0E7E99392AE}"/>
                </a:ext>
              </a:extLst>
            </p:cNvPr>
            <p:cNvSpPr>
              <a:spLocks/>
            </p:cNvSpPr>
            <p:nvPr/>
          </p:nvSpPr>
          <p:spPr bwMode="auto">
            <a:xfrm>
              <a:off x="4325755" y="4113973"/>
              <a:ext cx="371733" cy="71858"/>
            </a:xfrm>
            <a:custGeom>
              <a:avLst/>
              <a:gdLst>
                <a:gd name="T0" fmla="*/ 0 w 570369"/>
                <a:gd name="T1" fmla="*/ 14145 h 133299"/>
                <a:gd name="T2" fmla="*/ 61530 w 570369"/>
                <a:gd name="T3" fmla="*/ 991 h 133299"/>
                <a:gd name="T4" fmla="*/ 111523 w 570369"/>
                <a:gd name="T5" fmla="*/ 37824 h 133299"/>
                <a:gd name="T6" fmla="*/ 184589 w 570369"/>
                <a:gd name="T7" fmla="*/ 27300 h 133299"/>
                <a:gd name="T8" fmla="*/ 242274 w 570369"/>
                <a:gd name="T9" fmla="*/ 24670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任意多边形: 形状 34">
              <a:extLst>
                <a:ext uri="{FF2B5EF4-FFF2-40B4-BE49-F238E27FC236}">
                  <a16:creationId xmlns:a16="http://schemas.microsoft.com/office/drawing/2014/main" id="{3BCCEC38-9BBA-0CCC-150D-453ED297676A}"/>
                </a:ext>
              </a:extLst>
            </p:cNvPr>
            <p:cNvSpPr>
              <a:spLocks/>
            </p:cNvSpPr>
            <p:nvPr/>
          </p:nvSpPr>
          <p:spPr bwMode="auto">
            <a:xfrm flipH="1">
              <a:off x="1594815" y="4185831"/>
              <a:ext cx="383804" cy="64882"/>
            </a:xfrm>
            <a:custGeom>
              <a:avLst/>
              <a:gdLst>
                <a:gd name="T0" fmla="*/ 0 w 570369"/>
                <a:gd name="T1" fmla="*/ 11532 h 133299"/>
                <a:gd name="T2" fmla="*/ 65591 w 570369"/>
                <a:gd name="T3" fmla="*/ 808 h 133299"/>
                <a:gd name="T4" fmla="*/ 118883 w 570369"/>
                <a:gd name="T5" fmla="*/ 30836 h 133299"/>
                <a:gd name="T6" fmla="*/ 196772 w 570369"/>
                <a:gd name="T7" fmla="*/ 22257 h 133299"/>
                <a:gd name="T8" fmla="*/ 258264 w 570369"/>
                <a:gd name="T9" fmla="*/ 20112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任意多边形: 形状 36">
              <a:extLst>
                <a:ext uri="{FF2B5EF4-FFF2-40B4-BE49-F238E27FC236}">
                  <a16:creationId xmlns:a16="http://schemas.microsoft.com/office/drawing/2014/main" id="{4EF88EE3-B518-7ACE-16AD-D0A5BC6E8B86}"/>
                </a:ext>
              </a:extLst>
            </p:cNvPr>
            <p:cNvSpPr>
              <a:spLocks/>
            </p:cNvSpPr>
            <p:nvPr/>
          </p:nvSpPr>
          <p:spPr bwMode="auto">
            <a:xfrm flipH="1">
              <a:off x="4308089" y="3621421"/>
              <a:ext cx="383804" cy="64882"/>
            </a:xfrm>
            <a:custGeom>
              <a:avLst/>
              <a:gdLst>
                <a:gd name="T0" fmla="*/ 0 w 570369"/>
                <a:gd name="T1" fmla="*/ 11532 h 133299"/>
                <a:gd name="T2" fmla="*/ 65591 w 570369"/>
                <a:gd name="T3" fmla="*/ 808 h 133299"/>
                <a:gd name="T4" fmla="*/ 118883 w 570369"/>
                <a:gd name="T5" fmla="*/ 30836 h 133299"/>
                <a:gd name="T6" fmla="*/ 196772 w 570369"/>
                <a:gd name="T7" fmla="*/ 22257 h 133299"/>
                <a:gd name="T8" fmla="*/ 258264 w 570369"/>
                <a:gd name="T9" fmla="*/ 20112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 name="矩形 27">
            <a:extLst>
              <a:ext uri="{FF2B5EF4-FFF2-40B4-BE49-F238E27FC236}">
                <a16:creationId xmlns:a16="http://schemas.microsoft.com/office/drawing/2014/main" id="{194E1727-622B-9726-630F-CF28FF1DADA7}"/>
              </a:ext>
            </a:extLst>
          </p:cNvPr>
          <p:cNvSpPr/>
          <p:nvPr/>
        </p:nvSpPr>
        <p:spPr bwMode="auto">
          <a:xfrm>
            <a:off x="1577080" y="3915597"/>
            <a:ext cx="1473858" cy="854947"/>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特征阻抗为</a:t>
            </a:r>
            <a:r>
              <a:rPr kumimoji="1"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Z</a:t>
            </a:r>
            <a:r>
              <a:rPr kumimoji="1" lang="en-US" altLang="zh-CN" sz="1200" b="0"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X</a:t>
            </a:r>
            <a:r>
              <a:rPr kumimoji="1" lang="zh-CN" altLang="en-US"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传输线</a:t>
            </a:r>
          </a:p>
        </p:txBody>
      </p:sp>
      <p:pic>
        <p:nvPicPr>
          <p:cNvPr id="37" name="图片 36">
            <a:extLst>
              <a:ext uri="{FF2B5EF4-FFF2-40B4-BE49-F238E27FC236}">
                <a16:creationId xmlns:a16="http://schemas.microsoft.com/office/drawing/2014/main" id="{F6A925B2-B7BA-E93F-87BB-31369EC1D38D}"/>
              </a:ext>
            </a:extLst>
          </p:cNvPr>
          <p:cNvPicPr>
            <a:picLocks noChangeAspect="1"/>
          </p:cNvPicPr>
          <p:nvPr/>
        </p:nvPicPr>
        <p:blipFill>
          <a:blip r:embed="rId7"/>
          <a:stretch>
            <a:fillRect/>
          </a:stretch>
        </p:blipFill>
        <p:spPr>
          <a:xfrm>
            <a:off x="4507037" y="2024818"/>
            <a:ext cx="4164644" cy="1355099"/>
          </a:xfrm>
          <a:prstGeom prst="rect">
            <a:avLst/>
          </a:prstGeom>
        </p:spPr>
      </p:pic>
      <p:sp>
        <p:nvSpPr>
          <p:cNvPr id="47" name="文本框 46">
            <a:extLst>
              <a:ext uri="{FF2B5EF4-FFF2-40B4-BE49-F238E27FC236}">
                <a16:creationId xmlns:a16="http://schemas.microsoft.com/office/drawing/2014/main" id="{86B04141-C8B8-E130-C69F-72D6636D9DFE}"/>
              </a:ext>
            </a:extLst>
          </p:cNvPr>
          <p:cNvSpPr txBox="1"/>
          <p:nvPr/>
        </p:nvSpPr>
        <p:spPr>
          <a:xfrm>
            <a:off x="708574" y="5040286"/>
            <a:ext cx="2061487" cy="461665"/>
          </a:xfrm>
          <a:prstGeom prst="rect">
            <a:avLst/>
          </a:prstGeom>
          <a:noFill/>
        </p:spPr>
        <p:txBody>
          <a:bodyPr wrap="square" rtlCol="0">
            <a:spAutoFit/>
          </a:bodyPr>
          <a:lstStyle/>
          <a:p>
            <a:r>
              <a:rPr lang="zh-CN" altLang="en-US" sz="1200" dirty="0"/>
              <a:t>等效传输线</a:t>
            </a:r>
            <a:endParaRPr lang="en-US" altLang="zh-CN" sz="1200" dirty="0"/>
          </a:p>
          <a:p>
            <a:r>
              <a:rPr lang="zh-CN" altLang="en-US" sz="1200" dirty="0"/>
              <a:t>特征阻抗为</a:t>
            </a:r>
            <a:r>
              <a:rPr lang="en-US" altLang="zh-CN" sz="1200" dirty="0"/>
              <a:t>Z</a:t>
            </a:r>
            <a:r>
              <a:rPr lang="en-US" altLang="zh-CN" sz="1200" baseline="-25000" dirty="0"/>
              <a:t>1</a:t>
            </a:r>
            <a:r>
              <a:rPr lang="zh-CN" altLang="en-US" sz="1200" dirty="0"/>
              <a:t>长度</a:t>
            </a:r>
            <a:r>
              <a:rPr lang="zh-CN" altLang="en-US" sz="1200" dirty="0" smtClean="0"/>
              <a:t>为</a:t>
            </a:r>
            <a:r>
              <a:rPr lang="en-US" altLang="zh-CN" sz="1200" dirty="0" smtClean="0"/>
              <a:t>0</a:t>
            </a:r>
            <a:endParaRPr lang="zh-CN" altLang="en-US" sz="1200" baseline="-25000" dirty="0"/>
          </a:p>
        </p:txBody>
      </p:sp>
      <p:cxnSp>
        <p:nvCxnSpPr>
          <p:cNvPr id="49" name="直接箭头连接符 48">
            <a:extLst>
              <a:ext uri="{FF2B5EF4-FFF2-40B4-BE49-F238E27FC236}">
                <a16:creationId xmlns:a16="http://schemas.microsoft.com/office/drawing/2014/main" id="{C544529E-0C85-1E91-25CF-B2013433473C}"/>
              </a:ext>
            </a:extLst>
          </p:cNvPr>
          <p:cNvCxnSpPr/>
          <p:nvPr/>
        </p:nvCxnSpPr>
        <p:spPr bwMode="auto">
          <a:xfrm flipH="1" flipV="1">
            <a:off x="1538205" y="4600557"/>
            <a:ext cx="308614" cy="50499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箭头连接符 50">
            <a:extLst>
              <a:ext uri="{FF2B5EF4-FFF2-40B4-BE49-F238E27FC236}">
                <a16:creationId xmlns:a16="http://schemas.microsoft.com/office/drawing/2014/main" id="{B8BD2775-B0B0-306F-FAF9-CB69C809EA40}"/>
              </a:ext>
            </a:extLst>
          </p:cNvPr>
          <p:cNvCxnSpPr/>
          <p:nvPr/>
        </p:nvCxnSpPr>
        <p:spPr bwMode="auto">
          <a:xfrm flipH="1" flipV="1">
            <a:off x="3087133" y="4503674"/>
            <a:ext cx="493408" cy="54073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6" name="组合 55">
            <a:extLst>
              <a:ext uri="{FF2B5EF4-FFF2-40B4-BE49-F238E27FC236}">
                <a16:creationId xmlns:a16="http://schemas.microsoft.com/office/drawing/2014/main" id="{40635749-6D66-44D0-565B-1B8E93F6C325}"/>
              </a:ext>
            </a:extLst>
          </p:cNvPr>
          <p:cNvGrpSpPr/>
          <p:nvPr/>
        </p:nvGrpSpPr>
        <p:grpSpPr>
          <a:xfrm>
            <a:off x="3601814" y="4169479"/>
            <a:ext cx="665165" cy="351905"/>
            <a:chOff x="3601814" y="4169479"/>
            <a:chExt cx="665165" cy="351905"/>
          </a:xfrm>
        </p:grpSpPr>
        <p:grpSp>
          <p:nvGrpSpPr>
            <p:cNvPr id="54" name="组合 53">
              <a:extLst>
                <a:ext uri="{FF2B5EF4-FFF2-40B4-BE49-F238E27FC236}">
                  <a16:creationId xmlns:a16="http://schemas.microsoft.com/office/drawing/2014/main" id="{388A63A6-E3C2-4CFD-8F9C-D66DDDC9C0A6}"/>
                </a:ext>
              </a:extLst>
            </p:cNvPr>
            <p:cNvGrpSpPr/>
            <p:nvPr/>
          </p:nvGrpSpPr>
          <p:grpSpPr>
            <a:xfrm>
              <a:off x="3601814" y="4169479"/>
              <a:ext cx="70031" cy="351905"/>
              <a:chOff x="3601814" y="4169479"/>
              <a:chExt cx="70031" cy="351905"/>
            </a:xfrm>
          </p:grpSpPr>
          <p:sp>
            <p:nvSpPr>
              <p:cNvPr id="41" name="矩形 40">
                <a:extLst>
                  <a:ext uri="{FF2B5EF4-FFF2-40B4-BE49-F238E27FC236}">
                    <a16:creationId xmlns:a16="http://schemas.microsoft.com/office/drawing/2014/main" id="{6415DAF2-93AA-B101-2686-D48EB36DA3BD}"/>
                  </a:ext>
                </a:extLst>
              </p:cNvPr>
              <p:cNvSpPr/>
              <p:nvPr/>
            </p:nvSpPr>
            <p:spPr bwMode="auto">
              <a:xfrm>
                <a:off x="3601814" y="4255391"/>
                <a:ext cx="70031" cy="18335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53" name="直接连接符 52">
                <a:extLst>
                  <a:ext uri="{FF2B5EF4-FFF2-40B4-BE49-F238E27FC236}">
                    <a16:creationId xmlns:a16="http://schemas.microsoft.com/office/drawing/2014/main" id="{DCA51453-B1CA-C1F3-C4A1-48C4ED321F3D}"/>
                  </a:ext>
                </a:extLst>
              </p:cNvPr>
              <p:cNvCxnSpPr>
                <a:stCxn id="22" idx="4"/>
                <a:endCxn id="20" idx="0"/>
              </p:cNvCxnSpPr>
              <p:nvPr/>
            </p:nvCxnSpPr>
            <p:spPr bwMode="auto">
              <a:xfrm flipH="1">
                <a:off x="3628301" y="4169479"/>
                <a:ext cx="9201" cy="3519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5" name="文本框 54">
              <a:extLst>
                <a:ext uri="{FF2B5EF4-FFF2-40B4-BE49-F238E27FC236}">
                  <a16:creationId xmlns:a16="http://schemas.microsoft.com/office/drawing/2014/main" id="{8F89E763-8CA6-C3B4-C5B2-CF7D1A3FA4B5}"/>
                </a:ext>
              </a:extLst>
            </p:cNvPr>
            <p:cNvSpPr txBox="1"/>
            <p:nvPr/>
          </p:nvSpPr>
          <p:spPr>
            <a:xfrm>
              <a:off x="3741565" y="4211451"/>
              <a:ext cx="525414" cy="276999"/>
            </a:xfrm>
            <a:prstGeom prst="rect">
              <a:avLst/>
            </a:prstGeom>
            <a:noFill/>
          </p:spPr>
          <p:txBody>
            <a:bodyPr wrap="square" rtlCol="0">
              <a:spAutoFit/>
            </a:bodyPr>
            <a:lstStyle/>
            <a:p>
              <a:r>
                <a:rPr lang="en-US" altLang="zh-CN" sz="1200" dirty="0"/>
                <a:t>Z</a:t>
              </a:r>
              <a:r>
                <a:rPr lang="en-US" altLang="zh-CN" sz="1200" baseline="-25000" dirty="0"/>
                <a:t>L</a:t>
              </a:r>
              <a:endParaRPr lang="zh-CN" altLang="en-US" sz="1200" baseline="-25000" dirty="0"/>
            </a:p>
          </p:txBody>
        </p:sp>
      </p:grpSp>
      <p:sp>
        <p:nvSpPr>
          <p:cNvPr id="59" name="文本框 58">
            <a:extLst>
              <a:ext uri="{FF2B5EF4-FFF2-40B4-BE49-F238E27FC236}">
                <a16:creationId xmlns:a16="http://schemas.microsoft.com/office/drawing/2014/main" id="{D3C96FAF-625D-B6D8-92AE-0D2664D89246}"/>
              </a:ext>
            </a:extLst>
          </p:cNvPr>
          <p:cNvSpPr txBox="1"/>
          <p:nvPr/>
        </p:nvSpPr>
        <p:spPr>
          <a:xfrm>
            <a:off x="2663047" y="5055669"/>
            <a:ext cx="2061487" cy="461665"/>
          </a:xfrm>
          <a:prstGeom prst="rect">
            <a:avLst/>
          </a:prstGeom>
          <a:noFill/>
        </p:spPr>
        <p:txBody>
          <a:bodyPr wrap="square" rtlCol="0">
            <a:spAutoFit/>
          </a:bodyPr>
          <a:lstStyle/>
          <a:p>
            <a:r>
              <a:rPr lang="zh-CN" altLang="en-US" sz="1200" dirty="0"/>
              <a:t>等效传输线</a:t>
            </a:r>
            <a:endParaRPr lang="en-US" altLang="zh-CN" sz="1200" dirty="0"/>
          </a:p>
          <a:p>
            <a:r>
              <a:rPr lang="zh-CN" altLang="en-US" sz="1200" dirty="0"/>
              <a:t>特征阻抗为</a:t>
            </a:r>
            <a:r>
              <a:rPr lang="en-US" altLang="zh-CN" sz="1200" dirty="0"/>
              <a:t>Z</a:t>
            </a:r>
            <a:r>
              <a:rPr lang="en-US" altLang="zh-CN" sz="1200" baseline="-25000" dirty="0"/>
              <a:t>2</a:t>
            </a:r>
            <a:r>
              <a:rPr lang="zh-CN" altLang="en-US" sz="1200" dirty="0"/>
              <a:t>长度为</a:t>
            </a:r>
            <a:r>
              <a:rPr lang="en-US" altLang="zh-CN" sz="1200" dirty="0"/>
              <a:t>0</a:t>
            </a:r>
            <a:endParaRPr lang="zh-CN" altLang="en-US" sz="1200" dirty="0"/>
          </a:p>
        </p:txBody>
      </p:sp>
      <p:sp>
        <p:nvSpPr>
          <p:cNvPr id="2" name="矩形 1">
            <a:extLst>
              <a:ext uri="{FF2B5EF4-FFF2-40B4-BE49-F238E27FC236}">
                <a16:creationId xmlns:a16="http://schemas.microsoft.com/office/drawing/2014/main" id="{94E3048E-6B57-D348-D23A-AA85BF5B8A74}"/>
              </a:ext>
            </a:extLst>
          </p:cNvPr>
          <p:cNvSpPr/>
          <p:nvPr/>
        </p:nvSpPr>
        <p:spPr bwMode="auto">
          <a:xfrm>
            <a:off x="3056246" y="4050036"/>
            <a:ext cx="134733" cy="594801"/>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5" name="矩形 4">
            <a:extLst>
              <a:ext uri="{FF2B5EF4-FFF2-40B4-BE49-F238E27FC236}">
                <a16:creationId xmlns:a16="http://schemas.microsoft.com/office/drawing/2014/main" id="{4149C4C2-A961-98B0-93E0-370FE17F3582}"/>
              </a:ext>
            </a:extLst>
          </p:cNvPr>
          <p:cNvSpPr/>
          <p:nvPr/>
        </p:nvSpPr>
        <p:spPr bwMode="auto">
          <a:xfrm>
            <a:off x="1356484" y="4012085"/>
            <a:ext cx="222250" cy="594801"/>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9408E32-7EB7-DBB7-ABA9-2B6799748E7B}"/>
                  </a:ext>
                </a:extLst>
              </p:cNvPr>
              <p:cNvSpPr txBox="1"/>
              <p:nvPr/>
            </p:nvSpPr>
            <p:spPr>
              <a:xfrm>
                <a:off x="5293170" y="3732476"/>
                <a:ext cx="2786725" cy="8699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Γ</m:t>
                      </m:r>
                      <m:r>
                        <a:rPr lang="en-US" altLang="zh-CN" b="0" i="1" smtClean="0">
                          <a:latin typeface="Cambria Math" panose="02040503050406030204" pitchFamily="18" charset="0"/>
                          <a:ea typeface="Cambria Math" panose="02040503050406030204" pitchFamily="18" charset="0"/>
                        </a:rPr>
                        <m:t>1=</m:t>
                      </m:r>
                      <m:sSub>
                        <m:sSubPr>
                          <m:ctrlPr>
                            <a:rPr lang="en-US" altLang="zh-CN" b="0" i="1" smtClean="0">
                              <a:latin typeface="Cambria Math" panose="02040503050406030204" pitchFamily="18" charset="0"/>
                              <a:ea typeface="Cambria Math" panose="02040503050406030204" pitchFamily="18" charset="0"/>
                            </a:rPr>
                          </m:ctrlPr>
                        </m:sSubPr>
                        <m:e>
                          <m:d>
                            <m:dPr>
                              <m:begChr m:val=""/>
                              <m:endChr m:val="|"/>
                              <m:ctrlPr>
                                <a:rPr lang="en-US" altLang="zh-CN" i="1">
                                  <a:latin typeface="Cambria Math" panose="02040503050406030204" pitchFamily="18" charset="0"/>
                                  <a:ea typeface="Cambria Math" panose="02040503050406030204" pitchFamily="18" charset="0"/>
                                </a:rPr>
                              </m:ctrlPr>
                            </m:dPr>
                            <m:e>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𝑍</m:t>
                                  </m:r>
                                  <m:r>
                                    <a:rPr lang="en-US" altLang="zh-CN" i="1" baseline="-25000">
                                      <a:latin typeface="Cambria Math" panose="02040503050406030204" pitchFamily="18" charset="0"/>
                                      <a:ea typeface="Cambria Math" panose="02040503050406030204" pitchFamily="18" charset="0"/>
                                    </a:rPr>
                                    <m:t>𝑖𝑛</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𝑍</m:t>
                                  </m:r>
                                  <m:r>
                                    <a:rPr lang="en-US" altLang="zh-CN" i="1" baseline="-25000">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𝑍</m:t>
                                  </m:r>
                                  <m:r>
                                    <a:rPr lang="en-US" altLang="zh-CN" i="1" baseline="-25000">
                                      <a:latin typeface="Cambria Math" panose="02040503050406030204" pitchFamily="18" charset="0"/>
                                      <a:ea typeface="Cambria Math" panose="02040503050406030204" pitchFamily="18" charset="0"/>
                                    </a:rPr>
                                    <m:t>𝑖𝑛</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𝑍</m:t>
                                  </m:r>
                                  <m:r>
                                    <a:rPr lang="en-US" altLang="zh-CN" i="1" baseline="-25000">
                                      <a:latin typeface="Cambria Math" panose="02040503050406030204" pitchFamily="18" charset="0"/>
                                      <a:ea typeface="Cambria Math" panose="02040503050406030204" pitchFamily="18" charset="0"/>
                                    </a:rPr>
                                    <m:t>1</m:t>
                                  </m:r>
                                </m:den>
                              </m:f>
                            </m:e>
                          </m:d>
                        </m:e>
                        <m:sub>
                          <m:r>
                            <m:rPr>
                              <m:nor/>
                            </m:rPr>
                            <a:rPr lang="en-US" altLang="zh-CN" dirty="0"/>
                            <m:t>Z</m:t>
                          </m:r>
                          <m:r>
                            <m:rPr>
                              <m:nor/>
                            </m:rPr>
                            <a:rPr lang="en-US" altLang="zh-CN" baseline="-25000" dirty="0"/>
                            <m:t>L</m:t>
                          </m:r>
                          <m:r>
                            <m:rPr>
                              <m:nor/>
                            </m:rPr>
                            <a:rPr lang="en-US" altLang="zh-CN" dirty="0"/>
                            <m:t>=</m:t>
                          </m:r>
                          <m:r>
                            <m:rPr>
                              <m:nor/>
                            </m:rPr>
                            <a:rPr lang="en-US" altLang="zh-CN" dirty="0"/>
                            <m:t>Z</m:t>
                          </m:r>
                          <m:r>
                            <m:rPr>
                              <m:nor/>
                            </m:rPr>
                            <a:rPr lang="en-US" altLang="zh-CN" baseline="-25000" dirty="0"/>
                            <m:t>2 </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69408E32-7EB7-DBB7-ABA9-2B6799748E7B}"/>
                  </a:ext>
                </a:extLst>
              </p:cNvPr>
              <p:cNvSpPr txBox="1">
                <a:spLocks noRot="1" noChangeAspect="1" noMove="1" noResize="1" noEditPoints="1" noAdjustHandles="1" noChangeArrowheads="1" noChangeShapeType="1" noTextEdit="1"/>
              </p:cNvSpPr>
              <p:nvPr/>
            </p:nvSpPr>
            <p:spPr>
              <a:xfrm>
                <a:off x="5293170" y="3732476"/>
                <a:ext cx="2786725" cy="869982"/>
              </a:xfrm>
              <a:prstGeom prst="rect">
                <a:avLst/>
              </a:prstGeom>
              <a:blipFill>
                <a:blip r:embed="rId8"/>
                <a:stretch>
                  <a:fillRect b="-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173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a:xfrm>
            <a:off x="990600" y="2191544"/>
            <a:ext cx="6705600" cy="1447800"/>
          </a:xfrm>
        </p:spPr>
        <p:txBody>
          <a:bodyPr>
            <a:normAutofit/>
          </a:bodyPr>
          <a:lstStyle/>
          <a:p>
            <a:pPr algn="just" eaLnBrk="1" hangingPunct="1"/>
            <a:r>
              <a:rPr lang="zh-CN" altLang="en-US" sz="2200" dirty="0" smtClean="0">
                <a:latin typeface="Comic Sans MS" pitchFamily="66" charset="0"/>
                <a:ea typeface="宋体" pitchFamily="2" charset="-122"/>
              </a:rPr>
              <a:t>下图为一个连接了特性阻抗为</a:t>
            </a:r>
            <a:r>
              <a:rPr lang="en-US" altLang="zh-CN" sz="2200" dirty="0" err="1" smtClean="0">
                <a:latin typeface="Comic Sans MS" pitchFamily="66" charset="0"/>
                <a:ea typeface="宋体" pitchFamily="2" charset="-122"/>
              </a:rPr>
              <a:t>jX</a:t>
            </a:r>
            <a:r>
              <a:rPr lang="zh-CN" altLang="en-US" sz="2200" dirty="0" smtClean="0">
                <a:latin typeface="Comic Sans MS" pitchFamily="66" charset="0"/>
                <a:ea typeface="宋体" pitchFamily="2" charset="-122"/>
              </a:rPr>
              <a:t>的</a:t>
            </a:r>
            <a:r>
              <a:rPr lang="en-US" altLang="zh-CN" sz="2200" dirty="0" smtClean="0">
                <a:latin typeface="Comic Sans MS" pitchFamily="66" charset="0"/>
                <a:ea typeface="宋体" pitchFamily="2" charset="-122"/>
              </a:rPr>
              <a:t>2</a:t>
            </a:r>
            <a:r>
              <a:rPr lang="zh-CN" altLang="en-US" sz="2200" dirty="0" smtClean="0">
                <a:latin typeface="Comic Sans MS" pitchFamily="66" charset="0"/>
                <a:ea typeface="宋体" pitchFamily="2" charset="-122"/>
              </a:rPr>
              <a:t>端口网络，请解析出其</a:t>
            </a:r>
            <a:r>
              <a:rPr lang="en-US" altLang="zh-CN" sz="2200" dirty="0" smtClean="0">
                <a:latin typeface="Comic Sans MS" pitchFamily="66" charset="0"/>
                <a:ea typeface="宋体" pitchFamily="2" charset="-122"/>
              </a:rPr>
              <a:t>S</a:t>
            </a:r>
            <a:r>
              <a:rPr lang="zh-CN" altLang="en-US" sz="2200" dirty="0" smtClean="0">
                <a:latin typeface="Comic Sans MS" pitchFamily="66" charset="0"/>
                <a:ea typeface="宋体" pitchFamily="2" charset="-122"/>
              </a:rPr>
              <a:t>矩阵中的参数</a:t>
            </a:r>
            <a:r>
              <a:rPr lang="en-US" altLang="zh-CN" sz="2200" dirty="0" smtClean="0">
                <a:latin typeface="Comic Sans MS" pitchFamily="66" charset="0"/>
                <a:ea typeface="宋体" pitchFamily="2" charset="-122"/>
              </a:rPr>
              <a:t>.</a:t>
            </a:r>
          </a:p>
          <a:p>
            <a:pPr algn="just" eaLnBrk="1" hangingPunct="1"/>
            <a:endParaRPr lang="zh-CN" altLang="en-US" sz="2200" dirty="0" smtClean="0">
              <a:latin typeface="Comic Sans MS" pitchFamily="66" charset="0"/>
              <a:ea typeface="宋体" pitchFamily="2" charset="-122"/>
            </a:endParaRPr>
          </a:p>
        </p:txBody>
      </p:sp>
      <p:sp>
        <p:nvSpPr>
          <p:cNvPr id="37891" name="Rectangle 4"/>
          <p:cNvSpPr>
            <a:spLocks noChangeArrowheads="1"/>
          </p:cNvSpPr>
          <p:nvPr/>
        </p:nvSpPr>
        <p:spPr bwMode="auto">
          <a:xfrm>
            <a:off x="762000" y="1124744"/>
            <a:ext cx="7239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nchor="ct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zh-CN" altLang="en-US" sz="3200" b="0" i="1" u="sng" dirty="0" smtClean="0">
                <a:solidFill>
                  <a:schemeClr val="tx2"/>
                </a:solidFill>
                <a:ea typeface="宋体" pitchFamily="2" charset="-122"/>
              </a:rPr>
              <a:t>例子</a:t>
            </a:r>
            <a:r>
              <a:rPr lang="en-US" altLang="zh-CN" sz="3200" b="0" i="1" dirty="0" smtClean="0">
                <a:solidFill>
                  <a:schemeClr val="tx2"/>
                </a:solidFill>
                <a:ea typeface="宋体" pitchFamily="2" charset="-122"/>
              </a:rPr>
              <a:t> (</a:t>
            </a:r>
            <a:r>
              <a:rPr lang="zh-CN" altLang="en-US" sz="3200" b="0" i="1" dirty="0" smtClean="0">
                <a:solidFill>
                  <a:schemeClr val="tx2"/>
                </a:solidFill>
                <a:ea typeface="宋体" pitchFamily="2" charset="-122"/>
              </a:rPr>
              <a:t>确定 </a:t>
            </a:r>
            <a:r>
              <a:rPr lang="en-US" altLang="zh-CN" sz="3200" b="0" i="1" dirty="0" smtClean="0">
                <a:solidFill>
                  <a:schemeClr val="tx2"/>
                </a:solidFill>
                <a:ea typeface="宋体" pitchFamily="2" charset="-122"/>
              </a:rPr>
              <a:t>S-</a:t>
            </a:r>
            <a:r>
              <a:rPr lang="zh-CN" altLang="en-US" sz="3200" b="0" i="1" dirty="0" smtClean="0">
                <a:solidFill>
                  <a:schemeClr val="tx2"/>
                </a:solidFill>
                <a:ea typeface="宋体" pitchFamily="2" charset="-122"/>
              </a:rPr>
              <a:t>矩阵中的参量</a:t>
            </a:r>
            <a:r>
              <a:rPr lang="en-US" altLang="zh-CN" sz="3200" b="0" i="1" dirty="0" smtClean="0">
                <a:solidFill>
                  <a:schemeClr val="tx2"/>
                </a:solidFill>
                <a:ea typeface="宋体" pitchFamily="2" charset="-122"/>
              </a:rPr>
              <a:t>)</a:t>
            </a:r>
            <a:endParaRPr lang="en-US" altLang="zh-CN" sz="3200" b="0" i="1" dirty="0">
              <a:solidFill>
                <a:schemeClr val="tx2"/>
              </a:solidFill>
              <a:ea typeface="宋体" pitchFamily="2" charset="-122"/>
            </a:endParaRPr>
          </a:p>
        </p:txBody>
      </p:sp>
      <p:sp>
        <p:nvSpPr>
          <p:cNvPr id="37892"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2705847D-0666-49C9-8451-405431AD6569}" type="slidenum">
              <a:rPr lang="zh-CN" altLang="en-US" sz="1400" b="0"/>
              <a:pPr eaLnBrk="1" hangingPunct="1"/>
              <a:t>113</a:t>
            </a:fld>
            <a:endParaRPr lang="en-US" altLang="zh-CN" sz="1400" b="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3284984"/>
            <a:ext cx="6283796" cy="223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205623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66333" y="966259"/>
            <a:ext cx="2039938" cy="593725"/>
          </a:xfrm>
        </p:spPr>
        <p:txBody>
          <a:bodyPr>
            <a:normAutofit fontScale="90000"/>
          </a:bodyPr>
          <a:lstStyle/>
          <a:p>
            <a:pPr eaLnBrk="1" hangingPunct="1"/>
            <a:r>
              <a:rPr lang="zh-CN" altLang="en-US" sz="3600" b="1" u="sng" dirty="0" smtClean="0">
                <a:ea typeface="宋体" pitchFamily="2" charset="-122"/>
              </a:rPr>
              <a:t>解析</a:t>
            </a:r>
            <a:endParaRPr lang="en-US" altLang="zh-CN" sz="3600" b="1" u="sng" dirty="0" smtClean="0">
              <a:ea typeface="宋体" pitchFamily="2" charset="-122"/>
            </a:endParaRPr>
          </a:p>
        </p:txBody>
      </p:sp>
      <p:sp>
        <p:nvSpPr>
          <p:cNvPr id="39939" name="Rectangle 3"/>
          <p:cNvSpPr>
            <a:spLocks noGrp="1" noChangeArrowheads="1"/>
          </p:cNvSpPr>
          <p:nvPr>
            <p:ph type="body" idx="1"/>
          </p:nvPr>
        </p:nvSpPr>
        <p:spPr>
          <a:xfrm>
            <a:off x="685800" y="2119313"/>
            <a:ext cx="7772400" cy="4738687"/>
          </a:xfrm>
        </p:spPr>
        <p:txBody>
          <a:bodyPr/>
          <a:lstStyle/>
          <a:p>
            <a:pPr algn="just"/>
            <a:r>
              <a:rPr lang="zh-CN" altLang="en-US" sz="2400" dirty="0" smtClean="0">
                <a:solidFill>
                  <a:srgbClr val="0066FF"/>
                </a:solidFill>
                <a:latin typeface="TimesNewRoman" charset="0"/>
                <a:ea typeface="宋体" pitchFamily="2" charset="-122"/>
              </a:rPr>
              <a:t>确定</a:t>
            </a:r>
            <a:r>
              <a:rPr lang="en-US" altLang="zh-CN" sz="2400" dirty="0" smtClean="0">
                <a:solidFill>
                  <a:srgbClr val="0066FF"/>
                </a:solidFill>
                <a:latin typeface="TimesNewRoman" charset="0"/>
                <a:ea typeface="宋体" pitchFamily="2" charset="-122"/>
              </a:rPr>
              <a:t>S</a:t>
            </a:r>
            <a:r>
              <a:rPr lang="en-US" altLang="zh-CN" sz="2400" baseline="-25000" dirty="0" smtClean="0">
                <a:solidFill>
                  <a:srgbClr val="0066FF"/>
                </a:solidFill>
                <a:latin typeface="TimesNewRoman" charset="0"/>
                <a:ea typeface="宋体" pitchFamily="2" charset="-122"/>
              </a:rPr>
              <a:t>11</a:t>
            </a:r>
            <a:r>
              <a:rPr lang="en-US" altLang="zh-CN" sz="2400" dirty="0" smtClean="0">
                <a:solidFill>
                  <a:srgbClr val="0066FF"/>
                </a:solidFill>
                <a:latin typeface="TimesNewRoman" charset="0"/>
                <a:ea typeface="宋体" pitchFamily="2" charset="-122"/>
              </a:rPr>
              <a:t>, S</a:t>
            </a:r>
            <a:r>
              <a:rPr lang="en-US" altLang="zh-CN" sz="2400" baseline="-25000" dirty="0" smtClean="0">
                <a:solidFill>
                  <a:srgbClr val="0066FF"/>
                </a:solidFill>
                <a:latin typeface="TimesNewRoman" charset="0"/>
                <a:ea typeface="宋体" pitchFamily="2" charset="-122"/>
              </a:rPr>
              <a:t>21</a:t>
            </a:r>
            <a:r>
              <a:rPr lang="en-US" altLang="zh-CN" sz="2400" dirty="0" smtClean="0">
                <a:solidFill>
                  <a:srgbClr val="0066FF"/>
                </a:solidFill>
                <a:latin typeface="TimesNewRoman" charset="0"/>
                <a:ea typeface="宋体" pitchFamily="2" charset="-122"/>
              </a:rPr>
              <a:t> (</a:t>
            </a:r>
            <a:r>
              <a:rPr lang="zh-CN" altLang="en-US" sz="2400" dirty="0" smtClean="0">
                <a:solidFill>
                  <a:srgbClr val="0066FF"/>
                </a:solidFill>
                <a:latin typeface="TimesNewRoman" charset="0"/>
                <a:ea typeface="宋体" pitchFamily="2" charset="-122"/>
              </a:rPr>
              <a:t>端口</a:t>
            </a:r>
            <a:r>
              <a:rPr lang="en-US" altLang="zh-CN" sz="2400" dirty="0" smtClean="0">
                <a:solidFill>
                  <a:srgbClr val="0066FF"/>
                </a:solidFill>
                <a:latin typeface="TimesNewRoman" charset="0"/>
                <a:ea typeface="宋体" pitchFamily="2" charset="-122"/>
              </a:rPr>
              <a:t> #1</a:t>
            </a:r>
            <a:r>
              <a:rPr lang="zh-CN" altLang="en-US" sz="2400" dirty="0" smtClean="0">
                <a:solidFill>
                  <a:srgbClr val="0066FF"/>
                </a:solidFill>
                <a:latin typeface="TimesNewRoman" charset="0"/>
                <a:ea typeface="宋体" pitchFamily="2" charset="-122"/>
              </a:rPr>
              <a:t>激励</a:t>
            </a:r>
            <a:r>
              <a:rPr lang="en-US" altLang="zh-CN" sz="2400" dirty="0" smtClean="0">
                <a:solidFill>
                  <a:srgbClr val="0066FF"/>
                </a:solidFill>
                <a:latin typeface="TimesNewRoman" charset="0"/>
                <a:ea typeface="宋体" pitchFamily="2" charset="-122"/>
              </a:rPr>
              <a:t>,</a:t>
            </a:r>
            <a:r>
              <a:rPr lang="zh-CN" altLang="en-US" sz="2400" dirty="0" smtClean="0">
                <a:solidFill>
                  <a:srgbClr val="0066FF"/>
                </a:solidFill>
                <a:latin typeface="TimesNewRoman" charset="0"/>
                <a:ea typeface="宋体" pitchFamily="2" charset="-122"/>
              </a:rPr>
              <a:t>端口</a:t>
            </a:r>
            <a:r>
              <a:rPr lang="en-US" altLang="zh-CN" sz="2400" dirty="0">
                <a:solidFill>
                  <a:srgbClr val="0066FF"/>
                </a:solidFill>
                <a:latin typeface="TimesNewRoman" charset="0"/>
                <a:ea typeface="宋体" pitchFamily="2" charset="-122"/>
              </a:rPr>
              <a:t>#</a:t>
            </a:r>
            <a:r>
              <a:rPr lang="en-US" altLang="zh-CN" sz="2400" dirty="0" smtClean="0">
                <a:solidFill>
                  <a:srgbClr val="0066FF"/>
                </a:solidFill>
                <a:latin typeface="TimesNewRoman" charset="0"/>
                <a:ea typeface="宋体" pitchFamily="2" charset="-122"/>
              </a:rPr>
              <a:t>2</a:t>
            </a:r>
            <a:r>
              <a:rPr lang="zh-CN" altLang="en-US" sz="2400" dirty="0" smtClean="0">
                <a:solidFill>
                  <a:srgbClr val="0066FF"/>
                </a:solidFill>
                <a:latin typeface="TimesNewRoman" charset="0"/>
                <a:ea typeface="宋体" pitchFamily="2" charset="-122"/>
              </a:rPr>
              <a:t>终端匹配负载</a:t>
            </a:r>
            <a:r>
              <a:rPr lang="en-US" altLang="zh-CN" sz="2400" dirty="0" smtClean="0">
                <a:solidFill>
                  <a:srgbClr val="0066FF"/>
                </a:solidFill>
                <a:latin typeface="TimesNewRoman" charset="0"/>
                <a:ea typeface="宋体" pitchFamily="2" charset="-122"/>
              </a:rPr>
              <a:t>)</a:t>
            </a:r>
          </a:p>
          <a:p>
            <a:pPr algn="just" eaLnBrk="1" hangingPunct="1">
              <a:buFontTx/>
              <a:buNone/>
            </a:pPr>
            <a:endParaRPr lang="en-US" altLang="zh-CN" sz="2400" dirty="0" smtClean="0">
              <a:solidFill>
                <a:srgbClr val="0066FF"/>
              </a:solidFill>
              <a:latin typeface="TimesNewRoman" charset="0"/>
              <a:ea typeface="宋体" pitchFamily="2" charset="-122"/>
            </a:endParaRPr>
          </a:p>
          <a:p>
            <a:pPr eaLnBrk="1" hangingPunct="1"/>
            <a:endParaRPr lang="zh-CN" altLang="en-US" sz="2400" u="sng" dirty="0" smtClean="0">
              <a:ea typeface="宋体" pitchFamily="2" charset="-122"/>
            </a:endParaRPr>
          </a:p>
        </p:txBody>
      </p:sp>
      <p:sp>
        <p:nvSpPr>
          <p:cNvPr id="39940" name="Rectangle 5"/>
          <p:cNvSpPr>
            <a:spLocks noChangeArrowheads="1"/>
          </p:cNvSpPr>
          <p:nvPr/>
        </p:nvSpPr>
        <p:spPr bwMode="auto">
          <a:xfrm>
            <a:off x="1943100" y="2571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pic>
        <p:nvPicPr>
          <p:cNvPr id="3994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068960"/>
            <a:ext cx="7086600"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A7E97D6E-749B-4E85-97EB-A1E734172A72}" type="slidenum">
              <a:rPr lang="zh-CN" altLang="en-US" sz="1400" b="0"/>
              <a:pPr eaLnBrk="1" hangingPunct="1"/>
              <a:t>114</a:t>
            </a:fld>
            <a:endParaRPr lang="en-US" altLang="zh-CN" sz="1400" b="0"/>
          </a:p>
        </p:txBody>
      </p:sp>
    </p:spTree>
    <p:extLst>
      <p:ext uri="{BB962C8B-B14F-4D97-AF65-F5344CB8AC3E}">
        <p14:creationId xmlns:p14="http://schemas.microsoft.com/office/powerpoint/2010/main" val="26499858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body" idx="1"/>
          </p:nvPr>
        </p:nvSpPr>
        <p:spPr>
          <a:xfrm>
            <a:off x="611560" y="1585912"/>
            <a:ext cx="7772400" cy="5272088"/>
          </a:xfrm>
        </p:spPr>
        <p:txBody>
          <a:bodyPr/>
          <a:lstStyle/>
          <a:p>
            <a:pPr algn="just"/>
            <a:r>
              <a:rPr lang="zh-CN" altLang="en-US" sz="2400" dirty="0" smtClean="0">
                <a:latin typeface="TimesNewRoman" charset="0"/>
                <a:ea typeface="宋体" pitchFamily="2" charset="-122"/>
              </a:rPr>
              <a:t>对于端口</a:t>
            </a:r>
            <a:r>
              <a:rPr lang="en-US" altLang="zh-CN" sz="2400" dirty="0">
                <a:latin typeface="TimesNewRoman" charset="0"/>
                <a:ea typeface="宋体" pitchFamily="2" charset="-122"/>
              </a:rPr>
              <a:t>#2 </a:t>
            </a:r>
            <a:r>
              <a:rPr lang="zh-CN" altLang="en-US" sz="2400" dirty="0" smtClean="0">
                <a:latin typeface="TimesNewRoman" charset="0"/>
                <a:ea typeface="宋体" pitchFamily="2" charset="-122"/>
              </a:rPr>
              <a:t>而言，终端连接匹配负载之后，</a:t>
            </a:r>
            <a:r>
              <a:rPr lang="en-US" altLang="zh-CN" sz="2400" dirty="0">
                <a:latin typeface="TimesNewRoman" charset="0"/>
                <a:ea typeface="宋体" pitchFamily="2" charset="-122"/>
              </a:rPr>
              <a:t> </a:t>
            </a:r>
            <a:r>
              <a:rPr lang="en-US" altLang="zh-CN" sz="2400" i="1" dirty="0" smtClean="0">
                <a:latin typeface="TimesNewRoman,Italic" charset="0"/>
                <a:ea typeface="宋体" pitchFamily="2" charset="-122"/>
              </a:rPr>
              <a:t>V</a:t>
            </a:r>
            <a:r>
              <a:rPr lang="en-US" altLang="zh-CN" sz="2400" i="1" baseline="-25000" dirty="0" smtClean="0">
                <a:latin typeface="TimesNewRoman,Italic" charset="0"/>
                <a:ea typeface="宋体" pitchFamily="2" charset="-122"/>
              </a:rPr>
              <a:t>2</a:t>
            </a:r>
            <a:r>
              <a:rPr lang="en-US" altLang="zh-CN" sz="2400" i="1" baseline="30000" dirty="0">
                <a:latin typeface="TimesNewRoman,Italic" charset="0"/>
                <a:ea typeface="宋体" pitchFamily="2" charset="-122"/>
              </a:rPr>
              <a:t>+</a:t>
            </a:r>
            <a:r>
              <a:rPr lang="en-US" altLang="zh-CN" sz="2400" i="1" dirty="0">
                <a:latin typeface="TimesNewRoman,Italic" charset="0"/>
                <a:ea typeface="宋体" pitchFamily="2" charset="-122"/>
              </a:rPr>
              <a:t> </a:t>
            </a:r>
            <a:r>
              <a:rPr lang="en-US" altLang="zh-CN" sz="2400" dirty="0">
                <a:latin typeface="TimesNewRoman" charset="0"/>
                <a:ea typeface="宋体" pitchFamily="2" charset="-122"/>
              </a:rPr>
              <a:t>= </a:t>
            </a:r>
            <a:r>
              <a:rPr lang="en-US" altLang="zh-CN" sz="2400" dirty="0" smtClean="0">
                <a:latin typeface="TimesNewRoman" charset="0"/>
                <a:ea typeface="宋体" pitchFamily="2" charset="-122"/>
              </a:rPr>
              <a:t>0</a:t>
            </a:r>
          </a:p>
          <a:p>
            <a:pPr eaLnBrk="1" hangingPunct="1"/>
            <a:endParaRPr lang="en-US" altLang="zh-CN" sz="2400" dirty="0" smtClean="0">
              <a:latin typeface="TimesNewRoman" charset="0"/>
              <a:ea typeface="宋体" pitchFamily="2" charset="-122"/>
            </a:endParaRPr>
          </a:p>
          <a:p>
            <a:pPr eaLnBrk="1" hangingPunct="1"/>
            <a:endParaRPr lang="en-US" altLang="zh-CN" sz="2400" dirty="0" smtClean="0">
              <a:latin typeface="TimesNewRoman" charset="0"/>
              <a:ea typeface="宋体" pitchFamily="2" charset="-122"/>
            </a:endParaRPr>
          </a:p>
          <a:p>
            <a:pPr eaLnBrk="1" hangingPunct="1"/>
            <a:endParaRPr lang="en-US" altLang="zh-CN" sz="2400" dirty="0" smtClean="0">
              <a:latin typeface="TimesNewRoman" charset="0"/>
              <a:ea typeface="宋体" pitchFamily="2" charset="-122"/>
            </a:endParaRPr>
          </a:p>
          <a:p>
            <a:pPr eaLnBrk="1" hangingPunct="1"/>
            <a:endParaRPr lang="en-US" altLang="zh-CN" sz="2400" dirty="0" smtClean="0">
              <a:latin typeface="TimesNewRoman" charset="0"/>
              <a:ea typeface="宋体" pitchFamily="2" charset="-122"/>
            </a:endParaRPr>
          </a:p>
          <a:p>
            <a:pPr eaLnBrk="1" hangingPunct="1"/>
            <a:endParaRPr lang="en-US" altLang="zh-CN" sz="2400" dirty="0" smtClean="0">
              <a:latin typeface="TimesNewRoman" charset="0"/>
              <a:ea typeface="宋体" pitchFamily="2" charset="-122"/>
            </a:endParaRPr>
          </a:p>
          <a:p>
            <a:pPr eaLnBrk="1" hangingPunct="1"/>
            <a:endParaRPr lang="en-US" altLang="zh-CN" sz="2400" dirty="0" smtClean="0">
              <a:latin typeface="TimesNewRoman" charset="0"/>
              <a:ea typeface="宋体" pitchFamily="2" charset="-122"/>
            </a:endParaRPr>
          </a:p>
          <a:p>
            <a:pPr eaLnBrk="1" hangingPunct="1"/>
            <a:endParaRPr lang="en-US" altLang="zh-CN" sz="2400" dirty="0" smtClean="0">
              <a:latin typeface="TimesNewRoman" charset="0"/>
              <a:ea typeface="宋体" pitchFamily="2" charset="-122"/>
            </a:endParaRPr>
          </a:p>
          <a:p>
            <a:pPr algn="just" eaLnBrk="1" hangingPunct="1"/>
            <a:r>
              <a:rPr lang="zh-CN" altLang="en-US" sz="2400" dirty="0" smtClean="0">
                <a:latin typeface="TimesNewRoman" charset="0"/>
                <a:ea typeface="宋体" pitchFamily="2" charset="-122"/>
              </a:rPr>
              <a:t>对于串联电抗，我们得知两端口的电流关系为</a:t>
            </a:r>
            <a:endParaRPr lang="en-US" altLang="zh-CN" sz="2400" dirty="0" smtClean="0">
              <a:latin typeface="TimesNewRoman" charset="0"/>
              <a:ea typeface="宋体" pitchFamily="2" charset="-122"/>
            </a:endParaRPr>
          </a:p>
          <a:p>
            <a:pPr eaLnBrk="1" hangingPunct="1"/>
            <a:endParaRPr lang="zh-CN" altLang="en-US" sz="2400" dirty="0" smtClean="0">
              <a:latin typeface="Times New Roman" pitchFamily="18" charset="0"/>
              <a:ea typeface="宋体" pitchFamily="2" charset="-122"/>
            </a:endParaRPr>
          </a:p>
        </p:txBody>
      </p:sp>
      <p:pic>
        <p:nvPicPr>
          <p:cNvPr id="409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760" y="2409948"/>
            <a:ext cx="5943600" cy="183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416" y="3808288"/>
            <a:ext cx="2057400" cy="111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872" y="5752504"/>
            <a:ext cx="13716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6" name="灯片编号占位符 1"/>
          <p:cNvSpPr>
            <a:spLocks noGrp="1"/>
          </p:cNvSpPr>
          <p:nvPr>
            <p:ph type="sldNum" sz="quarter" idx="4294967295"/>
          </p:nvPr>
        </p:nvSpPr>
        <p:spPr>
          <a:xfrm>
            <a:off x="-74240" y="595312"/>
            <a:ext cx="0" cy="0"/>
          </a:xfrm>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A8173DDD-2F28-4651-916C-0E194593D697}" type="slidenum">
              <a:rPr lang="zh-CN" altLang="en-US" sz="1400" b="0"/>
              <a:pPr eaLnBrk="1" hangingPunct="1"/>
              <a:t>115</a:t>
            </a:fld>
            <a:endParaRPr lang="en-US" altLang="zh-CN" sz="1400" b="0"/>
          </a:p>
        </p:txBody>
      </p:sp>
    </p:spTree>
    <p:extLst>
      <p:ext uri="{BB962C8B-B14F-4D97-AF65-F5344CB8AC3E}">
        <p14:creationId xmlns:p14="http://schemas.microsoft.com/office/powerpoint/2010/main" val="209394123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body" idx="1"/>
          </p:nvPr>
        </p:nvSpPr>
        <p:spPr>
          <a:xfrm>
            <a:off x="683568" y="1556792"/>
            <a:ext cx="7772400" cy="5653088"/>
          </a:xfrm>
        </p:spPr>
        <p:txBody>
          <a:bodyPr/>
          <a:lstStyle/>
          <a:p>
            <a:pPr algn="just"/>
            <a:r>
              <a:rPr lang="zh-CN" altLang="en-US" sz="2000" dirty="0" smtClean="0">
                <a:latin typeface="TimesNewRoman" charset="0"/>
                <a:ea typeface="宋体" pitchFamily="2" charset="-122"/>
              </a:rPr>
              <a:t>我们假设位于参考面</a:t>
            </a:r>
            <a:r>
              <a:rPr lang="en-US" altLang="zh-CN" sz="2000" i="1" dirty="0">
                <a:latin typeface="TimesNewRoman,Italic" charset="0"/>
                <a:ea typeface="宋体" pitchFamily="2" charset="-122"/>
              </a:rPr>
              <a:t>z </a:t>
            </a:r>
            <a:r>
              <a:rPr lang="en-US" altLang="zh-CN" sz="2000" dirty="0">
                <a:latin typeface="TimesNewRoman" charset="0"/>
                <a:ea typeface="宋体" pitchFamily="2" charset="-122"/>
              </a:rPr>
              <a:t>= 0 </a:t>
            </a:r>
            <a:r>
              <a:rPr lang="zh-CN" altLang="en-US" sz="2000" dirty="0" smtClean="0">
                <a:latin typeface="TimesNewRoman" charset="0"/>
                <a:ea typeface="宋体" pitchFamily="2" charset="-122"/>
              </a:rPr>
              <a:t>处为两个端口，那么电流之间的关系为</a:t>
            </a:r>
            <a:endParaRPr lang="en-US" altLang="zh-CN" sz="2000" dirty="0" smtClean="0">
              <a:latin typeface="TimesNewRoman" charset="0"/>
              <a:ea typeface="宋体" pitchFamily="2" charset="-122"/>
            </a:endParaRPr>
          </a:p>
          <a:p>
            <a:pPr eaLnBrk="1" hangingPunct="1"/>
            <a:endParaRPr lang="zh-CN" altLang="en-US" sz="2400" dirty="0" smtClean="0">
              <a:ea typeface="宋体" pitchFamily="2" charset="-122"/>
            </a:endParaRPr>
          </a:p>
        </p:txBody>
      </p:sp>
      <p:pic>
        <p:nvPicPr>
          <p:cNvPr id="419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7031" y="2132856"/>
            <a:ext cx="3625474" cy="4725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88" name="灯片编号占位符 1"/>
          <p:cNvSpPr>
            <a:spLocks noGrp="1"/>
          </p:cNvSpPr>
          <p:nvPr>
            <p:ph type="sldNum" sz="quarter" idx="4294967295"/>
          </p:nvPr>
        </p:nvSpPr>
        <p:spPr>
          <a:xfrm>
            <a:off x="-645" y="1080542"/>
            <a:ext cx="0" cy="0"/>
          </a:xfrm>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08ACD19B-9CEA-4617-97C6-0FC38C28B1B3}" type="slidenum">
              <a:rPr lang="zh-CN" altLang="en-US" sz="1400" b="0"/>
              <a:pPr eaLnBrk="1" hangingPunct="1"/>
              <a:t>116</a:t>
            </a:fld>
            <a:endParaRPr lang="en-US" altLang="zh-CN" sz="1400" b="0"/>
          </a:p>
        </p:txBody>
      </p:sp>
    </p:spTree>
    <p:extLst>
      <p:ext uri="{BB962C8B-B14F-4D97-AF65-F5344CB8AC3E}">
        <p14:creationId xmlns:p14="http://schemas.microsoft.com/office/powerpoint/2010/main" val="26262573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idx="1"/>
          </p:nvPr>
        </p:nvSpPr>
        <p:spPr>
          <a:xfrm>
            <a:off x="683568" y="1844824"/>
            <a:ext cx="7772400" cy="4343400"/>
          </a:xfrm>
        </p:spPr>
        <p:txBody>
          <a:bodyPr/>
          <a:lstStyle/>
          <a:p>
            <a:pPr algn="just" eaLnBrk="1" hangingPunct="1"/>
            <a:r>
              <a:rPr lang="zh-CN" altLang="en-US" sz="2400" dirty="0" smtClean="0">
                <a:solidFill>
                  <a:srgbClr val="0066FF"/>
                </a:solidFill>
                <a:latin typeface="TimesNewRoman" charset="0"/>
                <a:ea typeface="宋体" pitchFamily="2" charset="-122"/>
              </a:rPr>
              <a:t>解析出</a:t>
            </a:r>
            <a:r>
              <a:rPr lang="en-US" altLang="zh-CN" sz="2400" dirty="0" smtClean="0">
                <a:solidFill>
                  <a:srgbClr val="0066FF"/>
                </a:solidFill>
                <a:latin typeface="TimesNewRoman" charset="0"/>
                <a:ea typeface="宋体" pitchFamily="2" charset="-122"/>
              </a:rPr>
              <a:t> S</a:t>
            </a:r>
            <a:r>
              <a:rPr lang="en-US" altLang="zh-CN" sz="2400" baseline="-25000" dirty="0" smtClean="0">
                <a:solidFill>
                  <a:srgbClr val="0066FF"/>
                </a:solidFill>
                <a:latin typeface="TimesNewRoman" charset="0"/>
                <a:ea typeface="宋体" pitchFamily="2" charset="-122"/>
              </a:rPr>
              <a:t>22</a:t>
            </a:r>
            <a:r>
              <a:rPr lang="en-US" altLang="zh-CN" sz="2400" dirty="0" smtClean="0">
                <a:solidFill>
                  <a:srgbClr val="0066FF"/>
                </a:solidFill>
                <a:latin typeface="TimesNewRoman" charset="0"/>
                <a:ea typeface="宋体" pitchFamily="2" charset="-122"/>
              </a:rPr>
              <a:t>, S</a:t>
            </a:r>
            <a:r>
              <a:rPr lang="en-US" altLang="zh-CN" sz="2400" baseline="-25000" dirty="0" smtClean="0">
                <a:solidFill>
                  <a:srgbClr val="0066FF"/>
                </a:solidFill>
                <a:latin typeface="TimesNewRoman" charset="0"/>
                <a:ea typeface="宋体" pitchFamily="2" charset="-122"/>
              </a:rPr>
              <a:t>12</a:t>
            </a:r>
            <a:r>
              <a:rPr lang="en-US" altLang="zh-CN" sz="2400" dirty="0" smtClean="0">
                <a:solidFill>
                  <a:srgbClr val="0066FF"/>
                </a:solidFill>
                <a:latin typeface="TimesNewRoman" charset="0"/>
                <a:ea typeface="宋体" pitchFamily="2" charset="-122"/>
              </a:rPr>
              <a:t> (</a:t>
            </a:r>
            <a:r>
              <a:rPr lang="zh-CN" altLang="en-US" sz="2400" dirty="0" smtClean="0">
                <a:solidFill>
                  <a:srgbClr val="0066FF"/>
                </a:solidFill>
                <a:latin typeface="TimesNewRoman" charset="0"/>
                <a:ea typeface="宋体" pitchFamily="2" charset="-122"/>
              </a:rPr>
              <a:t>此时端口</a:t>
            </a:r>
            <a:r>
              <a:rPr lang="en-US" altLang="zh-CN" sz="2400" dirty="0" smtClean="0">
                <a:solidFill>
                  <a:srgbClr val="0066FF"/>
                </a:solidFill>
                <a:latin typeface="TimesNewRoman" charset="0"/>
                <a:ea typeface="宋体" pitchFamily="2" charset="-122"/>
              </a:rPr>
              <a:t>#2</a:t>
            </a:r>
            <a:r>
              <a:rPr lang="zh-CN" altLang="en-US" sz="2400" dirty="0" smtClean="0">
                <a:solidFill>
                  <a:srgbClr val="0066FF"/>
                </a:solidFill>
                <a:latin typeface="TimesNewRoman" charset="0"/>
                <a:ea typeface="宋体" pitchFamily="2" charset="-122"/>
              </a:rPr>
              <a:t>激励</a:t>
            </a:r>
            <a:r>
              <a:rPr lang="en-US" altLang="zh-CN" sz="2400" dirty="0" smtClean="0">
                <a:solidFill>
                  <a:srgbClr val="0066FF"/>
                </a:solidFill>
                <a:latin typeface="TimesNewRoman" charset="0"/>
                <a:ea typeface="宋体" pitchFamily="2" charset="-122"/>
              </a:rPr>
              <a:t>, </a:t>
            </a:r>
            <a:r>
              <a:rPr lang="zh-CN" altLang="en-US" sz="2400" dirty="0" smtClean="0">
                <a:solidFill>
                  <a:srgbClr val="0066FF"/>
                </a:solidFill>
                <a:latin typeface="TimesNewRoman" charset="0"/>
                <a:ea typeface="宋体" pitchFamily="2" charset="-122"/>
              </a:rPr>
              <a:t>端口</a:t>
            </a:r>
            <a:r>
              <a:rPr lang="en-US" altLang="zh-CN" sz="2400" dirty="0" smtClean="0">
                <a:solidFill>
                  <a:srgbClr val="0066FF"/>
                </a:solidFill>
                <a:latin typeface="TimesNewRoman" charset="0"/>
                <a:ea typeface="宋体" pitchFamily="2" charset="-122"/>
              </a:rPr>
              <a:t>#1</a:t>
            </a:r>
            <a:r>
              <a:rPr lang="zh-CN" altLang="en-US" sz="2400" dirty="0" smtClean="0">
                <a:solidFill>
                  <a:srgbClr val="0066FF"/>
                </a:solidFill>
                <a:latin typeface="TimesNewRoman" charset="0"/>
                <a:ea typeface="宋体" pitchFamily="2" charset="-122"/>
              </a:rPr>
              <a:t>连接匹配负载</a:t>
            </a:r>
            <a:r>
              <a:rPr lang="en-US" altLang="zh-CN" sz="2400" dirty="0" smtClean="0">
                <a:solidFill>
                  <a:srgbClr val="0066FF"/>
                </a:solidFill>
                <a:latin typeface="TimesNewRoman" charset="0"/>
                <a:ea typeface="宋体" pitchFamily="2" charset="-122"/>
              </a:rPr>
              <a:t>)</a:t>
            </a:r>
          </a:p>
          <a:p>
            <a:pPr eaLnBrk="1" hangingPunct="1"/>
            <a:endParaRPr lang="zh-CN" altLang="en-US" sz="2000" dirty="0" smtClean="0">
              <a:latin typeface="Times New Roman" pitchFamily="18" charset="0"/>
              <a:ea typeface="宋体" pitchFamily="2" charset="-122"/>
            </a:endParaRPr>
          </a:p>
        </p:txBody>
      </p:sp>
      <p:sp>
        <p:nvSpPr>
          <p:cNvPr id="43011" name="Rectangle 5"/>
          <p:cNvSpPr>
            <a:spLocks noChangeArrowheads="1"/>
          </p:cNvSpPr>
          <p:nvPr/>
        </p:nvSpPr>
        <p:spPr bwMode="auto">
          <a:xfrm>
            <a:off x="1938338" y="2514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pic>
        <p:nvPicPr>
          <p:cNvPr id="430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819400"/>
            <a:ext cx="8077200"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ED865A5D-8E78-4A91-94FA-87E115C2BCC4}" type="slidenum">
              <a:rPr lang="zh-CN" altLang="en-US" sz="1400" b="0"/>
              <a:pPr eaLnBrk="1" hangingPunct="1"/>
              <a:t>117</a:t>
            </a:fld>
            <a:endParaRPr lang="en-US" altLang="zh-CN" sz="1400" b="0"/>
          </a:p>
        </p:txBody>
      </p:sp>
    </p:spTree>
    <p:extLst>
      <p:ext uri="{BB962C8B-B14F-4D97-AF65-F5344CB8AC3E}">
        <p14:creationId xmlns:p14="http://schemas.microsoft.com/office/powerpoint/2010/main" val="279896152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body" idx="1"/>
          </p:nvPr>
        </p:nvSpPr>
        <p:spPr>
          <a:xfrm>
            <a:off x="683568" y="1662112"/>
            <a:ext cx="7772400" cy="5195888"/>
          </a:xfrm>
        </p:spPr>
        <p:txBody>
          <a:bodyPr/>
          <a:lstStyle/>
          <a:p>
            <a:pPr eaLnBrk="1" hangingPunct="1"/>
            <a:r>
              <a:rPr lang="zh-CN" altLang="en-US" sz="2400" dirty="0" smtClean="0">
                <a:latin typeface="TimesNewRoman" charset="0"/>
                <a:ea typeface="宋体" pitchFamily="2" charset="-122"/>
              </a:rPr>
              <a:t>端口</a:t>
            </a:r>
            <a:r>
              <a:rPr lang="en-US" altLang="zh-CN" sz="2400" dirty="0" smtClean="0">
                <a:latin typeface="TimesNewRoman" charset="0"/>
                <a:ea typeface="宋体" pitchFamily="2" charset="-122"/>
              </a:rPr>
              <a:t>1</a:t>
            </a:r>
            <a:r>
              <a:rPr lang="zh-CN" altLang="en-US" sz="2400" dirty="0" smtClean="0">
                <a:latin typeface="TimesNewRoman" charset="0"/>
                <a:ea typeface="宋体" pitchFamily="2" charset="-122"/>
              </a:rPr>
              <a:t>连接匹配负载时，此时入射波的电压</a:t>
            </a:r>
            <a:r>
              <a:rPr lang="en-US" altLang="zh-CN" sz="2400" i="1" dirty="0" smtClean="0">
                <a:latin typeface="TimesNewRoman,Italic" charset="0"/>
                <a:ea typeface="宋体" pitchFamily="2" charset="-122"/>
              </a:rPr>
              <a:t>V</a:t>
            </a:r>
            <a:r>
              <a:rPr lang="en-US" altLang="zh-CN" sz="2400" i="1" baseline="-25000" dirty="0" smtClean="0">
                <a:latin typeface="TimesNewRoman,Italic" charset="0"/>
                <a:ea typeface="宋体" pitchFamily="2" charset="-122"/>
              </a:rPr>
              <a:t>1</a:t>
            </a:r>
            <a:r>
              <a:rPr lang="en-US" altLang="zh-CN" sz="2400" i="1" baseline="30000" dirty="0" smtClean="0">
                <a:latin typeface="TimesNewRoman,Italic" charset="0"/>
                <a:ea typeface="宋体" pitchFamily="2" charset="-122"/>
              </a:rPr>
              <a:t>+</a:t>
            </a:r>
            <a:r>
              <a:rPr lang="en-US" altLang="zh-CN" sz="2400" i="1" dirty="0" smtClean="0">
                <a:latin typeface="TimesNewRoman,Italic" charset="0"/>
                <a:ea typeface="宋体" pitchFamily="2" charset="-122"/>
              </a:rPr>
              <a:t> </a:t>
            </a:r>
            <a:r>
              <a:rPr lang="en-US" altLang="zh-CN" sz="2400" dirty="0" smtClean="0">
                <a:latin typeface="TimesNewRoman" charset="0"/>
                <a:ea typeface="宋体" pitchFamily="2" charset="-122"/>
              </a:rPr>
              <a:t>= 0</a:t>
            </a:r>
          </a:p>
          <a:p>
            <a:pPr eaLnBrk="1" hangingPunct="1"/>
            <a:endParaRPr lang="en-US" altLang="zh-CN" sz="2400" dirty="0" smtClean="0">
              <a:latin typeface="TimesNewRoman" charset="0"/>
              <a:ea typeface="宋体" pitchFamily="2" charset="-122"/>
            </a:endParaRPr>
          </a:p>
          <a:p>
            <a:pPr eaLnBrk="1" hangingPunct="1"/>
            <a:endParaRPr lang="en-US" altLang="zh-CN" sz="2400" dirty="0" smtClean="0">
              <a:latin typeface="TimesNewRoman" charset="0"/>
              <a:ea typeface="宋体" pitchFamily="2" charset="-122"/>
            </a:endParaRPr>
          </a:p>
          <a:p>
            <a:pPr eaLnBrk="1" hangingPunct="1"/>
            <a:endParaRPr lang="en-US" altLang="zh-CN" sz="2400" dirty="0" smtClean="0">
              <a:latin typeface="TimesNewRoman" charset="0"/>
              <a:ea typeface="宋体" pitchFamily="2" charset="-122"/>
            </a:endParaRPr>
          </a:p>
          <a:p>
            <a:pPr eaLnBrk="1" hangingPunct="1"/>
            <a:endParaRPr lang="en-US" altLang="zh-CN" sz="2400" dirty="0" smtClean="0">
              <a:latin typeface="TimesNewRoman" charset="0"/>
              <a:ea typeface="宋体" pitchFamily="2" charset="-122"/>
            </a:endParaRPr>
          </a:p>
          <a:p>
            <a:pPr eaLnBrk="1" hangingPunct="1"/>
            <a:endParaRPr lang="en-US" altLang="zh-CN" sz="2400" dirty="0" smtClean="0">
              <a:latin typeface="TimesNewRoman" charset="0"/>
              <a:ea typeface="宋体" pitchFamily="2" charset="-122"/>
            </a:endParaRPr>
          </a:p>
          <a:p>
            <a:pPr eaLnBrk="1" hangingPunct="1"/>
            <a:r>
              <a:rPr lang="zh-CN" altLang="en-US" sz="2400" dirty="0" smtClean="0">
                <a:latin typeface="TimesNewRoman" charset="0"/>
                <a:ea typeface="宋体" pitchFamily="2" charset="-122"/>
              </a:rPr>
              <a:t>另外</a:t>
            </a:r>
            <a:r>
              <a:rPr lang="en-US" altLang="zh-CN" sz="2400" dirty="0" smtClean="0">
                <a:latin typeface="TimesNewRoman" charset="0"/>
                <a:ea typeface="宋体" pitchFamily="2" charset="-122"/>
              </a:rPr>
              <a:t>, </a:t>
            </a:r>
            <a:r>
              <a:rPr lang="zh-CN" altLang="en-US" sz="2400" dirty="0">
                <a:latin typeface="TimesNewRoman" charset="0"/>
                <a:ea typeface="宋体" pitchFamily="2" charset="-122"/>
              </a:rPr>
              <a:t>两</a:t>
            </a:r>
            <a:r>
              <a:rPr lang="zh-CN" altLang="en-US" sz="2400" dirty="0" smtClean="0">
                <a:latin typeface="TimesNewRoman" charset="0"/>
                <a:ea typeface="宋体" pitchFamily="2" charset="-122"/>
              </a:rPr>
              <a:t>端口网络电流的</a:t>
            </a:r>
            <a:r>
              <a:rPr lang="zh-CN" altLang="en-US" sz="2400" dirty="0">
                <a:latin typeface="TimesNewRoman" charset="0"/>
                <a:ea typeface="宋体" pitchFamily="2" charset="-122"/>
              </a:rPr>
              <a:t>公式</a:t>
            </a:r>
            <a:r>
              <a:rPr lang="zh-CN" altLang="en-US" sz="2400" dirty="0" smtClean="0">
                <a:latin typeface="TimesNewRoman" charset="0"/>
                <a:ea typeface="宋体" pitchFamily="2" charset="-122"/>
              </a:rPr>
              <a:t>可以计算如下</a:t>
            </a:r>
            <a:endParaRPr lang="en-US" altLang="zh-CN" sz="2400" dirty="0" smtClean="0">
              <a:latin typeface="TimesNewRoman" charset="0"/>
              <a:ea typeface="宋体" pitchFamily="2" charset="-122"/>
            </a:endParaRPr>
          </a:p>
          <a:p>
            <a:pPr eaLnBrk="1" hangingPunct="1"/>
            <a:endParaRPr lang="zh-CN" altLang="en-US" sz="2400" dirty="0" smtClean="0">
              <a:latin typeface="Times New Roman" pitchFamily="18" charset="0"/>
              <a:ea typeface="宋体" pitchFamily="2" charset="-122"/>
            </a:endParaRPr>
          </a:p>
        </p:txBody>
      </p:sp>
      <p:pic>
        <p:nvPicPr>
          <p:cNvPr id="440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2768" y="2008088"/>
            <a:ext cx="5438775"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754" y="3284438"/>
            <a:ext cx="170497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4635" y="4960416"/>
            <a:ext cx="3743325"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8" name="灯片编号占位符 1"/>
          <p:cNvSpPr>
            <a:spLocks noGrp="1"/>
          </p:cNvSpPr>
          <p:nvPr>
            <p:ph type="sldNum" sz="quarter" idx="4294967295"/>
          </p:nvPr>
        </p:nvSpPr>
        <p:spPr>
          <a:xfrm>
            <a:off x="-2232" y="595312"/>
            <a:ext cx="0" cy="0"/>
          </a:xfrm>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E3E1D3BA-BAB1-4A29-A107-BE9F2555B515}" type="slidenum">
              <a:rPr lang="zh-CN" altLang="en-US" sz="1400" b="0"/>
              <a:pPr eaLnBrk="1" hangingPunct="1"/>
              <a:t>118</a:t>
            </a:fld>
            <a:endParaRPr lang="en-US" altLang="zh-CN" sz="1400" b="0"/>
          </a:p>
        </p:txBody>
      </p:sp>
    </p:spTree>
    <p:extLst>
      <p:ext uri="{BB962C8B-B14F-4D97-AF65-F5344CB8AC3E}">
        <p14:creationId xmlns:p14="http://schemas.microsoft.com/office/powerpoint/2010/main" val="50374059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body" idx="1"/>
          </p:nvPr>
        </p:nvSpPr>
        <p:spPr>
          <a:xfrm>
            <a:off x="685800" y="990600"/>
            <a:ext cx="7772400" cy="5562600"/>
          </a:xfrm>
        </p:spPr>
        <p:txBody>
          <a:bodyPr/>
          <a:lstStyle/>
          <a:p>
            <a:pPr eaLnBrk="1" hangingPunct="1"/>
            <a:endParaRPr lang="zh-CN" altLang="en-US" sz="2400" dirty="0" smtClean="0">
              <a:latin typeface="Times New Roman" pitchFamily="18" charset="0"/>
              <a:ea typeface="宋体" pitchFamily="2" charset="-122"/>
            </a:endParaRPr>
          </a:p>
          <a:p>
            <a:pPr eaLnBrk="1" hangingPunct="1"/>
            <a:endParaRPr lang="zh-CN" altLang="en-US" sz="2400" dirty="0" smtClean="0">
              <a:latin typeface="Times New Roman" pitchFamily="18" charset="0"/>
              <a:ea typeface="宋体" pitchFamily="2" charset="-122"/>
            </a:endParaRPr>
          </a:p>
          <a:p>
            <a:pPr eaLnBrk="1" hangingPunct="1"/>
            <a:endParaRPr lang="zh-CN" altLang="en-US" sz="2400" dirty="0" smtClean="0">
              <a:latin typeface="Times New Roman" pitchFamily="18" charset="0"/>
              <a:ea typeface="宋体" pitchFamily="2" charset="-122"/>
            </a:endParaRPr>
          </a:p>
          <a:p>
            <a:pPr eaLnBrk="1" hangingPunct="1"/>
            <a:endParaRPr lang="zh-CN" altLang="en-US" sz="2400" dirty="0" smtClean="0">
              <a:latin typeface="Times New Roman" pitchFamily="18" charset="0"/>
              <a:ea typeface="宋体" pitchFamily="2" charset="-122"/>
            </a:endParaRPr>
          </a:p>
          <a:p>
            <a:pPr eaLnBrk="1" hangingPunct="1"/>
            <a:endParaRPr lang="zh-CN" altLang="en-US" sz="2400" dirty="0" smtClean="0">
              <a:latin typeface="Times New Roman" pitchFamily="18" charset="0"/>
              <a:ea typeface="宋体" pitchFamily="2" charset="-122"/>
            </a:endParaRPr>
          </a:p>
          <a:p>
            <a:pPr eaLnBrk="1" hangingPunct="1"/>
            <a:endParaRPr lang="zh-CN" altLang="en-US" sz="2400" dirty="0" smtClean="0">
              <a:latin typeface="Times New Roman" pitchFamily="18" charset="0"/>
              <a:ea typeface="宋体" pitchFamily="2" charset="-122"/>
            </a:endParaRPr>
          </a:p>
          <a:p>
            <a:pPr eaLnBrk="1" hangingPunct="1"/>
            <a:endParaRPr lang="zh-CN" altLang="en-US" sz="2400" dirty="0" smtClean="0">
              <a:latin typeface="Times New Roman" pitchFamily="18" charset="0"/>
              <a:ea typeface="宋体" pitchFamily="2" charset="-122"/>
            </a:endParaRPr>
          </a:p>
          <a:p>
            <a:pPr eaLnBrk="1" hangingPunct="1"/>
            <a:r>
              <a:rPr lang="zh-CN" altLang="en-US" sz="2400" dirty="0" smtClean="0">
                <a:latin typeface="Comic Sans MS" pitchFamily="66" charset="0"/>
                <a:ea typeface="宋体" pitchFamily="2" charset="-122"/>
              </a:rPr>
              <a:t>最后得出</a:t>
            </a:r>
            <a:r>
              <a:rPr lang="en-US" altLang="zh-CN" sz="2400" dirty="0" smtClean="0">
                <a:latin typeface="Comic Sans MS" pitchFamily="66" charset="0"/>
                <a:ea typeface="宋体" pitchFamily="2" charset="-122"/>
              </a:rPr>
              <a:t>2</a:t>
            </a:r>
            <a:r>
              <a:rPr lang="zh-CN" altLang="en-US" sz="2400" dirty="0" smtClean="0">
                <a:latin typeface="Comic Sans MS" pitchFamily="66" charset="0"/>
                <a:ea typeface="宋体" pitchFamily="2" charset="-122"/>
              </a:rPr>
              <a:t>端口网络总体的散射矩阵为</a:t>
            </a:r>
            <a:endParaRPr lang="en-US" altLang="zh-CN" sz="2400" dirty="0" smtClean="0">
              <a:latin typeface="Comic Sans MS" pitchFamily="66" charset="0"/>
              <a:ea typeface="宋体" pitchFamily="2" charset="-122"/>
            </a:endParaRPr>
          </a:p>
          <a:p>
            <a:pPr eaLnBrk="1" hangingPunct="1"/>
            <a:endParaRPr lang="zh-CN" altLang="en-US" sz="2400" dirty="0" smtClean="0">
              <a:latin typeface="Times New Roman" pitchFamily="18" charset="0"/>
              <a:ea typeface="宋体" pitchFamily="2" charset="-122"/>
            </a:endParaRPr>
          </a:p>
        </p:txBody>
      </p:sp>
      <p:pic>
        <p:nvPicPr>
          <p:cNvPr id="4505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838200"/>
            <a:ext cx="3184525"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648200"/>
            <a:ext cx="366712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1"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FE76DE44-3DFA-4B32-B64C-30FB68042621}" type="slidenum">
              <a:rPr lang="zh-CN" altLang="en-US" sz="1400" b="0"/>
              <a:pPr eaLnBrk="1" hangingPunct="1"/>
              <a:t>119</a:t>
            </a:fld>
            <a:endParaRPr lang="en-US" altLang="zh-CN" sz="1400" b="0"/>
          </a:p>
        </p:txBody>
      </p:sp>
    </p:spTree>
    <p:extLst>
      <p:ext uri="{BB962C8B-B14F-4D97-AF65-F5344CB8AC3E}">
        <p14:creationId xmlns:p14="http://schemas.microsoft.com/office/powerpoint/2010/main" val="36028735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1517429"/>
            <a:ext cx="7315200"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2190800" y="1974629"/>
            <a:ext cx="2286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zh-CN" altLang="en-US" sz="2000" b="1" dirty="0" smtClean="0">
                <a:solidFill>
                  <a:srgbClr val="9900FF"/>
                </a:solidFill>
                <a:latin typeface="TimesNewRoman,Italic" charset="0"/>
                <a:ea typeface="宋体" pitchFamily="2" charset="-122"/>
              </a:rPr>
              <a:t>纯感性负载</a:t>
            </a:r>
            <a:endParaRPr lang="en-US" altLang="zh-CN" sz="2000" b="1" dirty="0">
              <a:solidFill>
                <a:srgbClr val="9900FF"/>
              </a:solidFill>
              <a:latin typeface="TimesNewRoman,Italic" charset="0"/>
              <a:ea typeface="宋体" pitchFamily="2" charset="-122"/>
            </a:endParaRPr>
          </a:p>
        </p:txBody>
      </p:sp>
      <p:sp>
        <p:nvSpPr>
          <p:cNvPr id="8" name="Text Box 6"/>
          <p:cNvSpPr txBox="1">
            <a:spLocks noChangeArrowheads="1"/>
          </p:cNvSpPr>
          <p:nvPr/>
        </p:nvSpPr>
        <p:spPr bwMode="auto">
          <a:xfrm>
            <a:off x="3898032" y="6470429"/>
            <a:ext cx="266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zh-CN" altLang="en-US" sz="2000" b="1" dirty="0" smtClean="0">
                <a:solidFill>
                  <a:srgbClr val="9900FF"/>
                </a:solidFill>
                <a:latin typeface="TimesNewRoman,Italic" charset="0"/>
                <a:ea typeface="宋体" pitchFamily="2" charset="-122"/>
              </a:rPr>
              <a:t>纯容性负载</a:t>
            </a:r>
            <a:endParaRPr lang="en-US" altLang="zh-CN" sz="2000" b="1" dirty="0">
              <a:solidFill>
                <a:srgbClr val="9900FF"/>
              </a:solidFill>
              <a:latin typeface="TimesNewRoman,Italic" charset="0"/>
              <a:ea typeface="宋体" pitchFamily="2" charset="-122"/>
            </a:endParaRPr>
          </a:p>
        </p:txBody>
      </p:sp>
    </p:spTree>
    <p:extLst>
      <p:ext uri="{BB962C8B-B14F-4D97-AF65-F5344CB8AC3E}">
        <p14:creationId xmlns:p14="http://schemas.microsoft.com/office/powerpoint/2010/main" val="2354937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idx="1"/>
          </p:nvPr>
        </p:nvSpPr>
        <p:spPr>
          <a:xfrm>
            <a:off x="0" y="1585119"/>
            <a:ext cx="7162800" cy="3352800"/>
          </a:xfrm>
        </p:spPr>
        <p:txBody>
          <a:bodyPr/>
          <a:lstStyle/>
          <a:p>
            <a:pPr algn="just" eaLnBrk="1" hangingPunct="1"/>
            <a:r>
              <a:rPr lang="zh-CN" altLang="en-US" b="1" dirty="0" smtClean="0">
                <a:solidFill>
                  <a:srgbClr val="FF00FF"/>
                </a:solidFill>
                <a:latin typeface="楷体_GB2312" pitchFamily="49" charset="-122"/>
                <a:ea typeface="楷体_GB2312" pitchFamily="49" charset="-122"/>
              </a:rPr>
              <a:t>双端口网络，输出端口不匹配时，设其负载阻抗的反射系数为     ，则输入反射系数</a:t>
            </a:r>
            <a:r>
              <a:rPr lang="en-US" altLang="zh-CN" b="1" dirty="0" smtClean="0">
                <a:solidFill>
                  <a:srgbClr val="FF00FF"/>
                </a:solidFill>
                <a:latin typeface="楷体_GB2312" pitchFamily="49" charset="-122"/>
                <a:ea typeface="楷体_GB2312" pitchFamily="49" charset="-122"/>
              </a:rPr>
              <a:t>  </a:t>
            </a:r>
            <a:endParaRPr lang="en-US" altLang="zh-CN" b="1" dirty="0" smtClean="0">
              <a:latin typeface="楷体_GB2312" pitchFamily="49" charset="-122"/>
              <a:ea typeface="楷体_GB2312" pitchFamily="49" charset="-122"/>
            </a:endParaRPr>
          </a:p>
        </p:txBody>
      </p:sp>
      <p:sp>
        <p:nvSpPr>
          <p:cNvPr id="46083" name="Rectangle 3"/>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46084" name="Object 4"/>
          <p:cNvGraphicFramePr>
            <a:graphicFrameLocks noChangeAspect="1"/>
          </p:cNvGraphicFramePr>
          <p:nvPr>
            <p:extLst>
              <p:ext uri="{D42A27DB-BD31-4B8C-83A1-F6EECF244321}">
                <p14:modId xmlns:p14="http://schemas.microsoft.com/office/powerpoint/2010/main" val="1467476027"/>
              </p:ext>
            </p:extLst>
          </p:nvPr>
        </p:nvGraphicFramePr>
        <p:xfrm>
          <a:off x="1401762" y="1931776"/>
          <a:ext cx="415925" cy="474662"/>
        </p:xfrm>
        <a:graphic>
          <a:graphicData uri="http://schemas.openxmlformats.org/presentationml/2006/ole">
            <mc:AlternateContent xmlns:mc="http://schemas.openxmlformats.org/markup-compatibility/2006">
              <mc:Choice xmlns:v="urn:schemas-microsoft-com:vml" Requires="v">
                <p:oleObj spid="_x0000_s13349" name="Equation" r:id="rId3" imgW="203112" imgH="228501" progId="Equation.DSMT4">
                  <p:embed/>
                </p:oleObj>
              </mc:Choice>
              <mc:Fallback>
                <p:oleObj name="Equation" r:id="rId3" imgW="203112" imgH="228501" progId="Equation.DSMT4">
                  <p:embed/>
                  <p:pic>
                    <p:nvPicPr>
                      <p:cNvPr id="460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762" y="1931776"/>
                        <a:ext cx="415925"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5" name="Rectangle 5"/>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46086" name="Object 6"/>
          <p:cNvGraphicFramePr>
            <a:graphicFrameLocks noChangeAspect="1"/>
          </p:cNvGraphicFramePr>
          <p:nvPr>
            <p:extLst>
              <p:ext uri="{D42A27DB-BD31-4B8C-83A1-F6EECF244321}">
                <p14:modId xmlns:p14="http://schemas.microsoft.com/office/powerpoint/2010/main" val="3955764042"/>
              </p:ext>
            </p:extLst>
          </p:nvPr>
        </p:nvGraphicFramePr>
        <p:xfrm>
          <a:off x="4195763" y="1988840"/>
          <a:ext cx="455613" cy="474662"/>
        </p:xfrm>
        <a:graphic>
          <a:graphicData uri="http://schemas.openxmlformats.org/presentationml/2006/ole">
            <mc:AlternateContent xmlns:mc="http://schemas.openxmlformats.org/markup-compatibility/2006">
              <mc:Choice xmlns:v="urn:schemas-microsoft-com:vml" Requires="v">
                <p:oleObj spid="_x0000_s13350" name="Equation" r:id="rId5" imgW="215806" imgH="228501" progId="Equation.DSMT4">
                  <p:embed/>
                </p:oleObj>
              </mc:Choice>
              <mc:Fallback>
                <p:oleObj name="Equation" r:id="rId5" imgW="215806" imgH="228501" progId="Equation.DSMT4">
                  <p:embed/>
                  <p:pic>
                    <p:nvPicPr>
                      <p:cNvPr id="4608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5763" y="1988840"/>
                        <a:ext cx="45561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7" name="Rectangle 7"/>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pic>
        <p:nvPicPr>
          <p:cNvPr id="4608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363" y="2133600"/>
            <a:ext cx="3930650" cy="149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9" name="Rectangle 9"/>
          <p:cNvSpPr>
            <a:spLocks noChangeArrowheads="1"/>
          </p:cNvSpPr>
          <p:nvPr/>
        </p:nvSpPr>
        <p:spPr bwMode="auto">
          <a:xfrm>
            <a:off x="0" y="3176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46090" name="Object 10"/>
          <p:cNvGraphicFramePr>
            <a:graphicFrameLocks noChangeAspect="1"/>
          </p:cNvGraphicFramePr>
          <p:nvPr/>
        </p:nvGraphicFramePr>
        <p:xfrm>
          <a:off x="539750" y="4941888"/>
          <a:ext cx="2879725" cy="1130300"/>
        </p:xfrm>
        <a:graphic>
          <a:graphicData uri="http://schemas.openxmlformats.org/presentationml/2006/ole">
            <mc:AlternateContent xmlns:mc="http://schemas.openxmlformats.org/markup-compatibility/2006">
              <mc:Choice xmlns:v="urn:schemas-microsoft-com:vml" Requires="v">
                <p:oleObj spid="_x0000_s13351" name="Equation" r:id="rId8" imgW="1282700" imgH="508000" progId="Equation.DSMT4">
                  <p:embed/>
                </p:oleObj>
              </mc:Choice>
              <mc:Fallback>
                <p:oleObj name="Equation" r:id="rId8" imgW="1282700" imgH="508000" progId="Equation.DSMT4">
                  <p:embed/>
                  <p:pic>
                    <p:nvPicPr>
                      <p:cNvPr id="4609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750" y="4941888"/>
                        <a:ext cx="287972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91" name="Rectangle 11"/>
          <p:cNvSpPr>
            <a:spLocks noChangeArrowheads="1"/>
          </p:cNvSpPr>
          <p:nvPr/>
        </p:nvSpPr>
        <p:spPr bwMode="auto">
          <a:xfrm>
            <a:off x="0" y="2565400"/>
            <a:ext cx="3975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zh-CN" altLang="en-US" b="0">
                <a:ea typeface="宋体" pitchFamily="2" charset="-122"/>
              </a:rPr>
              <a:t>输出端口不匹配</a:t>
            </a:r>
            <a:r>
              <a:rPr lang="en-US" altLang="zh-CN" b="0">
                <a:ea typeface="宋体" pitchFamily="2" charset="-122"/>
              </a:rPr>
              <a:t>,</a:t>
            </a:r>
            <a:r>
              <a:rPr lang="zh-CN" altLang="en-US" b="0">
                <a:ea typeface="宋体" pitchFamily="2" charset="-122"/>
              </a:rPr>
              <a:t>定义：</a:t>
            </a:r>
          </a:p>
        </p:txBody>
      </p:sp>
      <p:sp>
        <p:nvSpPr>
          <p:cNvPr id="46092" name="Rectangle 12"/>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46093" name="Object 13"/>
          <p:cNvGraphicFramePr>
            <a:graphicFrameLocks noChangeAspect="1"/>
          </p:cNvGraphicFramePr>
          <p:nvPr/>
        </p:nvGraphicFramePr>
        <p:xfrm>
          <a:off x="1619250" y="3141663"/>
          <a:ext cx="1511300" cy="525462"/>
        </p:xfrm>
        <a:graphic>
          <a:graphicData uri="http://schemas.openxmlformats.org/presentationml/2006/ole">
            <mc:AlternateContent xmlns:mc="http://schemas.openxmlformats.org/markup-compatibility/2006">
              <mc:Choice xmlns:v="urn:schemas-microsoft-com:vml" Requires="v">
                <p:oleObj spid="_x0000_s13352" name="Equation" r:id="rId10" imgW="685800" imgH="241300" progId="Equation.DSMT4">
                  <p:embed/>
                </p:oleObj>
              </mc:Choice>
              <mc:Fallback>
                <p:oleObj name="Equation" r:id="rId10" imgW="685800" imgH="241300" progId="Equation.DSMT4">
                  <p:embed/>
                  <p:pic>
                    <p:nvPicPr>
                      <p:cNvPr id="46093"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9250" y="3141663"/>
                        <a:ext cx="151130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94" name="Rectangle 14"/>
          <p:cNvSpPr>
            <a:spLocks noChangeArrowheads="1"/>
          </p:cNvSpPr>
          <p:nvPr/>
        </p:nvSpPr>
        <p:spPr bwMode="auto">
          <a:xfrm>
            <a:off x="0" y="3176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46095" name="Object 15"/>
          <p:cNvGraphicFramePr>
            <a:graphicFrameLocks noChangeAspect="1"/>
          </p:cNvGraphicFramePr>
          <p:nvPr/>
        </p:nvGraphicFramePr>
        <p:xfrm>
          <a:off x="5076825" y="5013325"/>
          <a:ext cx="3313113" cy="1155700"/>
        </p:xfrm>
        <a:graphic>
          <a:graphicData uri="http://schemas.openxmlformats.org/presentationml/2006/ole">
            <mc:AlternateContent xmlns:mc="http://schemas.openxmlformats.org/markup-compatibility/2006">
              <mc:Choice xmlns:v="urn:schemas-microsoft-com:vml" Requires="v">
                <p:oleObj spid="_x0000_s13353" name="Equation" r:id="rId12" imgW="1447800" imgH="508000" progId="Equation.DSMT4">
                  <p:embed/>
                </p:oleObj>
              </mc:Choice>
              <mc:Fallback>
                <p:oleObj name="Equation" r:id="rId12" imgW="1447800" imgH="508000" progId="Equation.DSMT4">
                  <p:embed/>
                  <p:pic>
                    <p:nvPicPr>
                      <p:cNvPr id="46095"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76825" y="5013325"/>
                        <a:ext cx="3313113"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96" name="AutoShape 16"/>
          <p:cNvSpPr>
            <a:spLocks noChangeArrowheads="1"/>
          </p:cNvSpPr>
          <p:nvPr/>
        </p:nvSpPr>
        <p:spPr bwMode="auto">
          <a:xfrm>
            <a:off x="3851275" y="5373688"/>
            <a:ext cx="976313" cy="360362"/>
          </a:xfrm>
          <a:prstGeom prst="rightArrow">
            <a:avLst>
              <a:gd name="adj1" fmla="val 50000"/>
              <a:gd name="adj2" fmla="val 67731"/>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sp>
        <p:nvSpPr>
          <p:cNvPr id="46097" name="AutoShape 17"/>
          <p:cNvSpPr>
            <a:spLocks noChangeArrowheads="1"/>
          </p:cNvSpPr>
          <p:nvPr/>
        </p:nvSpPr>
        <p:spPr bwMode="auto">
          <a:xfrm>
            <a:off x="3348038" y="3644900"/>
            <a:ext cx="3097212" cy="1439863"/>
          </a:xfrm>
          <a:prstGeom prst="cloudCallout">
            <a:avLst>
              <a:gd name="adj1" fmla="val -58458"/>
              <a:gd name="adj2" fmla="val -65435"/>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just" eaLnBrk="1" hangingPunct="1"/>
            <a:r>
              <a:rPr lang="zh-CN" altLang="en-US" sz="1800" b="0">
                <a:latin typeface="Arial" pitchFamily="34" charset="0"/>
                <a:ea typeface="楷体_GB2312" pitchFamily="49" charset="-122"/>
              </a:rPr>
              <a:t>从</a:t>
            </a:r>
            <a:r>
              <a:rPr lang="en-US" altLang="zh-CN" sz="1800" b="0">
                <a:latin typeface="Arial" pitchFamily="34" charset="0"/>
                <a:ea typeface="楷体_GB2312" pitchFamily="49" charset="-122"/>
              </a:rPr>
              <a:t>1</a:t>
            </a:r>
            <a:r>
              <a:rPr lang="zh-CN" altLang="en-US" sz="1800" b="0">
                <a:latin typeface="Arial" pitchFamily="34" charset="0"/>
                <a:ea typeface="楷体_GB2312" pitchFamily="49" charset="-122"/>
              </a:rPr>
              <a:t>端口的角度，</a:t>
            </a:r>
            <a:r>
              <a:rPr lang="en-US" altLang="zh-CN" sz="1800" b="0">
                <a:latin typeface="Arial" pitchFamily="34" charset="0"/>
                <a:ea typeface="楷体_GB2312" pitchFamily="49" charset="-122"/>
              </a:rPr>
              <a:t>b</a:t>
            </a:r>
            <a:r>
              <a:rPr lang="zh-CN" altLang="en-US" sz="1800" b="0">
                <a:latin typeface="Arial" pitchFamily="34" charset="0"/>
                <a:ea typeface="楷体_GB2312" pitchFamily="49" charset="-122"/>
              </a:rPr>
              <a:t>为入射方向</a:t>
            </a:r>
            <a:r>
              <a:rPr lang="en-US" altLang="zh-CN" sz="1800" b="0">
                <a:latin typeface="Arial" pitchFamily="34" charset="0"/>
                <a:ea typeface="楷体_GB2312" pitchFamily="49" charset="-122"/>
              </a:rPr>
              <a:t>a</a:t>
            </a:r>
            <a:r>
              <a:rPr lang="zh-CN" altLang="en-US" sz="1800" b="0">
                <a:latin typeface="Arial" pitchFamily="34" charset="0"/>
                <a:ea typeface="楷体_GB2312" pitchFamily="49" charset="-122"/>
              </a:rPr>
              <a:t>为反射方向故</a:t>
            </a:r>
            <a:r>
              <a:rPr lang="en-US" altLang="zh-CN" sz="1800" b="0">
                <a:latin typeface="Symbol" pitchFamily="18" charset="2"/>
                <a:ea typeface="楷体_GB2312" pitchFamily="49" charset="-122"/>
              </a:rPr>
              <a:t>G</a:t>
            </a:r>
            <a:r>
              <a:rPr lang="en-US" altLang="zh-CN" sz="1800" b="0" baseline="-25000">
                <a:ea typeface="楷体_GB2312" pitchFamily="49" charset="-122"/>
              </a:rPr>
              <a:t>L</a:t>
            </a:r>
            <a:r>
              <a:rPr lang="en-US" altLang="zh-CN" sz="1800" b="0">
                <a:latin typeface="Arial" pitchFamily="34" charset="0"/>
                <a:ea typeface="楷体_GB2312" pitchFamily="49" charset="-122"/>
              </a:rPr>
              <a:t>=a</a:t>
            </a:r>
            <a:r>
              <a:rPr lang="en-US" altLang="zh-CN" sz="1800" b="0" baseline="-25000">
                <a:latin typeface="Arial" pitchFamily="34" charset="0"/>
                <a:ea typeface="楷体_GB2312" pitchFamily="49" charset="-122"/>
              </a:rPr>
              <a:t>i</a:t>
            </a:r>
            <a:r>
              <a:rPr lang="en-US" altLang="zh-CN" sz="1800" b="0">
                <a:latin typeface="Arial" pitchFamily="34" charset="0"/>
                <a:ea typeface="楷体_GB2312" pitchFamily="49" charset="-122"/>
              </a:rPr>
              <a:t>/b</a:t>
            </a:r>
            <a:r>
              <a:rPr lang="en-US" altLang="zh-CN" sz="1800" b="0" baseline="-25000">
                <a:latin typeface="Arial" pitchFamily="34" charset="0"/>
                <a:ea typeface="楷体_GB2312" pitchFamily="49" charset="-122"/>
              </a:rPr>
              <a:t>i</a:t>
            </a:r>
          </a:p>
        </p:txBody>
      </p:sp>
      <p:sp>
        <p:nvSpPr>
          <p:cNvPr id="46098"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AF84AE91-B67A-4127-9637-28A3C1172EE0}" type="slidenum">
              <a:rPr lang="zh-CN" altLang="en-US" sz="1400" b="0"/>
              <a:pPr eaLnBrk="1" hangingPunct="1"/>
              <a:t>120</a:t>
            </a:fld>
            <a:endParaRPr lang="en-US" altLang="zh-CN" sz="1400" b="0"/>
          </a:p>
        </p:txBody>
      </p:sp>
      <p:sp>
        <p:nvSpPr>
          <p:cNvPr id="19" name="矩形 18">
            <a:extLst>
              <a:ext uri="{FF2B5EF4-FFF2-40B4-BE49-F238E27FC236}">
                <a16:creationId xmlns:a16="http://schemas.microsoft.com/office/drawing/2014/main" id="{94E3048E-6B57-D348-D23A-AA85BF5B8A74}"/>
              </a:ext>
            </a:extLst>
          </p:cNvPr>
          <p:cNvSpPr/>
          <p:nvPr/>
        </p:nvSpPr>
        <p:spPr bwMode="auto">
          <a:xfrm>
            <a:off x="7651864" y="2413143"/>
            <a:ext cx="232504" cy="976964"/>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0" name="矩形 19">
            <a:extLst>
              <a:ext uri="{FF2B5EF4-FFF2-40B4-BE49-F238E27FC236}">
                <a16:creationId xmlns:a16="http://schemas.microsoft.com/office/drawing/2014/main" id="{4149C4C2-A961-98B0-93E0-370FE17F3582}"/>
              </a:ext>
            </a:extLst>
          </p:cNvPr>
          <p:cNvSpPr/>
          <p:nvPr/>
        </p:nvSpPr>
        <p:spPr bwMode="auto">
          <a:xfrm>
            <a:off x="5508626" y="2436077"/>
            <a:ext cx="202940" cy="893724"/>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1" name="矩形 20">
            <a:extLst>
              <a:ext uri="{FF2B5EF4-FFF2-40B4-BE49-F238E27FC236}">
                <a16:creationId xmlns:a16="http://schemas.microsoft.com/office/drawing/2014/main" id="{4149C4C2-A961-98B0-93E0-370FE17F3582}"/>
              </a:ext>
            </a:extLst>
          </p:cNvPr>
          <p:cNvSpPr/>
          <p:nvPr/>
        </p:nvSpPr>
        <p:spPr bwMode="auto">
          <a:xfrm>
            <a:off x="5508626" y="2058194"/>
            <a:ext cx="2375742" cy="1802854"/>
          </a:xfrm>
          <a:prstGeom prst="rect">
            <a:avLst/>
          </a:prstGeom>
          <a:noFill/>
          <a:ln w="38100" cap="flat" cmpd="sng" algn="ctr">
            <a:solidFill>
              <a:schemeClr val="bg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65586244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248" y="360307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sp>
        <p:nvSpPr>
          <p:cNvPr id="47107" name="Rectangle 3"/>
          <p:cNvSpPr>
            <a:spLocks noChangeArrowheads="1"/>
          </p:cNvSpPr>
          <p:nvPr/>
        </p:nvSpPr>
        <p:spPr bwMode="auto">
          <a:xfrm>
            <a:off x="248" y="360307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sp>
        <p:nvSpPr>
          <p:cNvPr id="47108" name="Rectangle 4"/>
          <p:cNvSpPr>
            <a:spLocks noChangeArrowheads="1"/>
          </p:cNvSpPr>
          <p:nvPr/>
        </p:nvSpPr>
        <p:spPr bwMode="auto">
          <a:xfrm>
            <a:off x="248" y="35030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sp>
        <p:nvSpPr>
          <p:cNvPr id="47109" name="Rectangle 5"/>
          <p:cNvSpPr>
            <a:spLocks noChangeArrowheads="1"/>
          </p:cNvSpPr>
          <p:nvPr/>
        </p:nvSpPr>
        <p:spPr bwMode="auto">
          <a:xfrm>
            <a:off x="248" y="283631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47110" name="Object 6"/>
          <p:cNvGraphicFramePr>
            <a:graphicFrameLocks noChangeAspect="1"/>
          </p:cNvGraphicFramePr>
          <p:nvPr>
            <p:extLst>
              <p:ext uri="{D42A27DB-BD31-4B8C-83A1-F6EECF244321}">
                <p14:modId xmlns:p14="http://schemas.microsoft.com/office/powerpoint/2010/main" val="1259527242"/>
              </p:ext>
            </p:extLst>
          </p:nvPr>
        </p:nvGraphicFramePr>
        <p:xfrm>
          <a:off x="395536" y="1556792"/>
          <a:ext cx="7761287" cy="2614612"/>
        </p:xfrm>
        <a:graphic>
          <a:graphicData uri="http://schemas.openxmlformats.org/presentationml/2006/ole">
            <mc:AlternateContent xmlns:mc="http://schemas.openxmlformats.org/markup-compatibility/2006">
              <mc:Choice xmlns:v="urn:schemas-microsoft-com:vml" Requires="v">
                <p:oleObj spid="_x0000_s14352" name="Equation" r:id="rId3" imgW="3314700" imgH="1117600" progId="Equation.DSMT4">
                  <p:embed/>
                </p:oleObj>
              </mc:Choice>
              <mc:Fallback>
                <p:oleObj name="Equation" r:id="rId3" imgW="3314700" imgH="1117600" progId="Equation.DSMT4">
                  <p:embed/>
                  <p:pic>
                    <p:nvPicPr>
                      <p:cNvPr id="4711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556792"/>
                        <a:ext cx="7761287" cy="26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11" name="Object 7"/>
          <p:cNvGraphicFramePr>
            <a:graphicFrameLocks noGrp="1" noChangeAspect="1"/>
          </p:cNvGraphicFramePr>
          <p:nvPr>
            <p:ph/>
            <p:extLst>
              <p:ext uri="{D42A27DB-BD31-4B8C-83A1-F6EECF244321}">
                <p14:modId xmlns:p14="http://schemas.microsoft.com/office/powerpoint/2010/main" val="1920160661"/>
              </p:ext>
            </p:extLst>
          </p:nvPr>
        </p:nvGraphicFramePr>
        <p:xfrm>
          <a:off x="684461" y="4654004"/>
          <a:ext cx="7489825" cy="1254125"/>
        </p:xfrm>
        <a:graphic>
          <a:graphicData uri="http://schemas.openxmlformats.org/presentationml/2006/ole">
            <mc:AlternateContent xmlns:mc="http://schemas.openxmlformats.org/markup-compatibility/2006">
              <mc:Choice xmlns:v="urn:schemas-microsoft-com:vml" Requires="v">
                <p:oleObj spid="_x0000_s14353" name="Equation" r:id="rId5" imgW="2882900" imgH="482600" progId="Equation.DSMT4">
                  <p:embed/>
                </p:oleObj>
              </mc:Choice>
              <mc:Fallback>
                <p:oleObj name="Equation" r:id="rId5" imgW="2882900" imgH="482600" progId="Equation.DSMT4">
                  <p:embed/>
                  <p:pic>
                    <p:nvPicPr>
                      <p:cNvPr id="4711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461" y="4654004"/>
                        <a:ext cx="7489825" cy="125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12" name="灯片编号占位符 1"/>
          <p:cNvSpPr>
            <a:spLocks noGrp="1"/>
          </p:cNvSpPr>
          <p:nvPr>
            <p:ph type="sldNum" sz="quarter" idx="12"/>
          </p:nvPr>
        </p:nvSpPr>
        <p:spPr>
          <a:xfrm>
            <a:off x="248" y="288379"/>
            <a:ext cx="0" cy="0"/>
          </a:xfrm>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1E2F0A88-64E3-4D74-9C9B-F6B66F17EB13}" type="slidenum">
              <a:rPr lang="zh-CN" altLang="en-US" sz="1400" b="0"/>
              <a:pPr eaLnBrk="1" hangingPunct="1"/>
              <a:t>121</a:t>
            </a:fld>
            <a:endParaRPr lang="en-US" altLang="zh-CN" sz="1400" b="0"/>
          </a:p>
        </p:txBody>
      </p:sp>
    </p:spTree>
    <p:extLst>
      <p:ext uri="{BB962C8B-B14F-4D97-AF65-F5344CB8AC3E}">
        <p14:creationId xmlns:p14="http://schemas.microsoft.com/office/powerpoint/2010/main" val="226394505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a:xfrm>
            <a:off x="107057" y="646799"/>
            <a:ext cx="7772400" cy="896938"/>
          </a:xfrm>
        </p:spPr>
        <p:txBody>
          <a:bodyPr/>
          <a:lstStyle/>
          <a:p>
            <a:pPr eaLnBrk="1" hangingPunct="1">
              <a:defRPr/>
            </a:pPr>
            <a:r>
              <a:rPr lang="zh-CN" altLang="en-US" b="1" u="sng" dirty="0" smtClean="0">
                <a:effectLst>
                  <a:outerShdw blurRad="38100" dist="38100" dir="2700000" algn="tl">
                    <a:srgbClr val="C0C0C0"/>
                  </a:outerShdw>
                </a:effectLst>
                <a:ea typeface="隶书" pitchFamily="49" charset="-122"/>
              </a:rPr>
              <a:t>线性互易网络的测试方法</a:t>
            </a:r>
          </a:p>
        </p:txBody>
      </p:sp>
      <p:sp>
        <p:nvSpPr>
          <p:cNvPr id="270339" name="Text Box 3"/>
          <p:cNvSpPr txBox="1">
            <a:spLocks noChangeArrowheads="1"/>
          </p:cNvSpPr>
          <p:nvPr/>
        </p:nvSpPr>
        <p:spPr bwMode="auto">
          <a:xfrm>
            <a:off x="251520" y="1582903"/>
            <a:ext cx="83534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zh-CN" altLang="en-US" sz="3200" b="0" dirty="0">
                <a:latin typeface="Arial" pitchFamily="34" charset="0"/>
                <a:ea typeface="楷体_GB2312" pitchFamily="49" charset="-122"/>
              </a:rPr>
              <a:t>仅有三个独立参量，可用三点法测定：</a:t>
            </a:r>
          </a:p>
          <a:p>
            <a:pPr eaLnBrk="1" hangingPunct="1"/>
            <a:r>
              <a:rPr lang="zh-CN" altLang="en-US" sz="3200" b="0" dirty="0">
                <a:latin typeface="Arial" pitchFamily="34" charset="0"/>
                <a:ea typeface="楷体_GB2312" pitchFamily="49" charset="-122"/>
              </a:rPr>
              <a:t>匹配</a:t>
            </a:r>
            <a:r>
              <a:rPr lang="en-US" altLang="zh-CN" sz="3200" b="0" dirty="0">
                <a:latin typeface="Arial" pitchFamily="34" charset="0"/>
                <a:ea typeface="楷体_GB2312" pitchFamily="49" charset="-122"/>
              </a:rPr>
              <a:t>(mat);</a:t>
            </a:r>
            <a:r>
              <a:rPr lang="zh-CN" altLang="en-US" sz="3200" b="0" dirty="0">
                <a:latin typeface="Arial" pitchFamily="34" charset="0"/>
                <a:ea typeface="楷体_GB2312" pitchFamily="49" charset="-122"/>
              </a:rPr>
              <a:t>短路</a:t>
            </a:r>
            <a:r>
              <a:rPr lang="en-US" altLang="zh-CN" sz="3200" b="0" dirty="0">
                <a:latin typeface="Arial" pitchFamily="34" charset="0"/>
                <a:ea typeface="楷体_GB2312" pitchFamily="49" charset="-122"/>
              </a:rPr>
              <a:t>(SC)</a:t>
            </a:r>
            <a:r>
              <a:rPr lang="zh-CN" altLang="en-US" sz="3200" b="0" dirty="0">
                <a:latin typeface="Arial" pitchFamily="34" charset="0"/>
                <a:ea typeface="楷体_GB2312" pitchFamily="49" charset="-122"/>
              </a:rPr>
              <a:t>；开路</a:t>
            </a:r>
            <a:r>
              <a:rPr lang="en-US" altLang="zh-CN" sz="3200" b="0" dirty="0">
                <a:latin typeface="Arial" pitchFamily="34" charset="0"/>
                <a:ea typeface="楷体_GB2312" pitchFamily="49" charset="-122"/>
              </a:rPr>
              <a:t>(OC)</a:t>
            </a:r>
            <a:r>
              <a:rPr lang="zh-CN" altLang="en-US" sz="3200" b="0" dirty="0">
                <a:latin typeface="Arial" pitchFamily="34" charset="0"/>
                <a:ea typeface="楷体_GB2312" pitchFamily="49" charset="-122"/>
              </a:rPr>
              <a:t>的反射系数</a:t>
            </a:r>
          </a:p>
        </p:txBody>
      </p:sp>
      <p:graphicFrame>
        <p:nvGraphicFramePr>
          <p:cNvPr id="270340" name="Object 4"/>
          <p:cNvGraphicFramePr>
            <a:graphicFrameLocks noChangeAspect="1"/>
          </p:cNvGraphicFramePr>
          <p:nvPr>
            <p:extLst>
              <p:ext uri="{D42A27DB-BD31-4B8C-83A1-F6EECF244321}">
                <p14:modId xmlns:p14="http://schemas.microsoft.com/office/powerpoint/2010/main" val="1614681955"/>
              </p:ext>
            </p:extLst>
          </p:nvPr>
        </p:nvGraphicFramePr>
        <p:xfrm>
          <a:off x="251520" y="2663643"/>
          <a:ext cx="6767512" cy="4103688"/>
        </p:xfrm>
        <a:graphic>
          <a:graphicData uri="http://schemas.openxmlformats.org/presentationml/2006/ole">
            <mc:AlternateContent xmlns:mc="http://schemas.openxmlformats.org/markup-compatibility/2006">
              <mc:Choice xmlns:v="urn:schemas-microsoft-com:vml" Requires="v">
                <p:oleObj spid="_x0000_s15369" name="Equation" r:id="rId3" imgW="2387600" imgH="1447800" progId="Equation.DSMT4">
                  <p:embed/>
                </p:oleObj>
              </mc:Choice>
              <mc:Fallback>
                <p:oleObj name="Equation" r:id="rId3" imgW="2387600" imgH="1447800" progId="Equation.DSMT4">
                  <p:embed/>
                  <p:pic>
                    <p:nvPicPr>
                      <p:cNvPr id="27034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2663643"/>
                        <a:ext cx="6767512"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0341" name="Text Box 5"/>
          <p:cNvSpPr txBox="1">
            <a:spLocks noChangeArrowheads="1"/>
          </p:cNvSpPr>
          <p:nvPr/>
        </p:nvSpPr>
        <p:spPr bwMode="auto">
          <a:xfrm>
            <a:off x="5580757" y="5759268"/>
            <a:ext cx="268446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200" b="0">
                <a:solidFill>
                  <a:srgbClr val="00FF00"/>
                </a:solidFill>
                <a:effectLst>
                  <a:outerShdw blurRad="38100" dist="38100" dir="2700000" algn="tl">
                    <a:srgbClr val="C0C0C0"/>
                  </a:outerShdw>
                </a:effectLst>
                <a:latin typeface="Arial" pitchFamily="34" charset="0"/>
                <a:ea typeface="隶书" pitchFamily="49" charset="-122"/>
              </a:rPr>
              <a:t>即可解出三个未知参量</a:t>
            </a:r>
          </a:p>
        </p:txBody>
      </p:sp>
      <p:sp>
        <p:nvSpPr>
          <p:cNvPr id="48134" name="灯片编号占位符 1"/>
          <p:cNvSpPr>
            <a:spLocks noGrp="1"/>
          </p:cNvSpPr>
          <p:nvPr>
            <p:ph type="sldNum" sz="quarter" idx="4294967295"/>
          </p:nvPr>
        </p:nvSpPr>
        <p:spPr>
          <a:xfrm>
            <a:off x="-143768" y="314143"/>
            <a:ext cx="0" cy="0"/>
          </a:xfrm>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D9680D74-8630-4F8D-A862-EF6B05D3E405}" type="slidenum">
              <a:rPr lang="zh-CN" altLang="en-US" sz="1400" b="0"/>
              <a:pPr eaLnBrk="1" hangingPunct="1"/>
              <a:t>122</a:t>
            </a:fld>
            <a:endParaRPr lang="en-US" altLang="zh-CN" sz="1400" b="0"/>
          </a:p>
        </p:txBody>
      </p:sp>
    </p:spTree>
    <p:extLst>
      <p:ext uri="{BB962C8B-B14F-4D97-AF65-F5344CB8AC3E}">
        <p14:creationId xmlns:p14="http://schemas.microsoft.com/office/powerpoint/2010/main" val="3444320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0339"/>
                                        </p:tgtEl>
                                        <p:attrNameLst>
                                          <p:attrName>style.visibility</p:attrName>
                                        </p:attrNameLst>
                                      </p:cBhvr>
                                      <p:to>
                                        <p:strVal val="visible"/>
                                      </p:to>
                                    </p:set>
                                    <p:animEffect transition="in" filter="blinds(horizontal)">
                                      <p:cBhvr>
                                        <p:cTn id="7" dur="500"/>
                                        <p:tgtEl>
                                          <p:spTgt spid="2703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70340"/>
                                        </p:tgtEl>
                                        <p:attrNameLst>
                                          <p:attrName>style.visibility</p:attrName>
                                        </p:attrNameLst>
                                      </p:cBhvr>
                                      <p:to>
                                        <p:strVal val="visible"/>
                                      </p:to>
                                    </p:set>
                                    <p:animEffect transition="in" filter="box(in)">
                                      <p:cBhvr>
                                        <p:cTn id="12" dur="500"/>
                                        <p:tgtEl>
                                          <p:spTgt spid="2703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270341"/>
                                        </p:tgtEl>
                                        <p:attrNameLst>
                                          <p:attrName>style.visibility</p:attrName>
                                        </p:attrNameLst>
                                      </p:cBhvr>
                                      <p:to>
                                        <p:strVal val="visible"/>
                                      </p:to>
                                    </p:set>
                                    <p:animEffect transition="in" filter="wedge">
                                      <p:cBhvr>
                                        <p:cTn id="17" dur="2000"/>
                                        <p:tgtEl>
                                          <p:spTgt spid="270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p:bldP spid="27034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55299" name="文本框 5"/>
          <p:cNvSpPr txBox="1">
            <a:spLocks noChangeArrowheads="1"/>
          </p:cNvSpPr>
          <p:nvPr/>
        </p:nvSpPr>
        <p:spPr bwMode="auto">
          <a:xfrm>
            <a:off x="1819275" y="1592263"/>
            <a:ext cx="5256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散射矩阵</a:t>
            </a:r>
          </a:p>
        </p:txBody>
      </p:sp>
      <p:sp>
        <p:nvSpPr>
          <p:cNvPr id="2" name="文本框 1">
            <a:extLst>
              <a:ext uri="{FF2B5EF4-FFF2-40B4-BE49-F238E27FC236}">
                <a16:creationId xmlns:a16="http://schemas.microsoft.com/office/drawing/2014/main" id="{3A08B899-69C8-0BC0-0014-9176C9B7FB59}"/>
              </a:ext>
            </a:extLst>
          </p:cNvPr>
          <p:cNvSpPr txBox="1"/>
          <p:nvPr/>
        </p:nvSpPr>
        <p:spPr>
          <a:xfrm>
            <a:off x="20340" y="2225610"/>
            <a:ext cx="8368084" cy="4893647"/>
          </a:xfrm>
          <a:prstGeom prst="rect">
            <a:avLst/>
          </a:prstGeom>
          <a:noFill/>
        </p:spPr>
        <p:txBody>
          <a:bodyPr wrap="square" rtlCol="0">
            <a:spAutoFit/>
          </a:bodyPr>
          <a:lstStyle/>
          <a:p>
            <a:r>
              <a:rPr lang="zh-CN" altLang="en-US" dirty="0"/>
              <a:t>为了方便分析，引入</a:t>
            </a:r>
            <a:r>
              <a:rPr lang="zh-CN" altLang="en-US" dirty="0">
                <a:solidFill>
                  <a:schemeClr val="accent2"/>
                </a:solidFill>
              </a:rPr>
              <a:t>归一化等效电压、电流</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满足：</a:t>
            </a:r>
            <a:endParaRPr lang="en-US" altLang="zh-CN" dirty="0"/>
          </a:p>
          <a:p>
            <a:endParaRPr lang="en-US" altLang="zh-CN" dirty="0"/>
          </a:p>
          <a:p>
            <a:endParaRPr lang="en-US" altLang="zh-CN" dirty="0"/>
          </a:p>
          <a:p>
            <a:r>
              <a:rPr lang="zh-CN" altLang="en-US" dirty="0"/>
              <a:t>因此得到</a:t>
            </a:r>
            <a:r>
              <a:rPr lang="zh-CN" altLang="en-US" dirty="0">
                <a:solidFill>
                  <a:srgbClr val="FFC000"/>
                </a:solidFill>
              </a:rPr>
              <a:t>归一化阻抗、导纳：</a:t>
            </a:r>
            <a:endParaRPr lang="en-US" altLang="zh-CN" dirty="0">
              <a:solidFill>
                <a:srgbClr val="FFC000"/>
              </a:solidFill>
            </a:endParaRPr>
          </a:p>
          <a:p>
            <a:endParaRPr lang="en-US" altLang="zh-CN" dirty="0">
              <a:solidFill>
                <a:srgbClr val="FFC000"/>
              </a:solidFill>
            </a:endParaRPr>
          </a:p>
          <a:p>
            <a:r>
              <a:rPr lang="zh-CN" altLang="en-US" dirty="0">
                <a:solidFill>
                  <a:srgbClr val="FFC000"/>
                </a:solidFill>
              </a:rPr>
              <a:t>归一化阻抗、导纳矩阵</a:t>
            </a:r>
            <a:r>
              <a:rPr lang="zh-CN" altLang="en-US" dirty="0"/>
              <a:t>为</a:t>
            </a:r>
            <a:r>
              <a:rPr lang="zh-CN" altLang="en-US" dirty="0">
                <a:solidFill>
                  <a:srgbClr val="FFC000"/>
                </a:solidFill>
              </a:rPr>
              <a:t>：</a:t>
            </a:r>
            <a:endParaRPr lang="en-US" altLang="zh-CN" dirty="0">
              <a:solidFill>
                <a:srgbClr val="FFC000"/>
              </a:solidFill>
            </a:endParaRPr>
          </a:p>
          <a:p>
            <a:endParaRPr lang="en-US" altLang="zh-CN" dirty="0">
              <a:solidFill>
                <a:srgbClr val="FFC000"/>
              </a:solidFill>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77E69FD-E728-B103-7BD7-58C4C1E97633}"/>
                  </a:ext>
                </a:extLst>
              </p:cNvPr>
              <p:cNvSpPr txBox="1"/>
              <p:nvPr/>
            </p:nvSpPr>
            <p:spPr>
              <a:xfrm>
                <a:off x="4686634" y="2852857"/>
                <a:ext cx="1474121" cy="926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𝑉</m:t>
                              </m:r>
                            </m:e>
                            <m:sub>
                              <m:r>
                                <a:rPr lang="en-US" altLang="zh-CN" i="1">
                                  <a:latin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num>
                        <m:den>
                          <m:rad>
                            <m:radPr>
                              <m:degHide m:val="on"/>
                              <m:ctrlPr>
                                <a:rPr lang="en-US" altLang="zh-CN" b="0" i="1" smtClean="0">
                                  <a:latin typeface="Cambria Math" panose="02040503050406030204" pitchFamily="18" charset="0"/>
                                </a:rPr>
                              </m:ctrlPr>
                            </m:radPr>
                            <m:deg/>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0</m:t>
                                  </m:r>
                                  <m:r>
                                    <a:rPr lang="en-US" altLang="zh-CN" b="0" i="1" smtClean="0">
                                      <a:latin typeface="Cambria Math" panose="02040503050406030204" pitchFamily="18" charset="0"/>
                                    </a:rPr>
                                    <m:t>𝑖</m:t>
                                  </m:r>
                                </m:sub>
                              </m:sSub>
                            </m:e>
                          </m:rad>
                        </m:den>
                      </m:f>
                    </m:oMath>
                  </m:oMathPara>
                </a14:m>
                <a:endParaRPr lang="zh-CN" altLang="en-US" dirty="0"/>
              </a:p>
            </p:txBody>
          </p:sp>
        </mc:Choice>
        <mc:Fallback xmlns="">
          <p:sp>
            <p:nvSpPr>
              <p:cNvPr id="3" name="文本框 2">
                <a:extLst>
                  <a:ext uri="{FF2B5EF4-FFF2-40B4-BE49-F238E27FC236}">
                    <a16:creationId xmlns:a16="http://schemas.microsoft.com/office/drawing/2014/main" id="{777E69FD-E728-B103-7BD7-58C4C1E97633}"/>
                  </a:ext>
                </a:extLst>
              </p:cNvPr>
              <p:cNvSpPr txBox="1">
                <a:spLocks noRot="1" noChangeAspect="1" noMove="1" noResize="1" noEditPoints="1" noAdjustHandles="1" noChangeArrowheads="1" noChangeShapeType="1" noTextEdit="1"/>
              </p:cNvSpPr>
              <p:nvPr/>
            </p:nvSpPr>
            <p:spPr>
              <a:xfrm>
                <a:off x="4686634" y="2852857"/>
                <a:ext cx="1474121" cy="92647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21201D1-E73A-F254-624E-D29C2FE8540C}"/>
                  </a:ext>
                </a:extLst>
              </p:cNvPr>
              <p:cNvSpPr txBox="1"/>
              <p:nvPr/>
            </p:nvSpPr>
            <p:spPr>
              <a:xfrm>
                <a:off x="6812935" y="3092474"/>
                <a:ext cx="1710725"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𝑖</m:t>
                          </m:r>
                        </m:sub>
                        <m:sup>
                          <m:r>
                            <a:rPr lang="en-US" altLang="zh-CN"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0</m:t>
                              </m:r>
                              <m:r>
                                <a:rPr lang="en-US" altLang="zh-CN" i="1">
                                  <a:latin typeface="Cambria Math" panose="02040503050406030204" pitchFamily="18" charset="0"/>
                                </a:rPr>
                                <m:t>𝑖</m:t>
                              </m:r>
                            </m:sub>
                          </m:sSub>
                        </m:e>
                      </m:rad>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𝐼</m:t>
                          </m:r>
                        </m:e>
                        <m:sub>
                          <m:r>
                            <a:rPr lang="en-US" altLang="zh-CN" i="1">
                              <a:latin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m:oMathPara>
                </a14:m>
                <a:endParaRPr lang="zh-CN" altLang="en-US" dirty="0"/>
              </a:p>
            </p:txBody>
          </p:sp>
        </mc:Choice>
        <mc:Fallback xmlns="">
          <p:sp>
            <p:nvSpPr>
              <p:cNvPr id="13" name="文本框 12">
                <a:extLst>
                  <a:ext uri="{FF2B5EF4-FFF2-40B4-BE49-F238E27FC236}">
                    <a16:creationId xmlns:a16="http://schemas.microsoft.com/office/drawing/2014/main" id="{E21201D1-E73A-F254-624E-D29C2FE8540C}"/>
                  </a:ext>
                </a:extLst>
              </p:cNvPr>
              <p:cNvSpPr txBox="1">
                <a:spLocks noRot="1" noChangeAspect="1" noMove="1" noResize="1" noEditPoints="1" noAdjustHandles="1" noChangeArrowheads="1" noChangeShapeType="1" noTextEdit="1"/>
              </p:cNvSpPr>
              <p:nvPr/>
            </p:nvSpPr>
            <p:spPr>
              <a:xfrm>
                <a:off x="6812935" y="3092474"/>
                <a:ext cx="1710725" cy="44723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70041A5-80D6-F829-72BE-1815DEC1976D}"/>
                  </a:ext>
                </a:extLst>
              </p:cNvPr>
              <p:cNvSpPr txBox="1"/>
              <p:nvPr/>
            </p:nvSpPr>
            <p:spPr>
              <a:xfrm>
                <a:off x="524467" y="2826948"/>
                <a:ext cx="1512594" cy="941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𝑉</m:t>
                              </m:r>
                            </m:e>
                            <m:sub>
                              <m:r>
                                <a:rPr lang="en-US" altLang="zh-CN" i="1">
                                  <a:latin typeface="Cambria Math" panose="02040503050406030204" pitchFamily="18" charset="0"/>
                                </a:rPr>
                                <m:t>𝑖</m:t>
                              </m:r>
                            </m:sub>
                            <m:sup/>
                          </m:sSubSup>
                        </m:num>
                        <m:den>
                          <m:rad>
                            <m:radPr>
                              <m:degHide m:val="on"/>
                              <m:ctrlPr>
                                <a:rPr lang="en-US" altLang="zh-CN" b="0" i="1" smtClean="0">
                                  <a:latin typeface="Cambria Math" panose="02040503050406030204" pitchFamily="18" charset="0"/>
                                </a:rPr>
                              </m:ctrlPr>
                            </m:radPr>
                            <m:deg/>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0</m:t>
                                  </m:r>
                                  <m:r>
                                    <a:rPr lang="en-US" altLang="zh-CN" b="0" i="1" smtClean="0">
                                      <a:latin typeface="Cambria Math" panose="02040503050406030204" pitchFamily="18" charset="0"/>
                                    </a:rPr>
                                    <m:t>𝑖</m:t>
                                  </m:r>
                                </m:sub>
                              </m:sSub>
                            </m:e>
                          </m:rad>
                        </m:den>
                      </m:f>
                    </m:oMath>
                  </m:oMathPara>
                </a14:m>
                <a:endParaRPr lang="zh-CN" altLang="en-US" dirty="0"/>
              </a:p>
            </p:txBody>
          </p:sp>
        </mc:Choice>
        <mc:Fallback xmlns="">
          <p:sp>
            <p:nvSpPr>
              <p:cNvPr id="15" name="文本框 14">
                <a:extLst>
                  <a:ext uri="{FF2B5EF4-FFF2-40B4-BE49-F238E27FC236}">
                    <a16:creationId xmlns:a16="http://schemas.microsoft.com/office/drawing/2014/main" id="{A70041A5-80D6-F829-72BE-1815DEC1976D}"/>
                  </a:ext>
                </a:extLst>
              </p:cNvPr>
              <p:cNvSpPr txBox="1">
                <a:spLocks noRot="1" noChangeAspect="1" noMove="1" noResize="1" noEditPoints="1" noAdjustHandles="1" noChangeArrowheads="1" noChangeShapeType="1" noTextEdit="1"/>
              </p:cNvSpPr>
              <p:nvPr/>
            </p:nvSpPr>
            <p:spPr>
              <a:xfrm>
                <a:off x="524467" y="2826948"/>
                <a:ext cx="1512594" cy="94115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761D9E4-16E6-1391-41B4-361CB446ECEF}"/>
                  </a:ext>
                </a:extLst>
              </p:cNvPr>
              <p:cNvSpPr txBox="1"/>
              <p:nvPr/>
            </p:nvSpPr>
            <p:spPr>
              <a:xfrm>
                <a:off x="2650768" y="3066565"/>
                <a:ext cx="1787669"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𝑖</m:t>
                          </m:r>
                        </m:sub>
                        <m:sup/>
                      </m:sSubSup>
                      <m:r>
                        <a:rPr lang="en-US" altLang="zh-CN" b="0" i="1" smtClean="0">
                          <a:latin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0</m:t>
                              </m:r>
                              <m:r>
                                <a:rPr lang="en-US" altLang="zh-CN" i="1">
                                  <a:latin typeface="Cambria Math" panose="02040503050406030204" pitchFamily="18" charset="0"/>
                                </a:rPr>
                                <m:t>𝑖</m:t>
                              </m:r>
                            </m:sub>
                          </m:sSub>
                        </m:e>
                      </m:rad>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𝐼</m:t>
                          </m:r>
                        </m:e>
                        <m:sub>
                          <m:r>
                            <a:rPr lang="en-US" altLang="zh-CN" i="1">
                              <a:latin typeface="Cambria Math" panose="02040503050406030204" pitchFamily="18" charset="0"/>
                            </a:rPr>
                            <m:t>𝑖</m:t>
                          </m:r>
                        </m:sub>
                        <m:sup/>
                      </m:sSubSup>
                    </m:oMath>
                  </m:oMathPara>
                </a14:m>
                <a:endParaRPr lang="zh-CN" altLang="en-US" dirty="0"/>
              </a:p>
            </p:txBody>
          </p:sp>
        </mc:Choice>
        <mc:Fallback xmlns="">
          <p:sp>
            <p:nvSpPr>
              <p:cNvPr id="16" name="文本框 15">
                <a:extLst>
                  <a:ext uri="{FF2B5EF4-FFF2-40B4-BE49-F238E27FC236}">
                    <a16:creationId xmlns:a16="http://schemas.microsoft.com/office/drawing/2014/main" id="{0761D9E4-16E6-1391-41B4-361CB446ECEF}"/>
                  </a:ext>
                </a:extLst>
              </p:cNvPr>
              <p:cNvSpPr txBox="1">
                <a:spLocks noRot="1" noChangeAspect="1" noMove="1" noResize="1" noEditPoints="1" noAdjustHandles="1" noChangeArrowheads="1" noChangeShapeType="1" noTextEdit="1"/>
              </p:cNvSpPr>
              <p:nvPr/>
            </p:nvSpPr>
            <p:spPr>
              <a:xfrm>
                <a:off x="2650768" y="3066565"/>
                <a:ext cx="1787669" cy="447238"/>
              </a:xfrm>
              <a:prstGeom prst="rect">
                <a:avLst/>
              </a:prstGeom>
              <a:blipFill>
                <a:blip r:embed="rId6"/>
                <a:stretch>
                  <a:fillRect/>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D7B0D658-2D7C-4879-CA88-97829A660DCB}"/>
              </a:ext>
            </a:extLst>
          </p:cNvPr>
          <p:cNvPicPr>
            <a:picLocks noChangeAspect="1"/>
          </p:cNvPicPr>
          <p:nvPr/>
        </p:nvPicPr>
        <p:blipFill rotWithShape="1">
          <a:blip r:embed="rId7"/>
          <a:srcRect l="39950" t="46840" r="34638" b="41049"/>
          <a:stretch/>
        </p:blipFill>
        <p:spPr>
          <a:xfrm>
            <a:off x="1251842" y="4133496"/>
            <a:ext cx="3510750" cy="941155"/>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FE1ABC4-19BC-359B-53ED-3CB5609D599C}"/>
                  </a:ext>
                </a:extLst>
              </p:cNvPr>
              <p:cNvSpPr txBox="1"/>
              <p:nvPr/>
            </p:nvSpPr>
            <p:spPr>
              <a:xfrm>
                <a:off x="4210819" y="5271577"/>
                <a:ext cx="1884426" cy="8570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𝑧</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i="1">
                                  <a:latin typeface="Cambria Math" panose="02040503050406030204" pitchFamily="18" charset="0"/>
                                </a:rPr>
                                <m:t>𝑖𝑗</m:t>
                              </m:r>
                            </m:sub>
                          </m:sSub>
                        </m:num>
                        <m:den>
                          <m:rad>
                            <m:radPr>
                              <m:degHide m:val="on"/>
                              <m:ctrlPr>
                                <a:rPr lang="en-US" altLang="zh-CN" i="1" smtClean="0">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0</m:t>
                                  </m:r>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0</m:t>
                                  </m:r>
                                  <m:r>
                                    <a:rPr lang="en-US" altLang="zh-CN" b="0" i="1" smtClean="0">
                                      <a:latin typeface="Cambria Math" panose="02040503050406030204" pitchFamily="18" charset="0"/>
                                    </a:rPr>
                                    <m:t>𝑗</m:t>
                                  </m:r>
                                </m:sub>
                              </m:sSub>
                            </m:e>
                          </m:rad>
                        </m:den>
                      </m:f>
                    </m:oMath>
                  </m:oMathPara>
                </a14:m>
                <a:endParaRPr lang="zh-CN" altLang="en-US" dirty="0"/>
              </a:p>
            </p:txBody>
          </p:sp>
        </mc:Choice>
        <mc:Fallback xmlns="">
          <p:sp>
            <p:nvSpPr>
              <p:cNvPr id="7" name="文本框 6">
                <a:extLst>
                  <a:ext uri="{FF2B5EF4-FFF2-40B4-BE49-F238E27FC236}">
                    <a16:creationId xmlns:a16="http://schemas.microsoft.com/office/drawing/2014/main" id="{CFE1ABC4-19BC-359B-53ED-3CB5609D599C}"/>
                  </a:ext>
                </a:extLst>
              </p:cNvPr>
              <p:cNvSpPr txBox="1">
                <a:spLocks noRot="1" noChangeAspect="1" noMove="1" noResize="1" noEditPoints="1" noAdjustHandles="1" noChangeArrowheads="1" noChangeShapeType="1" noTextEdit="1"/>
              </p:cNvSpPr>
              <p:nvPr/>
            </p:nvSpPr>
            <p:spPr>
              <a:xfrm>
                <a:off x="4210819" y="5271577"/>
                <a:ext cx="1884426" cy="85709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D2B1A67-8A4C-6980-6A5F-85BD27A9A305}"/>
                  </a:ext>
                </a:extLst>
              </p:cNvPr>
              <p:cNvSpPr txBox="1"/>
              <p:nvPr/>
            </p:nvSpPr>
            <p:spPr>
              <a:xfrm>
                <a:off x="6498270" y="5265737"/>
                <a:ext cx="1882117" cy="798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𝑖𝑗</m:t>
                              </m:r>
                            </m:sub>
                          </m:sSub>
                        </m:num>
                        <m:den>
                          <m:rad>
                            <m:radPr>
                              <m:degHide m:val="on"/>
                              <m:ctrlPr>
                                <a:rPr lang="en-US" altLang="zh-CN" i="1" smtClean="0">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0</m:t>
                                  </m:r>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0</m:t>
                                  </m:r>
                                  <m:r>
                                    <a:rPr lang="en-US" altLang="zh-CN" b="0" i="1" smtClean="0">
                                      <a:latin typeface="Cambria Math" panose="02040503050406030204" pitchFamily="18" charset="0"/>
                                    </a:rPr>
                                    <m:t>𝑗</m:t>
                                  </m:r>
                                </m:sub>
                              </m:sSub>
                            </m:e>
                          </m:rad>
                        </m:den>
                      </m:f>
                    </m:oMath>
                  </m:oMathPara>
                </a14:m>
                <a:endParaRPr lang="zh-CN" altLang="en-US" dirty="0"/>
              </a:p>
            </p:txBody>
          </p:sp>
        </mc:Choice>
        <mc:Fallback xmlns="">
          <p:sp>
            <p:nvSpPr>
              <p:cNvPr id="8" name="文本框 7">
                <a:extLst>
                  <a:ext uri="{FF2B5EF4-FFF2-40B4-BE49-F238E27FC236}">
                    <a16:creationId xmlns:a16="http://schemas.microsoft.com/office/drawing/2014/main" id="{0D2B1A67-8A4C-6980-6A5F-85BD27A9A305}"/>
                  </a:ext>
                </a:extLst>
              </p:cNvPr>
              <p:cNvSpPr txBox="1">
                <a:spLocks noRot="1" noChangeAspect="1" noMove="1" noResize="1" noEditPoints="1" noAdjustHandles="1" noChangeArrowheads="1" noChangeShapeType="1" noTextEdit="1"/>
              </p:cNvSpPr>
              <p:nvPr/>
            </p:nvSpPr>
            <p:spPr>
              <a:xfrm>
                <a:off x="6498270" y="5265737"/>
                <a:ext cx="1882117" cy="79803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EA0E90B-9458-484A-BCDE-A04CC410F92B}"/>
                  </a:ext>
                </a:extLst>
              </p:cNvPr>
              <p:cNvSpPr txBox="1"/>
              <p:nvPr/>
            </p:nvSpPr>
            <p:spPr>
              <a:xfrm>
                <a:off x="3980394" y="6325597"/>
                <a:ext cx="9339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𝒗</m:t>
                      </m:r>
                      <m:r>
                        <a:rPr lang="en-US" altLang="zh-CN" b="0"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𝒛𝒊</m:t>
                      </m:r>
                    </m:oMath>
                  </m:oMathPara>
                </a14:m>
                <a:endParaRPr lang="zh-CN" altLang="en-US" b="1" dirty="0">
                  <a:solidFill>
                    <a:srgbClr val="FF0000"/>
                  </a:solidFill>
                </a:endParaRPr>
              </a:p>
            </p:txBody>
          </p:sp>
        </mc:Choice>
        <mc:Fallback xmlns="">
          <p:sp>
            <p:nvSpPr>
              <p:cNvPr id="11" name="文本框 10">
                <a:extLst>
                  <a:ext uri="{FF2B5EF4-FFF2-40B4-BE49-F238E27FC236}">
                    <a16:creationId xmlns:a16="http://schemas.microsoft.com/office/drawing/2014/main" id="{6EA0E90B-9458-484A-BCDE-A04CC410F92B}"/>
                  </a:ext>
                </a:extLst>
              </p:cNvPr>
              <p:cNvSpPr txBox="1">
                <a:spLocks noRot="1" noChangeAspect="1" noMove="1" noResize="1" noEditPoints="1" noAdjustHandles="1" noChangeArrowheads="1" noChangeShapeType="1" noTextEdit="1"/>
              </p:cNvSpPr>
              <p:nvPr/>
            </p:nvSpPr>
            <p:spPr>
              <a:xfrm>
                <a:off x="3980394" y="6325597"/>
                <a:ext cx="933974" cy="369332"/>
              </a:xfrm>
              <a:prstGeom prst="rect">
                <a:avLst/>
              </a:prstGeom>
              <a:blipFill>
                <a:blip r:embed="rId10"/>
                <a:stretch>
                  <a:fillRect l="-4575" r="-7190"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2A357EC-57C6-8CA6-6592-EC32435748E5}"/>
                  </a:ext>
                </a:extLst>
              </p:cNvPr>
              <p:cNvSpPr txBox="1"/>
              <p:nvPr/>
            </p:nvSpPr>
            <p:spPr>
              <a:xfrm>
                <a:off x="5553109" y="6312358"/>
                <a:ext cx="9596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𝒊</m:t>
                      </m:r>
                      <m:r>
                        <a:rPr lang="en-US" altLang="zh-CN" b="0"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𝒚𝒗</m:t>
                      </m:r>
                    </m:oMath>
                  </m:oMathPara>
                </a14:m>
                <a:endParaRPr lang="zh-CN" altLang="en-US" b="1" dirty="0">
                  <a:solidFill>
                    <a:srgbClr val="FF0000"/>
                  </a:solidFill>
                </a:endParaRPr>
              </a:p>
            </p:txBody>
          </p:sp>
        </mc:Choice>
        <mc:Fallback xmlns="">
          <p:sp>
            <p:nvSpPr>
              <p:cNvPr id="14" name="文本框 13">
                <a:extLst>
                  <a:ext uri="{FF2B5EF4-FFF2-40B4-BE49-F238E27FC236}">
                    <a16:creationId xmlns:a16="http://schemas.microsoft.com/office/drawing/2014/main" id="{62A357EC-57C6-8CA6-6592-EC32435748E5}"/>
                  </a:ext>
                </a:extLst>
              </p:cNvPr>
              <p:cNvSpPr txBox="1">
                <a:spLocks noRot="1" noChangeAspect="1" noMove="1" noResize="1" noEditPoints="1" noAdjustHandles="1" noChangeArrowheads="1" noChangeShapeType="1" noTextEdit="1"/>
              </p:cNvSpPr>
              <p:nvPr/>
            </p:nvSpPr>
            <p:spPr>
              <a:xfrm>
                <a:off x="5553109" y="6312358"/>
                <a:ext cx="959622" cy="369332"/>
              </a:xfrm>
              <a:prstGeom prst="rect">
                <a:avLst/>
              </a:prstGeom>
              <a:blipFill>
                <a:blip r:embed="rId11"/>
                <a:stretch>
                  <a:fillRect l="-7006" r="-7006" b="-278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928589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55299" name="文本框 5"/>
          <p:cNvSpPr txBox="1">
            <a:spLocks noChangeArrowheads="1"/>
          </p:cNvSpPr>
          <p:nvPr/>
        </p:nvSpPr>
        <p:spPr bwMode="auto">
          <a:xfrm>
            <a:off x="1819275" y="1592263"/>
            <a:ext cx="5256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散射矩阵</a:t>
            </a:r>
          </a:p>
        </p:txBody>
      </p:sp>
      <p:sp>
        <p:nvSpPr>
          <p:cNvPr id="2" name="文本框 1">
            <a:extLst>
              <a:ext uri="{FF2B5EF4-FFF2-40B4-BE49-F238E27FC236}">
                <a16:creationId xmlns:a16="http://schemas.microsoft.com/office/drawing/2014/main" id="{3A08B899-69C8-0BC0-0014-9176C9B7FB59}"/>
              </a:ext>
            </a:extLst>
          </p:cNvPr>
          <p:cNvSpPr txBox="1"/>
          <p:nvPr/>
        </p:nvSpPr>
        <p:spPr>
          <a:xfrm>
            <a:off x="20340" y="2225610"/>
            <a:ext cx="8368084" cy="2677656"/>
          </a:xfrm>
          <a:prstGeom prst="rect">
            <a:avLst/>
          </a:prstGeom>
          <a:noFill/>
        </p:spPr>
        <p:txBody>
          <a:bodyPr wrap="square" rtlCol="0">
            <a:spAutoFit/>
          </a:bodyPr>
          <a:lstStyle/>
          <a:p>
            <a:r>
              <a:rPr lang="zh-CN" altLang="en-US"/>
              <a:t>为了方便分析，引入</a:t>
            </a:r>
            <a:r>
              <a:rPr lang="zh-CN" altLang="en-US">
                <a:solidFill>
                  <a:schemeClr val="accent2"/>
                </a:solidFill>
              </a:rPr>
              <a:t>归一化等效电压、电流</a:t>
            </a:r>
            <a:r>
              <a:rPr lang="zh-CN" altLang="en-US"/>
              <a:t>：</a:t>
            </a:r>
            <a:endParaRPr lang="en-US" altLang="zh-CN"/>
          </a:p>
          <a:p>
            <a:endParaRPr lang="en-US" altLang="zh-CN"/>
          </a:p>
          <a:p>
            <a:endParaRPr lang="en-US" altLang="zh-CN"/>
          </a:p>
          <a:p>
            <a:endParaRPr lang="en-US" altLang="zh-CN"/>
          </a:p>
          <a:p>
            <a:endParaRPr lang="en-US" altLang="zh-CN"/>
          </a:p>
          <a:p>
            <a:r>
              <a:rPr lang="zh-CN" altLang="en-US"/>
              <a:t>提出</a:t>
            </a:r>
            <a:r>
              <a:rPr lang="zh-CN" altLang="en-US">
                <a:solidFill>
                  <a:srgbClr val="FFC000"/>
                </a:solidFill>
              </a:rPr>
              <a:t>归一化散射参量：</a:t>
            </a:r>
            <a:endParaRPr lang="en-US" altLang="zh-CN">
              <a:solidFill>
                <a:srgbClr val="FFC000"/>
              </a:solidFill>
            </a:endParaRPr>
          </a:p>
          <a:p>
            <a:endParaRPr lang="en-US" altLang="zh-CN"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77E69FD-E728-B103-7BD7-58C4C1E97633}"/>
                  </a:ext>
                </a:extLst>
              </p:cNvPr>
              <p:cNvSpPr txBox="1"/>
              <p:nvPr/>
            </p:nvSpPr>
            <p:spPr>
              <a:xfrm>
                <a:off x="4686634" y="2852857"/>
                <a:ext cx="1474121" cy="926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𝑉</m:t>
                              </m:r>
                            </m:e>
                            <m:sub>
                              <m:r>
                                <a:rPr lang="en-US" altLang="zh-CN" i="1">
                                  <a:latin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num>
                        <m:den>
                          <m:rad>
                            <m:radPr>
                              <m:degHide m:val="on"/>
                              <m:ctrlPr>
                                <a:rPr lang="en-US" altLang="zh-CN" b="0" i="1" smtClean="0">
                                  <a:latin typeface="Cambria Math" panose="02040503050406030204" pitchFamily="18" charset="0"/>
                                </a:rPr>
                              </m:ctrlPr>
                            </m:radPr>
                            <m:deg/>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0</m:t>
                                  </m:r>
                                  <m:r>
                                    <a:rPr lang="en-US" altLang="zh-CN" b="0" i="1" smtClean="0">
                                      <a:latin typeface="Cambria Math" panose="02040503050406030204" pitchFamily="18" charset="0"/>
                                    </a:rPr>
                                    <m:t>𝑖</m:t>
                                  </m:r>
                                </m:sub>
                              </m:sSub>
                            </m:e>
                          </m:rad>
                        </m:den>
                      </m:f>
                    </m:oMath>
                  </m:oMathPara>
                </a14:m>
                <a:endParaRPr lang="zh-CN" altLang="en-US" dirty="0"/>
              </a:p>
            </p:txBody>
          </p:sp>
        </mc:Choice>
        <mc:Fallback xmlns="">
          <p:sp>
            <p:nvSpPr>
              <p:cNvPr id="3" name="文本框 2">
                <a:extLst>
                  <a:ext uri="{FF2B5EF4-FFF2-40B4-BE49-F238E27FC236}">
                    <a16:creationId xmlns:a16="http://schemas.microsoft.com/office/drawing/2014/main" id="{777E69FD-E728-B103-7BD7-58C4C1E97633}"/>
                  </a:ext>
                </a:extLst>
              </p:cNvPr>
              <p:cNvSpPr txBox="1">
                <a:spLocks noRot="1" noChangeAspect="1" noMove="1" noResize="1" noEditPoints="1" noAdjustHandles="1" noChangeArrowheads="1" noChangeShapeType="1" noTextEdit="1"/>
              </p:cNvSpPr>
              <p:nvPr/>
            </p:nvSpPr>
            <p:spPr>
              <a:xfrm>
                <a:off x="4686634" y="2852857"/>
                <a:ext cx="1474121" cy="92647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6C2BB22-A68B-8EB4-D285-A5F5FDBBCD3E}"/>
                  </a:ext>
                </a:extLst>
              </p:cNvPr>
              <p:cNvSpPr txBox="1"/>
              <p:nvPr/>
            </p:nvSpPr>
            <p:spPr>
              <a:xfrm>
                <a:off x="3270905" y="3845029"/>
                <a:ext cx="2352952" cy="1055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𝑠</m:t>
                          </m:r>
                        </m:e>
                        <m:sub>
                          <m:r>
                            <a:rPr lang="en-US" altLang="zh-CN" b="0" i="1" smtClean="0">
                              <a:solidFill>
                                <a:srgbClr val="FF0000"/>
                              </a:solidFill>
                              <a:latin typeface="Cambria Math" panose="02040503050406030204" pitchFamily="18" charset="0"/>
                            </a:rPr>
                            <m:t>𝑖𝑗</m:t>
                          </m:r>
                        </m:sub>
                      </m:sSub>
                      <m:r>
                        <a:rPr lang="en-US" altLang="zh-CN" b="0" i="1" smtClean="0">
                          <a:solidFill>
                            <a:srgbClr val="FF0000"/>
                          </a:solidFill>
                          <a:latin typeface="Cambria Math" panose="02040503050406030204" pitchFamily="18" charset="0"/>
                        </a:rPr>
                        <m:t>=</m:t>
                      </m:r>
                      <m:sSub>
                        <m:sSubPr>
                          <m:ctrlPr>
                            <a:rPr lang="en-US" altLang="zh-CN" b="0" i="1" smtClean="0">
                              <a:latin typeface="Cambria Math" panose="02040503050406030204" pitchFamily="18" charset="0"/>
                            </a:rPr>
                          </m:ctrlPr>
                        </m:sSub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num>
                                <m:den>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𝑗</m:t>
                                      </m:r>
                                    </m:sub>
                                    <m:sup>
                                      <m:r>
                                        <a:rPr lang="en-US" altLang="zh-CN" i="1">
                                          <a:latin typeface="Cambria Math" panose="02040503050406030204" pitchFamily="18" charset="0"/>
                                        </a:rPr>
                                        <m:t>+</m:t>
                                      </m:r>
                                    </m:sup>
                                  </m:sSubSup>
                                </m:den>
                              </m:f>
                            </m:e>
                          </m:d>
                        </m:e>
                        <m: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b="0" i="1" smtClean="0">
                                  <a:latin typeface="Cambria Math" panose="02040503050406030204" pitchFamily="18" charset="0"/>
                                </a:rPr>
                                <m:t>𝑎</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=0;</m:t>
                          </m:r>
                          <m:r>
                            <a:rPr lang="en-US" altLang="zh-CN" b="0" i="1" smtClean="0">
                              <a:latin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sub>
                      </m:sSub>
                    </m:oMath>
                  </m:oMathPara>
                </a14:m>
                <a:endParaRPr lang="zh-CN" altLang="en-US" dirty="0"/>
              </a:p>
            </p:txBody>
          </p:sp>
        </mc:Choice>
        <mc:Fallback xmlns="">
          <p:sp>
            <p:nvSpPr>
              <p:cNvPr id="4" name="文本框 3">
                <a:extLst>
                  <a:ext uri="{FF2B5EF4-FFF2-40B4-BE49-F238E27FC236}">
                    <a16:creationId xmlns:a16="http://schemas.microsoft.com/office/drawing/2014/main" id="{E6C2BB22-A68B-8EB4-D285-A5F5FDBBCD3E}"/>
                  </a:ext>
                </a:extLst>
              </p:cNvPr>
              <p:cNvSpPr txBox="1">
                <a:spLocks noRot="1" noChangeAspect="1" noMove="1" noResize="1" noEditPoints="1" noAdjustHandles="1" noChangeArrowheads="1" noChangeShapeType="1" noTextEdit="1"/>
              </p:cNvSpPr>
              <p:nvPr/>
            </p:nvSpPr>
            <p:spPr>
              <a:xfrm>
                <a:off x="3270905" y="3845029"/>
                <a:ext cx="2352952" cy="105522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870CB0A-A046-570D-4A22-D409B5D0AAA4}"/>
                  </a:ext>
                </a:extLst>
              </p:cNvPr>
              <p:cNvSpPr txBox="1"/>
              <p:nvPr/>
            </p:nvSpPr>
            <p:spPr>
              <a:xfrm>
                <a:off x="1882423" y="5242109"/>
                <a:ext cx="17806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𝑆</m:t>
                          </m:r>
                        </m:e>
                        <m:sub>
                          <m:r>
                            <a:rPr lang="en-US" altLang="zh-CN" i="1">
                              <a:solidFill>
                                <a:srgbClr val="FF0000"/>
                              </a:solidFill>
                              <a:latin typeface="Cambria Math" panose="02040503050406030204" pitchFamily="18" charset="0"/>
                            </a:rPr>
                            <m:t>𝑖𝑖</m:t>
                          </m:r>
                        </m:sub>
                      </m:sSub>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𝑠</m:t>
                          </m:r>
                        </m:e>
                        <m:sub>
                          <m:r>
                            <a:rPr lang="en-US" altLang="zh-CN" i="1">
                              <a:solidFill>
                                <a:srgbClr val="FF0000"/>
                              </a:solidFill>
                              <a:latin typeface="Cambria Math" panose="02040503050406030204" pitchFamily="18" charset="0"/>
                            </a:rPr>
                            <m:t>𝑖𝑖</m:t>
                          </m:r>
                        </m:sub>
                      </m:sSub>
                    </m:oMath>
                  </m:oMathPara>
                </a14:m>
                <a:endParaRPr lang="zh-CN" altLang="en-US" dirty="0"/>
              </a:p>
            </p:txBody>
          </p:sp>
        </mc:Choice>
        <mc:Fallback xmlns="">
          <p:sp>
            <p:nvSpPr>
              <p:cNvPr id="9" name="文本框 8">
                <a:extLst>
                  <a:ext uri="{FF2B5EF4-FFF2-40B4-BE49-F238E27FC236}">
                    <a16:creationId xmlns:a16="http://schemas.microsoft.com/office/drawing/2014/main" id="{C870CB0A-A046-570D-4A22-D409B5D0AAA4}"/>
                  </a:ext>
                </a:extLst>
              </p:cNvPr>
              <p:cNvSpPr txBox="1">
                <a:spLocks noRot="1" noChangeAspect="1" noMove="1" noResize="1" noEditPoints="1" noAdjustHandles="1" noChangeArrowheads="1" noChangeShapeType="1" noTextEdit="1"/>
              </p:cNvSpPr>
              <p:nvPr/>
            </p:nvSpPr>
            <p:spPr>
              <a:xfrm>
                <a:off x="1882423" y="5242109"/>
                <a:ext cx="1780651" cy="461665"/>
              </a:xfrm>
              <a:prstGeom prst="rect">
                <a:avLst/>
              </a:prstGeom>
              <a:blipFill>
                <a:blip r:embed="rId5"/>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11FE294-DB55-AA55-4119-539D1B604201}"/>
                  </a:ext>
                </a:extLst>
              </p:cNvPr>
              <p:cNvSpPr txBox="1"/>
              <p:nvPr/>
            </p:nvSpPr>
            <p:spPr>
              <a:xfrm>
                <a:off x="3674208" y="4953025"/>
                <a:ext cx="3123037" cy="10398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𝑆</m:t>
                          </m:r>
                        </m:e>
                        <m:sub>
                          <m:r>
                            <a:rPr lang="en-US" altLang="zh-CN" i="1">
                              <a:solidFill>
                                <a:srgbClr val="FF0000"/>
                              </a:solidFill>
                              <a:latin typeface="Cambria Math" panose="02040503050406030204" pitchFamily="18" charset="0"/>
                            </a:rPr>
                            <m:t>𝑖</m:t>
                          </m:r>
                          <m:r>
                            <a:rPr lang="en-US" altLang="zh-CN" b="0" i="1" smtClean="0">
                              <a:solidFill>
                                <a:srgbClr val="FF0000"/>
                              </a:solidFill>
                              <a:latin typeface="Cambria Math" panose="02040503050406030204" pitchFamily="18" charset="0"/>
                            </a:rPr>
                            <m:t>𝑗</m:t>
                          </m:r>
                        </m:sub>
                      </m:sSub>
                      <m:r>
                        <a:rPr lang="en-US" altLang="zh-CN" b="0" i="0"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f>
                            <m:fPr>
                              <m:ctrlPr>
                                <a:rPr lang="en-US" altLang="zh-CN" i="1" smtClean="0">
                                  <a:solidFill>
                                    <a:srgbClr val="FF0000"/>
                                  </a:solidFill>
                                  <a:latin typeface="Cambria Math" panose="02040503050406030204" pitchFamily="18" charset="0"/>
                                </a:rPr>
                              </m:ctrlPr>
                            </m:fPr>
                            <m:num>
                              <m:rad>
                                <m:radPr>
                                  <m:degHide m:val="on"/>
                                  <m:ctrlPr>
                                    <a:rPr lang="en-US" altLang="zh-CN" i="1" smtClean="0">
                                      <a:solidFill>
                                        <a:srgbClr val="FF0000"/>
                                      </a:solidFill>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0</m:t>
                                      </m:r>
                                      <m:r>
                                        <a:rPr lang="en-US" altLang="zh-CN" i="1">
                                          <a:latin typeface="Cambria Math" panose="02040503050406030204" pitchFamily="18" charset="0"/>
                                        </a:rPr>
                                        <m:t>𝑖</m:t>
                                      </m:r>
                                    </m:sub>
                                  </m:sSub>
                                </m:e>
                              </m:rad>
                            </m:num>
                            <m:den>
                              <m:rad>
                                <m:radPr>
                                  <m:degHide m:val="on"/>
                                  <m:ctrlPr>
                                    <a:rPr lang="en-US" altLang="zh-CN" i="1" smtClean="0">
                                      <a:solidFill>
                                        <a:srgbClr val="FF0000"/>
                                      </a:solidFill>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0</m:t>
                                      </m:r>
                                      <m:r>
                                        <a:rPr lang="en-US" altLang="zh-CN" b="0" i="1" smtClean="0">
                                          <a:latin typeface="Cambria Math" panose="02040503050406030204" pitchFamily="18" charset="0"/>
                                        </a:rPr>
                                        <m:t>𝑗</m:t>
                                      </m:r>
                                    </m:sub>
                                  </m:sSub>
                                </m:e>
                              </m:rad>
                            </m:den>
                          </m:f>
                          <m:r>
                            <a:rPr lang="en-US" altLang="zh-CN" i="1">
                              <a:solidFill>
                                <a:srgbClr val="FF0000"/>
                              </a:solidFill>
                              <a:latin typeface="Cambria Math" panose="02040503050406030204" pitchFamily="18" charset="0"/>
                            </a:rPr>
                            <m:t>𝑠</m:t>
                          </m:r>
                        </m:e>
                        <m:sub>
                          <m:r>
                            <a:rPr lang="en-US" altLang="zh-CN" i="1">
                              <a:solidFill>
                                <a:srgbClr val="FF0000"/>
                              </a:solidFill>
                              <a:latin typeface="Cambria Math" panose="02040503050406030204" pitchFamily="18" charset="0"/>
                            </a:rPr>
                            <m:t>𝑖</m:t>
                          </m:r>
                          <m:r>
                            <a:rPr lang="en-US" altLang="zh-CN" b="0" i="1" smtClean="0">
                              <a:solidFill>
                                <a:srgbClr val="FF0000"/>
                              </a:solidFill>
                              <a:latin typeface="Cambria Math" panose="02040503050406030204" pitchFamily="18" charset="0"/>
                            </a:rPr>
                            <m:t>𝑗</m:t>
                          </m:r>
                        </m:sub>
                      </m:sSub>
                    </m:oMath>
                  </m:oMathPara>
                </a14:m>
                <a:endParaRPr lang="zh-CN" altLang="en-US" dirty="0"/>
              </a:p>
            </p:txBody>
          </p:sp>
        </mc:Choice>
        <mc:Fallback xmlns="">
          <p:sp>
            <p:nvSpPr>
              <p:cNvPr id="10" name="文本框 9">
                <a:extLst>
                  <a:ext uri="{FF2B5EF4-FFF2-40B4-BE49-F238E27FC236}">
                    <a16:creationId xmlns:a16="http://schemas.microsoft.com/office/drawing/2014/main" id="{111FE294-DB55-AA55-4119-539D1B604201}"/>
                  </a:ext>
                </a:extLst>
              </p:cNvPr>
              <p:cNvSpPr txBox="1">
                <a:spLocks noRot="1" noChangeAspect="1" noMove="1" noResize="1" noEditPoints="1" noAdjustHandles="1" noChangeArrowheads="1" noChangeShapeType="1" noTextEdit="1"/>
              </p:cNvSpPr>
              <p:nvPr/>
            </p:nvSpPr>
            <p:spPr>
              <a:xfrm>
                <a:off x="3674208" y="4953025"/>
                <a:ext cx="3123037" cy="1039836"/>
              </a:xfrm>
              <a:prstGeom prst="rect">
                <a:avLst/>
              </a:prstGeom>
              <a:blipFill>
                <a:blip r:embed="rId6"/>
                <a:stretch>
                  <a:fillRect/>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552A46F1-89C8-EDF4-619C-6EDF9DC37A28}"/>
              </a:ext>
            </a:extLst>
          </p:cNvPr>
          <p:cNvSpPr txBox="1"/>
          <p:nvPr/>
        </p:nvSpPr>
        <p:spPr>
          <a:xfrm>
            <a:off x="22224" y="5242110"/>
            <a:ext cx="8501435" cy="1569660"/>
          </a:xfrm>
          <a:prstGeom prst="rect">
            <a:avLst/>
          </a:prstGeom>
          <a:noFill/>
        </p:spPr>
        <p:txBody>
          <a:bodyPr wrap="square">
            <a:spAutoFit/>
          </a:bodyPr>
          <a:lstStyle/>
          <a:p>
            <a:r>
              <a:rPr lang="zh-CN" altLang="en-US" dirty="0"/>
              <a:t>比较</a:t>
            </a:r>
            <a:r>
              <a:rPr lang="en-US" altLang="zh-CN" dirty="0" err="1"/>
              <a:t>S</a:t>
            </a:r>
            <a:r>
              <a:rPr lang="en-US" altLang="zh-CN" baseline="-25000" dirty="0" err="1"/>
              <a:t>ij</a:t>
            </a:r>
            <a:r>
              <a:rPr lang="zh-CN" altLang="en-US" dirty="0"/>
              <a:t>和</a:t>
            </a:r>
            <a:r>
              <a:rPr lang="en-US" altLang="zh-CN" dirty="0" err="1"/>
              <a:t>s</a:t>
            </a:r>
            <a:r>
              <a:rPr lang="en-US" altLang="zh-CN" baseline="-25000" dirty="0" err="1"/>
              <a:t>ij</a:t>
            </a:r>
            <a:r>
              <a:rPr lang="zh-CN" altLang="en-US" dirty="0"/>
              <a:t>：</a:t>
            </a:r>
            <a:endParaRPr lang="en-US" altLang="zh-CN" dirty="0"/>
          </a:p>
          <a:p>
            <a:endParaRPr lang="en-US" altLang="zh-CN" dirty="0"/>
          </a:p>
          <a:p>
            <a:r>
              <a:rPr lang="zh-CN" altLang="en-US" dirty="0"/>
              <a:t>常用的</a:t>
            </a:r>
            <a:r>
              <a:rPr lang="zh-CN" altLang="en-US" dirty="0">
                <a:solidFill>
                  <a:srgbClr val="FFC000"/>
                </a:solidFill>
              </a:rPr>
              <a:t>散射参量</a:t>
            </a:r>
            <a:r>
              <a:rPr lang="zh-CN" altLang="en-US" dirty="0"/>
              <a:t>为</a:t>
            </a:r>
            <a:r>
              <a:rPr lang="zh-CN" altLang="en-US" dirty="0">
                <a:solidFill>
                  <a:srgbClr val="FFC000"/>
                </a:solidFill>
              </a:rPr>
              <a:t>归一化散射参量。</a:t>
            </a:r>
            <a:endParaRPr lang="en-US" altLang="zh-CN" dirty="0"/>
          </a:p>
          <a:p>
            <a:r>
              <a:rPr lang="zh-CN" altLang="en-US" dirty="0"/>
              <a:t>当各端口特性阻抗相同，两者相等。</a:t>
            </a:r>
            <a:endParaRPr lang="en-US" altLang="zh-CN"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21201D1-E73A-F254-624E-D29C2FE8540C}"/>
                  </a:ext>
                </a:extLst>
              </p:cNvPr>
              <p:cNvSpPr txBox="1"/>
              <p:nvPr/>
            </p:nvSpPr>
            <p:spPr>
              <a:xfrm>
                <a:off x="6812935" y="3092474"/>
                <a:ext cx="1939955"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𝑖</m:t>
                          </m:r>
                        </m:sub>
                        <m:sup>
                          <m:r>
                            <a:rPr lang="en-US" altLang="zh-CN"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0</m:t>
                              </m:r>
                              <m:r>
                                <a:rPr lang="en-US" altLang="zh-CN" i="1">
                                  <a:latin typeface="Cambria Math" panose="02040503050406030204" pitchFamily="18" charset="0"/>
                                </a:rPr>
                                <m:t>𝑖</m:t>
                              </m:r>
                            </m:sub>
                          </m:sSub>
                        </m:e>
                      </m:rad>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𝐼</m:t>
                          </m:r>
                        </m:e>
                        <m:sub>
                          <m:r>
                            <a:rPr lang="en-US" altLang="zh-CN" i="1">
                              <a:latin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m:oMathPara>
                </a14:m>
                <a:endParaRPr lang="zh-CN" altLang="en-US" dirty="0"/>
              </a:p>
            </p:txBody>
          </p:sp>
        </mc:Choice>
        <mc:Fallback xmlns="">
          <p:sp>
            <p:nvSpPr>
              <p:cNvPr id="13" name="文本框 12">
                <a:extLst>
                  <a:ext uri="{FF2B5EF4-FFF2-40B4-BE49-F238E27FC236}">
                    <a16:creationId xmlns:a16="http://schemas.microsoft.com/office/drawing/2014/main" id="{E21201D1-E73A-F254-624E-D29C2FE8540C}"/>
                  </a:ext>
                </a:extLst>
              </p:cNvPr>
              <p:cNvSpPr txBox="1">
                <a:spLocks noRot="1" noChangeAspect="1" noMove="1" noResize="1" noEditPoints="1" noAdjustHandles="1" noChangeArrowheads="1" noChangeShapeType="1" noTextEdit="1"/>
              </p:cNvSpPr>
              <p:nvPr/>
            </p:nvSpPr>
            <p:spPr>
              <a:xfrm>
                <a:off x="6812935" y="3092474"/>
                <a:ext cx="1939955" cy="44723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70041A5-80D6-F829-72BE-1815DEC1976D}"/>
                  </a:ext>
                </a:extLst>
              </p:cNvPr>
              <p:cNvSpPr txBox="1"/>
              <p:nvPr/>
            </p:nvSpPr>
            <p:spPr>
              <a:xfrm>
                <a:off x="524467" y="2826948"/>
                <a:ext cx="1512594" cy="941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𝑉</m:t>
                              </m:r>
                            </m:e>
                            <m:sub>
                              <m:r>
                                <a:rPr lang="en-US" altLang="zh-CN" i="1">
                                  <a:latin typeface="Cambria Math" panose="02040503050406030204" pitchFamily="18" charset="0"/>
                                </a:rPr>
                                <m:t>𝑖</m:t>
                              </m:r>
                            </m:sub>
                            <m:sup/>
                          </m:sSubSup>
                        </m:num>
                        <m:den>
                          <m:rad>
                            <m:radPr>
                              <m:degHide m:val="on"/>
                              <m:ctrlPr>
                                <a:rPr lang="en-US" altLang="zh-CN" b="0" i="1" smtClean="0">
                                  <a:latin typeface="Cambria Math" panose="02040503050406030204" pitchFamily="18" charset="0"/>
                                </a:rPr>
                              </m:ctrlPr>
                            </m:radPr>
                            <m:deg/>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0</m:t>
                                  </m:r>
                                  <m:r>
                                    <a:rPr lang="en-US" altLang="zh-CN" b="0" i="1" smtClean="0">
                                      <a:latin typeface="Cambria Math" panose="02040503050406030204" pitchFamily="18" charset="0"/>
                                    </a:rPr>
                                    <m:t>𝑖</m:t>
                                  </m:r>
                                </m:sub>
                              </m:sSub>
                            </m:e>
                          </m:rad>
                        </m:den>
                      </m:f>
                    </m:oMath>
                  </m:oMathPara>
                </a14:m>
                <a:endParaRPr lang="zh-CN" altLang="en-US" dirty="0"/>
              </a:p>
            </p:txBody>
          </p:sp>
        </mc:Choice>
        <mc:Fallback xmlns="">
          <p:sp>
            <p:nvSpPr>
              <p:cNvPr id="15" name="文本框 14">
                <a:extLst>
                  <a:ext uri="{FF2B5EF4-FFF2-40B4-BE49-F238E27FC236}">
                    <a16:creationId xmlns:a16="http://schemas.microsoft.com/office/drawing/2014/main" id="{A70041A5-80D6-F829-72BE-1815DEC1976D}"/>
                  </a:ext>
                </a:extLst>
              </p:cNvPr>
              <p:cNvSpPr txBox="1">
                <a:spLocks noRot="1" noChangeAspect="1" noMove="1" noResize="1" noEditPoints="1" noAdjustHandles="1" noChangeArrowheads="1" noChangeShapeType="1" noTextEdit="1"/>
              </p:cNvSpPr>
              <p:nvPr/>
            </p:nvSpPr>
            <p:spPr>
              <a:xfrm>
                <a:off x="524467" y="2826948"/>
                <a:ext cx="1512594" cy="94115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761D9E4-16E6-1391-41B4-361CB446ECEF}"/>
                  </a:ext>
                </a:extLst>
              </p:cNvPr>
              <p:cNvSpPr txBox="1"/>
              <p:nvPr/>
            </p:nvSpPr>
            <p:spPr>
              <a:xfrm>
                <a:off x="2650768" y="3066565"/>
                <a:ext cx="1787669"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𝑖</m:t>
                          </m:r>
                        </m:sub>
                        <m:sup/>
                      </m:sSubSup>
                      <m:r>
                        <a:rPr lang="en-US" altLang="zh-CN" b="0" i="1" smtClean="0">
                          <a:latin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0</m:t>
                              </m:r>
                              <m:r>
                                <a:rPr lang="en-US" altLang="zh-CN" i="1">
                                  <a:latin typeface="Cambria Math" panose="02040503050406030204" pitchFamily="18" charset="0"/>
                                </a:rPr>
                                <m:t>𝑖</m:t>
                              </m:r>
                            </m:sub>
                          </m:sSub>
                        </m:e>
                      </m:rad>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𝐼</m:t>
                          </m:r>
                        </m:e>
                        <m:sub>
                          <m:r>
                            <a:rPr lang="en-US" altLang="zh-CN" i="1">
                              <a:latin typeface="Cambria Math" panose="02040503050406030204" pitchFamily="18" charset="0"/>
                            </a:rPr>
                            <m:t>𝑖</m:t>
                          </m:r>
                        </m:sub>
                        <m:sup/>
                      </m:sSubSup>
                    </m:oMath>
                  </m:oMathPara>
                </a14:m>
                <a:endParaRPr lang="zh-CN" altLang="en-US" dirty="0"/>
              </a:p>
            </p:txBody>
          </p:sp>
        </mc:Choice>
        <mc:Fallback xmlns="">
          <p:sp>
            <p:nvSpPr>
              <p:cNvPr id="16" name="文本框 15">
                <a:extLst>
                  <a:ext uri="{FF2B5EF4-FFF2-40B4-BE49-F238E27FC236}">
                    <a16:creationId xmlns:a16="http://schemas.microsoft.com/office/drawing/2014/main" id="{0761D9E4-16E6-1391-41B4-361CB446ECEF}"/>
                  </a:ext>
                </a:extLst>
              </p:cNvPr>
              <p:cNvSpPr txBox="1">
                <a:spLocks noRot="1" noChangeAspect="1" noMove="1" noResize="1" noEditPoints="1" noAdjustHandles="1" noChangeArrowheads="1" noChangeShapeType="1" noTextEdit="1"/>
              </p:cNvSpPr>
              <p:nvPr/>
            </p:nvSpPr>
            <p:spPr>
              <a:xfrm>
                <a:off x="2650768" y="3066565"/>
                <a:ext cx="1787669" cy="44723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FB2D1DD2-C045-116B-2849-355D248E6AA1}"/>
                  </a:ext>
                </a:extLst>
              </p:cNvPr>
              <p:cNvSpPr txBox="1"/>
              <p:nvPr/>
            </p:nvSpPr>
            <p:spPr>
              <a:xfrm>
                <a:off x="5076056" y="4127894"/>
                <a:ext cx="4610100" cy="4894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1" i="1" smtClean="0">
                              <a:solidFill>
                                <a:srgbClr val="FF0000"/>
                              </a:solidFill>
                              <a:latin typeface="Cambria Math" panose="02040503050406030204" pitchFamily="18" charset="0"/>
                            </a:rPr>
                          </m:ctrlPr>
                        </m:sSubSupPr>
                        <m:e>
                          <m:r>
                            <a:rPr lang="en-US" altLang="zh-CN" b="1" i="1">
                              <a:solidFill>
                                <a:srgbClr val="FF0000"/>
                              </a:solidFill>
                              <a:latin typeface="Cambria Math" panose="02040503050406030204" pitchFamily="18" charset="0"/>
                            </a:rPr>
                            <m:t>𝒗</m:t>
                          </m:r>
                        </m:e>
                        <m:sub/>
                        <m:sup>
                          <m:r>
                            <a:rPr lang="en-US" altLang="zh-CN" b="1" i="1">
                              <a:solidFill>
                                <a:srgbClr val="FF0000"/>
                              </a:solidFill>
                              <a:latin typeface="Cambria Math" panose="02040503050406030204" pitchFamily="18" charset="0"/>
                            </a:rPr>
                            <m:t>−</m:t>
                          </m:r>
                        </m:sup>
                      </m:sSubSup>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𝒔</m:t>
                      </m:r>
                      <m:sSubSup>
                        <m:sSubSupPr>
                          <m:ctrlPr>
                            <a:rPr lang="en-US" altLang="zh-CN" b="1" i="1">
                              <a:solidFill>
                                <a:srgbClr val="FF0000"/>
                              </a:solidFill>
                              <a:latin typeface="Cambria Math" panose="02040503050406030204" pitchFamily="18" charset="0"/>
                            </a:rPr>
                          </m:ctrlPr>
                        </m:sSubSupPr>
                        <m:e>
                          <m:r>
                            <a:rPr lang="en-US" altLang="zh-CN" b="1" i="1">
                              <a:solidFill>
                                <a:srgbClr val="FF0000"/>
                              </a:solidFill>
                              <a:latin typeface="Cambria Math" panose="02040503050406030204" pitchFamily="18" charset="0"/>
                            </a:rPr>
                            <m:t>𝒗</m:t>
                          </m:r>
                        </m:e>
                        <m:sub/>
                        <m:sup>
                          <m:r>
                            <a:rPr lang="en-US" altLang="zh-CN" b="1" i="1">
                              <a:solidFill>
                                <a:srgbClr val="FF0000"/>
                              </a:solidFill>
                              <a:latin typeface="Cambria Math" panose="02040503050406030204" pitchFamily="18" charset="0"/>
                            </a:rPr>
                            <m:t>+</m:t>
                          </m:r>
                        </m:sup>
                      </m:sSubSup>
                    </m:oMath>
                  </m:oMathPara>
                </a14:m>
                <a:endParaRPr lang="zh-CN" altLang="en-US" b="1" dirty="0"/>
              </a:p>
            </p:txBody>
          </p:sp>
        </mc:Choice>
        <mc:Fallback xmlns="">
          <p:sp>
            <p:nvSpPr>
              <p:cNvPr id="20" name="文本框 19">
                <a:extLst>
                  <a:ext uri="{FF2B5EF4-FFF2-40B4-BE49-F238E27FC236}">
                    <a16:creationId xmlns:a16="http://schemas.microsoft.com/office/drawing/2014/main" id="{FB2D1DD2-C045-116B-2849-355D248E6AA1}"/>
                  </a:ext>
                </a:extLst>
              </p:cNvPr>
              <p:cNvSpPr txBox="1">
                <a:spLocks noRot="1" noChangeAspect="1" noMove="1" noResize="1" noEditPoints="1" noAdjustHandles="1" noChangeArrowheads="1" noChangeShapeType="1" noTextEdit="1"/>
              </p:cNvSpPr>
              <p:nvPr/>
            </p:nvSpPr>
            <p:spPr>
              <a:xfrm>
                <a:off x="5076056" y="4127894"/>
                <a:ext cx="4610100" cy="489493"/>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269104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55299" name="文本框 5"/>
          <p:cNvSpPr txBox="1">
            <a:spLocks noChangeArrowheads="1"/>
          </p:cNvSpPr>
          <p:nvPr/>
        </p:nvSpPr>
        <p:spPr bwMode="auto">
          <a:xfrm>
            <a:off x="1819275" y="1592263"/>
            <a:ext cx="5256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散射矩阵</a:t>
            </a:r>
          </a:p>
        </p:txBody>
      </p:sp>
      <p:sp>
        <p:nvSpPr>
          <p:cNvPr id="12" name="文本框 11">
            <a:extLst>
              <a:ext uri="{FF2B5EF4-FFF2-40B4-BE49-F238E27FC236}">
                <a16:creationId xmlns:a16="http://schemas.microsoft.com/office/drawing/2014/main" id="{552A46F1-89C8-EDF4-619C-6EDF9DC37A28}"/>
              </a:ext>
            </a:extLst>
          </p:cNvPr>
          <p:cNvSpPr txBox="1"/>
          <p:nvPr/>
        </p:nvSpPr>
        <p:spPr>
          <a:xfrm>
            <a:off x="196663" y="2077244"/>
            <a:ext cx="8501435" cy="3416320"/>
          </a:xfrm>
          <a:prstGeom prst="rect">
            <a:avLst/>
          </a:prstGeom>
          <a:noFill/>
        </p:spPr>
        <p:txBody>
          <a:bodyPr wrap="square">
            <a:spAutoFit/>
          </a:bodyPr>
          <a:lstStyle/>
          <a:p>
            <a:r>
              <a:rPr lang="zh-CN" altLang="en-US" dirty="0"/>
              <a:t>各端口特性阻抗相同为</a:t>
            </a:r>
            <a:r>
              <a:rPr lang="en-US" altLang="zh-CN" dirty="0"/>
              <a:t>Z</a:t>
            </a:r>
            <a:r>
              <a:rPr lang="en-US" altLang="zh-CN" baseline="-25000" dirty="0"/>
              <a:t>0</a:t>
            </a:r>
          </a:p>
          <a:p>
            <a:endParaRPr lang="en-US" altLang="zh-CN" baseline="-25000" dirty="0"/>
          </a:p>
          <a:p>
            <a:endParaRPr lang="en-US" altLang="zh-CN" baseline="-25000" dirty="0"/>
          </a:p>
          <a:p>
            <a:endParaRPr lang="en-US" altLang="zh-CN" baseline="-25000" dirty="0"/>
          </a:p>
          <a:p>
            <a:endParaRPr lang="en-US" altLang="zh-CN" baseline="-25000" dirty="0"/>
          </a:p>
          <a:p>
            <a:endParaRPr lang="en-US" altLang="zh-CN" baseline="-25000" dirty="0"/>
          </a:p>
          <a:p>
            <a:endParaRPr lang="en-US" altLang="zh-CN" baseline="-25000" dirty="0"/>
          </a:p>
          <a:p>
            <a:endParaRPr lang="en-US" altLang="zh-CN" baseline="-25000" dirty="0"/>
          </a:p>
          <a:p>
            <a:endParaRPr lang="en-US" altLang="zh-CN" baseline="-25000" dirty="0"/>
          </a:p>
          <a:p>
            <a:endParaRPr lang="en-US" altLang="zh-CN" baseline="-25000" dirty="0"/>
          </a:p>
          <a:p>
            <a:r>
              <a:rPr lang="zh-CN" altLang="en-US" dirty="0"/>
              <a:t>写为矩阵：</a:t>
            </a:r>
            <a:endParaRPr lang="en-US" altLang="zh-CN" dirty="0"/>
          </a:p>
          <a:p>
            <a:endParaRPr lang="en-US" altLang="zh-CN"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71CB1AE-C197-BB95-52ED-C1AD16D8693E}"/>
                  </a:ext>
                </a:extLst>
              </p:cNvPr>
              <p:cNvSpPr txBox="1"/>
              <p:nvPr/>
            </p:nvSpPr>
            <p:spPr>
              <a:xfrm>
                <a:off x="-17183" y="2583450"/>
                <a:ext cx="2701627" cy="5143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solidFill>
                                <a:srgbClr val="FF0000"/>
                              </a:solidFill>
                              <a:latin typeface="Cambria Math" panose="02040503050406030204" pitchFamily="18" charset="0"/>
                            </a:rPr>
                          </m:ctrlPr>
                        </m:sSubSupPr>
                        <m:e>
                          <m:r>
                            <a:rPr lang="en-US" altLang="zh-CN" b="0" i="1" smtClean="0">
                              <a:solidFill>
                                <a:srgbClr val="FF0000"/>
                              </a:solidFill>
                              <a:latin typeface="Cambria Math" panose="02040503050406030204" pitchFamily="18" charset="0"/>
                            </a:rPr>
                            <m:t>𝑣</m:t>
                          </m:r>
                        </m:e>
                        <m:sub>
                          <m:r>
                            <a:rPr lang="en-US" altLang="zh-CN" b="0" i="1" smtClean="0">
                              <a:solidFill>
                                <a:srgbClr val="FF0000"/>
                              </a:solidFill>
                              <a:latin typeface="Cambria Math" panose="02040503050406030204" pitchFamily="18" charset="0"/>
                            </a:rPr>
                            <m:t>𝑖</m:t>
                          </m:r>
                        </m:sub>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6" name="文本框 5">
                <a:extLst>
                  <a:ext uri="{FF2B5EF4-FFF2-40B4-BE49-F238E27FC236}">
                    <a16:creationId xmlns:a16="http://schemas.microsoft.com/office/drawing/2014/main" id="{271CB1AE-C197-BB95-52ED-C1AD16D8693E}"/>
                  </a:ext>
                </a:extLst>
              </p:cNvPr>
              <p:cNvSpPr txBox="1">
                <a:spLocks noRot="1" noChangeAspect="1" noMove="1" noResize="1" noEditPoints="1" noAdjustHandles="1" noChangeArrowheads="1" noChangeShapeType="1" noTextEdit="1"/>
              </p:cNvSpPr>
              <p:nvPr/>
            </p:nvSpPr>
            <p:spPr>
              <a:xfrm>
                <a:off x="-17183" y="2583450"/>
                <a:ext cx="2701627" cy="51437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BC213F3-3D84-780B-6AF1-441FF6C3E113}"/>
                  </a:ext>
                </a:extLst>
              </p:cNvPr>
              <p:cNvSpPr txBox="1"/>
              <p:nvPr/>
            </p:nvSpPr>
            <p:spPr>
              <a:xfrm>
                <a:off x="3419872" y="2617017"/>
                <a:ext cx="4500335" cy="11519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solidFill>
                                <a:srgbClr val="FF0000"/>
                              </a:solidFill>
                              <a:latin typeface="Cambria Math" panose="02040503050406030204" pitchFamily="18" charset="0"/>
                            </a:rPr>
                          </m:ctrlPr>
                        </m:sSubSupPr>
                        <m:e>
                          <m:r>
                            <a:rPr lang="en-US" altLang="zh-CN" b="0" i="1" smtClean="0">
                              <a:solidFill>
                                <a:srgbClr val="FF0000"/>
                              </a:solidFill>
                              <a:latin typeface="Cambria Math" panose="02040503050406030204" pitchFamily="18" charset="0"/>
                            </a:rPr>
                            <m:t>𝑖</m:t>
                          </m:r>
                        </m:e>
                        <m:sub>
                          <m:r>
                            <a:rPr lang="en-US" altLang="zh-CN" b="0" i="1" smtClean="0">
                              <a:solidFill>
                                <a:srgbClr val="FF0000"/>
                              </a:solidFill>
                              <a:latin typeface="Cambria Math" panose="02040503050406030204" pitchFamily="18" charset="0"/>
                            </a:rPr>
                            <m:t>𝑖</m:t>
                          </m:r>
                        </m:sub>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𝑖</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𝑖</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0</m:t>
                              </m:r>
                              <m:r>
                                <a:rPr lang="en-US" altLang="zh-CN" i="1">
                                  <a:latin typeface="Cambria Math" panose="02040503050406030204" pitchFamily="18" charset="0"/>
                                </a:rPr>
                                <m:t>𝑖</m:t>
                              </m:r>
                            </m:sub>
                          </m:sSub>
                        </m:e>
                      </m:rad>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𝐼</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0</m:t>
                              </m:r>
                              <m:r>
                                <a:rPr lang="en-US" altLang="zh-CN" i="1">
                                  <a:latin typeface="Cambria Math" panose="02040503050406030204" pitchFamily="18" charset="0"/>
                                </a:rPr>
                                <m:t>𝑖</m:t>
                              </m:r>
                            </m:sub>
                          </m:sSub>
                        </m:e>
                      </m:rad>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𝐼</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en-US" altLang="zh-CN" dirty="0"/>
              </a:p>
              <a:p>
                <a:r>
                  <a:rPr lang="zh-CN" altLang="en-US" dirty="0"/>
                  <a:t> </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 =</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𝑉</m:t>
                            </m:r>
                          </m:e>
                          <m:sub>
                            <m:r>
                              <a:rPr lang="en-US" altLang="zh-CN" i="1">
                                <a:latin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num>
                      <m:den>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0</m:t>
                                </m:r>
                                <m:r>
                                  <a:rPr lang="en-US" altLang="zh-CN" i="1">
                                    <a:latin typeface="Cambria Math" panose="02040503050406030204" pitchFamily="18" charset="0"/>
                                  </a:rPr>
                                  <m:t>𝑖</m:t>
                                </m:r>
                              </m:sub>
                            </m:sSub>
                          </m:e>
                        </m:rad>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𝑉</m:t>
                            </m:r>
                          </m:e>
                          <m:sub>
                            <m:r>
                              <a:rPr lang="en-US" altLang="zh-CN" i="1">
                                <a:latin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num>
                      <m:den>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0</m:t>
                                </m:r>
                                <m:r>
                                  <a:rPr lang="en-US" altLang="zh-CN" i="1">
                                    <a:latin typeface="Cambria Math" panose="02040503050406030204" pitchFamily="18" charset="0"/>
                                  </a:rPr>
                                  <m:t>𝑖</m:t>
                                </m:r>
                              </m:sub>
                            </m:sSub>
                          </m:e>
                        </m:rad>
                      </m:den>
                    </m:f>
                  </m:oMath>
                </a14:m>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oMath>
                </a14:m>
                <a:endParaRPr lang="zh-CN" altLang="en-US" dirty="0"/>
              </a:p>
            </p:txBody>
          </p:sp>
        </mc:Choice>
        <mc:Fallback xmlns="">
          <p:sp>
            <p:nvSpPr>
              <p:cNvPr id="7" name="文本框 6">
                <a:extLst>
                  <a:ext uri="{FF2B5EF4-FFF2-40B4-BE49-F238E27FC236}">
                    <a16:creationId xmlns:a16="http://schemas.microsoft.com/office/drawing/2014/main" id="{DBC213F3-3D84-780B-6AF1-441FF6C3E113}"/>
                  </a:ext>
                </a:extLst>
              </p:cNvPr>
              <p:cNvSpPr txBox="1">
                <a:spLocks noRot="1" noChangeAspect="1" noMove="1" noResize="1" noEditPoints="1" noAdjustHandles="1" noChangeArrowheads="1" noChangeShapeType="1" noTextEdit="1"/>
              </p:cNvSpPr>
              <p:nvPr/>
            </p:nvSpPr>
            <p:spPr>
              <a:xfrm>
                <a:off x="3419872" y="2617017"/>
                <a:ext cx="4500335" cy="115198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5A82C8F-97F2-8545-E523-D820B497299F}"/>
                  </a:ext>
                </a:extLst>
              </p:cNvPr>
              <p:cNvSpPr txBox="1"/>
              <p:nvPr/>
            </p:nvSpPr>
            <p:spPr>
              <a:xfrm>
                <a:off x="406648" y="3875330"/>
                <a:ext cx="2439386"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𝑣</m:t>
                          </m:r>
                        </m:e>
                        <m:sub>
                          <m:r>
                            <a:rPr lang="en-US" altLang="zh-CN" i="1">
                              <a:solidFill>
                                <a:srgbClr val="FF0000"/>
                              </a:solidFill>
                              <a:latin typeface="Cambria Math" panose="02040503050406030204" pitchFamily="18" charset="0"/>
                            </a:rPr>
                            <m:t>𝑖</m:t>
                          </m:r>
                        </m:sub>
                        <m:sup>
                          <m:r>
                            <a:rPr lang="en-US" altLang="zh-CN" i="1">
                              <a:solidFill>
                                <a:srgbClr val="FF0000"/>
                              </a:solidFill>
                              <a:latin typeface="Cambria Math" panose="02040503050406030204" pitchFamily="18" charset="0"/>
                            </a:rPr>
                            <m:t>+</m:t>
                          </m:r>
                        </m:sup>
                      </m:sSubSup>
                      <m:r>
                        <a:rPr lang="en-US" altLang="zh-CN" b="0" i="1" smtClean="0">
                          <a:solidFill>
                            <a:srgbClr val="FF0000"/>
                          </a:solidFill>
                          <a:latin typeface="Cambria Math" panose="02040503050406030204" pitchFamily="18" charset="0"/>
                        </a:rPr>
                        <m:t>=</m:t>
                      </m:r>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1</m:t>
                          </m:r>
                        </m:num>
                        <m:den>
                          <m:r>
                            <a:rPr lang="en-US" altLang="zh-CN" b="0" i="1" smtClean="0">
                              <a:solidFill>
                                <a:srgbClr val="FF0000"/>
                              </a:solidFill>
                              <a:latin typeface="Cambria Math" panose="02040503050406030204" pitchFamily="18" charset="0"/>
                            </a:rPr>
                            <m:t>2</m:t>
                          </m:r>
                        </m:den>
                      </m:f>
                      <m:d>
                        <m:dPr>
                          <m:ctrlPr>
                            <a:rPr lang="en-US" altLang="zh-CN" b="0" i="1" smtClean="0">
                              <a:solidFill>
                                <a:srgbClr val="FF0000"/>
                              </a:solidFill>
                              <a:latin typeface="Cambria Math" panose="02040503050406030204" pitchFamily="18" charset="0"/>
                            </a:rPr>
                          </m:ctrlPr>
                        </m:dPr>
                        <m:e>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𝑣</m:t>
                              </m:r>
                            </m:e>
                            <m:sub>
                              <m:r>
                                <a:rPr lang="en-US" altLang="zh-CN" i="1">
                                  <a:solidFill>
                                    <a:srgbClr val="FF0000"/>
                                  </a:solidFill>
                                  <a:latin typeface="Cambria Math" panose="02040503050406030204" pitchFamily="18" charset="0"/>
                                </a:rPr>
                                <m:t>𝑖</m:t>
                              </m:r>
                            </m:sub>
                            <m:sup/>
                          </m:sSubSup>
                          <m:r>
                            <a:rPr lang="en-US" altLang="zh-CN" i="1">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𝑖</m:t>
                              </m:r>
                            </m:e>
                            <m:sub>
                              <m:r>
                                <a:rPr lang="en-US" altLang="zh-CN" i="1">
                                  <a:solidFill>
                                    <a:srgbClr val="FF0000"/>
                                  </a:solidFill>
                                  <a:latin typeface="Cambria Math" panose="02040503050406030204" pitchFamily="18" charset="0"/>
                                </a:rPr>
                                <m:t>𝑖</m:t>
                              </m:r>
                            </m:sub>
                            <m:sup/>
                          </m:sSubSup>
                        </m:e>
                      </m:d>
                    </m:oMath>
                  </m:oMathPara>
                </a14:m>
                <a:endParaRPr lang="zh-CN" altLang="en-US" dirty="0">
                  <a:solidFill>
                    <a:srgbClr val="FF0000"/>
                  </a:solidFill>
                </a:endParaRPr>
              </a:p>
            </p:txBody>
          </p:sp>
        </mc:Choice>
        <mc:Fallback xmlns="">
          <p:sp>
            <p:nvSpPr>
              <p:cNvPr id="8" name="文本框 7">
                <a:extLst>
                  <a:ext uri="{FF2B5EF4-FFF2-40B4-BE49-F238E27FC236}">
                    <a16:creationId xmlns:a16="http://schemas.microsoft.com/office/drawing/2014/main" id="{05A82C8F-97F2-8545-E523-D820B497299F}"/>
                  </a:ext>
                </a:extLst>
              </p:cNvPr>
              <p:cNvSpPr txBox="1">
                <a:spLocks noRot="1" noChangeAspect="1" noMove="1" noResize="1" noEditPoints="1" noAdjustHandles="1" noChangeArrowheads="1" noChangeShapeType="1" noTextEdit="1"/>
              </p:cNvSpPr>
              <p:nvPr/>
            </p:nvSpPr>
            <p:spPr>
              <a:xfrm>
                <a:off x="406648" y="3875330"/>
                <a:ext cx="2439386" cy="69147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642BAE1-7698-B963-9660-65DC76016E5E}"/>
                  </a:ext>
                </a:extLst>
              </p:cNvPr>
              <p:cNvSpPr txBox="1"/>
              <p:nvPr/>
            </p:nvSpPr>
            <p:spPr>
              <a:xfrm>
                <a:off x="3259869" y="3875329"/>
                <a:ext cx="2439386"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𝑣</m:t>
                          </m:r>
                        </m:e>
                        <m:sub>
                          <m:r>
                            <a:rPr lang="en-US" altLang="zh-CN" i="1">
                              <a:solidFill>
                                <a:srgbClr val="FF0000"/>
                              </a:solidFill>
                              <a:latin typeface="Cambria Math" panose="02040503050406030204" pitchFamily="18" charset="0"/>
                            </a:rPr>
                            <m:t>𝑖</m:t>
                          </m:r>
                        </m:sub>
                        <m:sup>
                          <m:r>
                            <a:rPr lang="en-US" altLang="zh-CN" b="0" i="1" smtClean="0">
                              <a:solidFill>
                                <a:srgbClr val="FF0000"/>
                              </a:solidFill>
                              <a:latin typeface="Cambria Math" panose="02040503050406030204" pitchFamily="18" charset="0"/>
                            </a:rPr>
                            <m:t>−</m:t>
                          </m:r>
                        </m:sup>
                      </m:sSubSup>
                      <m:r>
                        <a:rPr lang="en-US" altLang="zh-CN" b="0" i="1" smtClean="0">
                          <a:solidFill>
                            <a:srgbClr val="FF0000"/>
                          </a:solidFill>
                          <a:latin typeface="Cambria Math" panose="02040503050406030204" pitchFamily="18" charset="0"/>
                        </a:rPr>
                        <m:t>=</m:t>
                      </m:r>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1</m:t>
                          </m:r>
                        </m:num>
                        <m:den>
                          <m:r>
                            <a:rPr lang="en-US" altLang="zh-CN" b="0" i="1" smtClean="0">
                              <a:solidFill>
                                <a:srgbClr val="FF0000"/>
                              </a:solidFill>
                              <a:latin typeface="Cambria Math" panose="02040503050406030204" pitchFamily="18" charset="0"/>
                            </a:rPr>
                            <m:t>2</m:t>
                          </m:r>
                        </m:den>
                      </m:f>
                      <m:d>
                        <m:dPr>
                          <m:ctrlPr>
                            <a:rPr lang="en-US" altLang="zh-CN" b="0" i="1" smtClean="0">
                              <a:solidFill>
                                <a:srgbClr val="FF0000"/>
                              </a:solidFill>
                              <a:latin typeface="Cambria Math" panose="02040503050406030204" pitchFamily="18" charset="0"/>
                            </a:rPr>
                          </m:ctrlPr>
                        </m:dPr>
                        <m:e>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𝑣</m:t>
                              </m:r>
                            </m:e>
                            <m:sub>
                              <m:r>
                                <a:rPr lang="en-US" altLang="zh-CN" i="1">
                                  <a:solidFill>
                                    <a:srgbClr val="FF0000"/>
                                  </a:solidFill>
                                  <a:latin typeface="Cambria Math" panose="02040503050406030204" pitchFamily="18" charset="0"/>
                                </a:rPr>
                                <m:t>𝑖</m:t>
                              </m:r>
                            </m:sub>
                            <m:sup/>
                          </m:sSubSup>
                          <m:r>
                            <a:rPr lang="en-US" altLang="zh-CN" b="0" i="1" smtClean="0">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𝑖</m:t>
                              </m:r>
                            </m:e>
                            <m:sub>
                              <m:r>
                                <a:rPr lang="en-US" altLang="zh-CN" i="1">
                                  <a:solidFill>
                                    <a:srgbClr val="FF0000"/>
                                  </a:solidFill>
                                  <a:latin typeface="Cambria Math" panose="02040503050406030204" pitchFamily="18" charset="0"/>
                                </a:rPr>
                                <m:t>𝑖</m:t>
                              </m:r>
                            </m:sub>
                            <m:sup/>
                          </m:sSubSup>
                        </m:e>
                      </m:d>
                    </m:oMath>
                  </m:oMathPara>
                </a14:m>
                <a:endParaRPr lang="zh-CN" altLang="en-US" dirty="0">
                  <a:solidFill>
                    <a:srgbClr val="FF0000"/>
                  </a:solidFill>
                </a:endParaRPr>
              </a:p>
            </p:txBody>
          </p:sp>
        </mc:Choice>
        <mc:Fallback xmlns="">
          <p:sp>
            <p:nvSpPr>
              <p:cNvPr id="11" name="文本框 10">
                <a:extLst>
                  <a:ext uri="{FF2B5EF4-FFF2-40B4-BE49-F238E27FC236}">
                    <a16:creationId xmlns:a16="http://schemas.microsoft.com/office/drawing/2014/main" id="{7642BAE1-7698-B963-9660-65DC76016E5E}"/>
                  </a:ext>
                </a:extLst>
              </p:cNvPr>
              <p:cNvSpPr txBox="1">
                <a:spLocks noRot="1" noChangeAspect="1" noMove="1" noResize="1" noEditPoints="1" noAdjustHandles="1" noChangeArrowheads="1" noChangeShapeType="1" noTextEdit="1"/>
              </p:cNvSpPr>
              <p:nvPr/>
            </p:nvSpPr>
            <p:spPr>
              <a:xfrm>
                <a:off x="3259869" y="3875329"/>
                <a:ext cx="2439386" cy="69147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38E293A-EA85-1FE3-3D39-29FCDF6293A5}"/>
                  </a:ext>
                </a:extLst>
              </p:cNvPr>
              <p:cNvSpPr txBox="1"/>
              <p:nvPr/>
            </p:nvSpPr>
            <p:spPr>
              <a:xfrm>
                <a:off x="445902" y="5129891"/>
                <a:ext cx="3757375"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1" i="1" smtClean="0">
                              <a:solidFill>
                                <a:schemeClr val="accent2"/>
                              </a:solidFill>
                              <a:latin typeface="Cambria Math" panose="02040503050406030204" pitchFamily="18" charset="0"/>
                            </a:rPr>
                          </m:ctrlPr>
                        </m:sSubSupPr>
                        <m:e>
                          <m:r>
                            <a:rPr lang="en-US" altLang="zh-CN" b="1" i="1">
                              <a:solidFill>
                                <a:schemeClr val="accent2"/>
                              </a:solidFill>
                              <a:latin typeface="Cambria Math" panose="02040503050406030204" pitchFamily="18" charset="0"/>
                            </a:rPr>
                            <m:t>𝒗</m:t>
                          </m:r>
                        </m:e>
                        <m:sub/>
                        <m:sup>
                          <m:r>
                            <a:rPr lang="en-US" altLang="zh-CN" b="1" i="1">
                              <a:solidFill>
                                <a:schemeClr val="accent2"/>
                              </a:solidFill>
                              <a:latin typeface="Cambria Math" panose="02040503050406030204" pitchFamily="18" charset="0"/>
                            </a:rPr>
                            <m:t>+</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d>
                        <m:dPr>
                          <m:ctrlPr>
                            <a:rPr lang="en-US" altLang="zh-CN" b="0" i="1" smtClean="0">
                              <a:latin typeface="Cambria Math" panose="02040503050406030204" pitchFamily="18" charset="0"/>
                            </a:rPr>
                          </m:ctrlPr>
                        </m:dPr>
                        <m:e>
                          <m:r>
                            <a:rPr lang="en-US" altLang="zh-CN" b="1" i="1">
                              <a:latin typeface="Cambria Math" panose="02040503050406030204" pitchFamily="18" charset="0"/>
                            </a:rPr>
                            <m:t>𝒗</m:t>
                          </m:r>
                          <m:r>
                            <a:rPr lang="en-US" altLang="zh-CN" i="1">
                              <a:latin typeface="Cambria Math" panose="02040503050406030204" pitchFamily="18" charset="0"/>
                            </a:rPr>
                            <m:t>+</m:t>
                          </m:r>
                          <m:r>
                            <a:rPr lang="en-US" altLang="zh-CN" b="1" i="1" smtClean="0">
                              <a:latin typeface="Cambria Math" panose="02040503050406030204" pitchFamily="18" charset="0"/>
                            </a:rPr>
                            <m:t>𝒊</m:t>
                          </m:r>
                        </m:e>
                      </m:d>
                      <m:r>
                        <a:rPr lang="en-US" altLang="zh-CN" b="0" i="1" smtClean="0">
                          <a:latin typeface="Cambria Math" panose="02040503050406030204" pitchFamily="18" charset="0"/>
                        </a:rPr>
                        <m:t>=</m:t>
                      </m:r>
                      <m:f>
                        <m:fPr>
                          <m:ctrlPr>
                            <a:rPr lang="en-US" altLang="zh-CN" i="1" smtClean="0">
                              <a:solidFill>
                                <a:schemeClr val="accent2"/>
                              </a:solidFill>
                              <a:latin typeface="Cambria Math" panose="02040503050406030204" pitchFamily="18" charset="0"/>
                            </a:rPr>
                          </m:ctrlPr>
                        </m:fPr>
                        <m:num>
                          <m:r>
                            <a:rPr lang="en-US" altLang="zh-CN" i="1">
                              <a:solidFill>
                                <a:schemeClr val="accent2"/>
                              </a:solidFill>
                              <a:latin typeface="Cambria Math" panose="02040503050406030204" pitchFamily="18" charset="0"/>
                            </a:rPr>
                            <m:t>1</m:t>
                          </m:r>
                        </m:num>
                        <m:den>
                          <m:r>
                            <a:rPr lang="en-US" altLang="zh-CN" i="1">
                              <a:solidFill>
                                <a:schemeClr val="accent2"/>
                              </a:solidFill>
                              <a:latin typeface="Cambria Math" panose="02040503050406030204" pitchFamily="18" charset="0"/>
                            </a:rPr>
                            <m:t>2</m:t>
                          </m:r>
                        </m:den>
                      </m:f>
                      <m:d>
                        <m:dPr>
                          <m:ctrlPr>
                            <a:rPr lang="en-US" altLang="zh-CN" i="1">
                              <a:solidFill>
                                <a:schemeClr val="accent2"/>
                              </a:solidFill>
                              <a:latin typeface="Cambria Math" panose="02040503050406030204" pitchFamily="18" charset="0"/>
                            </a:rPr>
                          </m:ctrlPr>
                        </m:dPr>
                        <m:e>
                          <m:r>
                            <a:rPr lang="en-US" altLang="zh-CN" b="1" i="1" smtClean="0">
                              <a:solidFill>
                                <a:schemeClr val="accent2"/>
                              </a:solidFill>
                              <a:latin typeface="Cambria Math" panose="02040503050406030204" pitchFamily="18" charset="0"/>
                            </a:rPr>
                            <m:t>𝒛</m:t>
                          </m:r>
                          <m:r>
                            <a:rPr lang="en-US" altLang="zh-CN" i="1">
                              <a:solidFill>
                                <a:schemeClr val="accent2"/>
                              </a:solidFill>
                              <a:latin typeface="Cambria Math" panose="02040503050406030204" pitchFamily="18" charset="0"/>
                            </a:rPr>
                            <m:t>+</m:t>
                          </m:r>
                          <m:r>
                            <a:rPr lang="en-US" altLang="zh-CN" b="1" i="1" smtClean="0">
                              <a:solidFill>
                                <a:schemeClr val="accent2"/>
                              </a:solidFill>
                              <a:latin typeface="Cambria Math" panose="02040503050406030204" pitchFamily="18" charset="0"/>
                            </a:rPr>
                            <m:t>𝑼</m:t>
                          </m:r>
                        </m:e>
                      </m:d>
                      <m:r>
                        <a:rPr lang="en-US" altLang="zh-CN" b="1" i="1">
                          <a:solidFill>
                            <a:schemeClr val="accent2"/>
                          </a:solidFill>
                          <a:latin typeface="Cambria Math" panose="02040503050406030204" pitchFamily="18" charset="0"/>
                        </a:rPr>
                        <m:t>𝒊</m:t>
                      </m:r>
                    </m:oMath>
                  </m:oMathPara>
                </a14:m>
                <a:endParaRPr lang="zh-CN" altLang="en-US" dirty="0"/>
              </a:p>
            </p:txBody>
          </p:sp>
        </mc:Choice>
        <mc:Fallback xmlns="">
          <p:sp>
            <p:nvSpPr>
              <p:cNvPr id="14" name="文本框 13">
                <a:extLst>
                  <a:ext uri="{FF2B5EF4-FFF2-40B4-BE49-F238E27FC236}">
                    <a16:creationId xmlns:a16="http://schemas.microsoft.com/office/drawing/2014/main" id="{538E293A-EA85-1FE3-3D39-29FCDF6293A5}"/>
                  </a:ext>
                </a:extLst>
              </p:cNvPr>
              <p:cNvSpPr txBox="1">
                <a:spLocks noRot="1" noChangeAspect="1" noMove="1" noResize="1" noEditPoints="1" noAdjustHandles="1" noChangeArrowheads="1" noChangeShapeType="1" noTextEdit="1"/>
              </p:cNvSpPr>
              <p:nvPr/>
            </p:nvSpPr>
            <p:spPr>
              <a:xfrm>
                <a:off x="445902" y="5129891"/>
                <a:ext cx="3757375" cy="69147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341BFAD-0D9E-97DC-B2B1-3B4B2B533D9F}"/>
                  </a:ext>
                </a:extLst>
              </p:cNvPr>
              <p:cNvSpPr txBox="1"/>
              <p:nvPr/>
            </p:nvSpPr>
            <p:spPr>
              <a:xfrm>
                <a:off x="453821" y="5821362"/>
                <a:ext cx="3761735"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1" i="1" smtClean="0">
                              <a:solidFill>
                                <a:schemeClr val="accent2"/>
                              </a:solidFill>
                              <a:latin typeface="Cambria Math" panose="02040503050406030204" pitchFamily="18" charset="0"/>
                            </a:rPr>
                          </m:ctrlPr>
                        </m:sSubSupPr>
                        <m:e>
                          <m:r>
                            <a:rPr lang="en-US" altLang="zh-CN" b="1" i="1">
                              <a:solidFill>
                                <a:schemeClr val="accent2"/>
                              </a:solidFill>
                              <a:latin typeface="Cambria Math" panose="02040503050406030204" pitchFamily="18" charset="0"/>
                            </a:rPr>
                            <m:t>𝒗</m:t>
                          </m:r>
                        </m:e>
                        <m:sub/>
                        <m:sup>
                          <m:r>
                            <a:rPr lang="en-US" altLang="zh-CN" b="1" i="1" smtClean="0">
                              <a:solidFill>
                                <a:schemeClr val="accent2"/>
                              </a:solidFill>
                              <a:latin typeface="Cambria Math" panose="02040503050406030204" pitchFamily="18" charset="0"/>
                            </a:rPr>
                            <m:t>−</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d>
                        <m:dPr>
                          <m:ctrlPr>
                            <a:rPr lang="en-US" altLang="zh-CN" b="0" i="1" smtClean="0">
                              <a:latin typeface="Cambria Math" panose="02040503050406030204" pitchFamily="18" charset="0"/>
                            </a:rPr>
                          </m:ctrlPr>
                        </m:dPr>
                        <m:e>
                          <m:r>
                            <a:rPr lang="en-US" altLang="zh-CN" b="1" i="1">
                              <a:latin typeface="Cambria Math" panose="02040503050406030204" pitchFamily="18" charset="0"/>
                            </a:rPr>
                            <m:t>𝒗</m:t>
                          </m:r>
                          <m:r>
                            <a:rPr lang="en-US" altLang="zh-CN" b="0" i="1" smtClean="0">
                              <a:latin typeface="Cambria Math" panose="02040503050406030204" pitchFamily="18" charset="0"/>
                            </a:rPr>
                            <m:t>−</m:t>
                          </m:r>
                          <m:r>
                            <a:rPr lang="en-US" altLang="zh-CN" b="1" i="1" smtClean="0">
                              <a:latin typeface="Cambria Math" panose="02040503050406030204" pitchFamily="18" charset="0"/>
                            </a:rPr>
                            <m:t>𝒊</m:t>
                          </m:r>
                        </m:e>
                      </m:d>
                      <m:r>
                        <a:rPr lang="en-US" altLang="zh-CN" b="0" i="1" smtClean="0">
                          <a:latin typeface="Cambria Math" panose="02040503050406030204" pitchFamily="18" charset="0"/>
                        </a:rPr>
                        <m:t>=</m:t>
                      </m:r>
                      <m:f>
                        <m:fPr>
                          <m:ctrlPr>
                            <a:rPr lang="en-US" altLang="zh-CN" i="1" smtClean="0">
                              <a:solidFill>
                                <a:schemeClr val="accent2"/>
                              </a:solidFill>
                              <a:latin typeface="Cambria Math" panose="02040503050406030204" pitchFamily="18" charset="0"/>
                            </a:rPr>
                          </m:ctrlPr>
                        </m:fPr>
                        <m:num>
                          <m:r>
                            <a:rPr lang="en-US" altLang="zh-CN" i="1">
                              <a:solidFill>
                                <a:schemeClr val="accent2"/>
                              </a:solidFill>
                              <a:latin typeface="Cambria Math" panose="02040503050406030204" pitchFamily="18" charset="0"/>
                            </a:rPr>
                            <m:t>1</m:t>
                          </m:r>
                        </m:num>
                        <m:den>
                          <m:r>
                            <a:rPr lang="en-US" altLang="zh-CN" i="1">
                              <a:solidFill>
                                <a:schemeClr val="accent2"/>
                              </a:solidFill>
                              <a:latin typeface="Cambria Math" panose="02040503050406030204" pitchFamily="18" charset="0"/>
                            </a:rPr>
                            <m:t>2</m:t>
                          </m:r>
                        </m:den>
                      </m:f>
                      <m:d>
                        <m:dPr>
                          <m:ctrlPr>
                            <a:rPr lang="en-US" altLang="zh-CN" i="1">
                              <a:solidFill>
                                <a:schemeClr val="accent2"/>
                              </a:solidFill>
                              <a:latin typeface="Cambria Math" panose="02040503050406030204" pitchFamily="18" charset="0"/>
                            </a:rPr>
                          </m:ctrlPr>
                        </m:dPr>
                        <m:e>
                          <m:r>
                            <a:rPr lang="en-US" altLang="zh-CN" b="1" i="1" smtClean="0">
                              <a:solidFill>
                                <a:schemeClr val="accent2"/>
                              </a:solidFill>
                              <a:latin typeface="Cambria Math" panose="02040503050406030204" pitchFamily="18" charset="0"/>
                            </a:rPr>
                            <m:t>𝒛</m:t>
                          </m:r>
                          <m:r>
                            <a:rPr lang="en-US" altLang="zh-CN" b="0" i="1" smtClean="0">
                              <a:solidFill>
                                <a:schemeClr val="accent2"/>
                              </a:solidFill>
                              <a:latin typeface="Cambria Math" panose="02040503050406030204" pitchFamily="18" charset="0"/>
                            </a:rPr>
                            <m:t>−</m:t>
                          </m:r>
                          <m:r>
                            <a:rPr lang="en-US" altLang="zh-CN" b="1" i="1" smtClean="0">
                              <a:solidFill>
                                <a:schemeClr val="accent2"/>
                              </a:solidFill>
                              <a:latin typeface="Cambria Math" panose="02040503050406030204" pitchFamily="18" charset="0"/>
                            </a:rPr>
                            <m:t>𝑼</m:t>
                          </m:r>
                        </m:e>
                      </m:d>
                      <m:r>
                        <a:rPr lang="en-US" altLang="zh-CN" b="1" i="1">
                          <a:solidFill>
                            <a:schemeClr val="accent2"/>
                          </a:solidFill>
                          <a:latin typeface="Cambria Math" panose="02040503050406030204" pitchFamily="18" charset="0"/>
                        </a:rPr>
                        <m:t>𝒊</m:t>
                      </m:r>
                    </m:oMath>
                  </m:oMathPara>
                </a14:m>
                <a:endParaRPr lang="zh-CN" altLang="en-US" dirty="0"/>
              </a:p>
            </p:txBody>
          </p:sp>
        </mc:Choice>
        <mc:Fallback xmlns="">
          <p:sp>
            <p:nvSpPr>
              <p:cNvPr id="17" name="文本框 16">
                <a:extLst>
                  <a:ext uri="{FF2B5EF4-FFF2-40B4-BE49-F238E27FC236}">
                    <a16:creationId xmlns:a16="http://schemas.microsoft.com/office/drawing/2014/main" id="{0341BFAD-0D9E-97DC-B2B1-3B4B2B533D9F}"/>
                  </a:ext>
                </a:extLst>
              </p:cNvPr>
              <p:cNvSpPr txBox="1">
                <a:spLocks noRot="1" noChangeAspect="1" noMove="1" noResize="1" noEditPoints="1" noAdjustHandles="1" noChangeArrowheads="1" noChangeShapeType="1" noTextEdit="1"/>
              </p:cNvSpPr>
              <p:nvPr/>
            </p:nvSpPr>
            <p:spPr>
              <a:xfrm>
                <a:off x="453821" y="5821362"/>
                <a:ext cx="3761735" cy="691471"/>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84081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55299" name="文本框 5"/>
          <p:cNvSpPr txBox="1">
            <a:spLocks noChangeArrowheads="1"/>
          </p:cNvSpPr>
          <p:nvPr/>
        </p:nvSpPr>
        <p:spPr bwMode="auto">
          <a:xfrm>
            <a:off x="1819275" y="1592263"/>
            <a:ext cx="5256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散射矩阵</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38E293A-EA85-1FE3-3D39-29FCDF6293A5}"/>
                  </a:ext>
                </a:extLst>
              </p:cNvPr>
              <p:cNvSpPr txBox="1"/>
              <p:nvPr/>
            </p:nvSpPr>
            <p:spPr>
              <a:xfrm>
                <a:off x="107504" y="2084727"/>
                <a:ext cx="3757375"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1" i="1" smtClean="0">
                              <a:solidFill>
                                <a:schemeClr val="accent2"/>
                              </a:solidFill>
                              <a:latin typeface="Cambria Math" panose="02040503050406030204" pitchFamily="18" charset="0"/>
                            </a:rPr>
                          </m:ctrlPr>
                        </m:sSubSupPr>
                        <m:e>
                          <m:r>
                            <a:rPr lang="en-US" altLang="zh-CN" b="1" i="1">
                              <a:solidFill>
                                <a:schemeClr val="accent2"/>
                              </a:solidFill>
                              <a:latin typeface="Cambria Math" panose="02040503050406030204" pitchFamily="18" charset="0"/>
                            </a:rPr>
                            <m:t>𝒗</m:t>
                          </m:r>
                        </m:e>
                        <m:sub/>
                        <m:sup>
                          <m:r>
                            <a:rPr lang="en-US" altLang="zh-CN" b="1" i="1">
                              <a:solidFill>
                                <a:schemeClr val="accent2"/>
                              </a:solidFill>
                              <a:latin typeface="Cambria Math" panose="02040503050406030204" pitchFamily="18" charset="0"/>
                            </a:rPr>
                            <m:t>+</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d>
                        <m:dPr>
                          <m:ctrlPr>
                            <a:rPr lang="en-US" altLang="zh-CN" b="0" i="1" smtClean="0">
                              <a:latin typeface="Cambria Math" panose="02040503050406030204" pitchFamily="18" charset="0"/>
                            </a:rPr>
                          </m:ctrlPr>
                        </m:dPr>
                        <m:e>
                          <m:r>
                            <a:rPr lang="en-US" altLang="zh-CN" b="1" i="1">
                              <a:latin typeface="Cambria Math" panose="02040503050406030204" pitchFamily="18" charset="0"/>
                            </a:rPr>
                            <m:t>𝒗</m:t>
                          </m:r>
                          <m:r>
                            <a:rPr lang="en-US" altLang="zh-CN" i="1">
                              <a:latin typeface="Cambria Math" panose="02040503050406030204" pitchFamily="18" charset="0"/>
                            </a:rPr>
                            <m:t>+</m:t>
                          </m:r>
                          <m:r>
                            <a:rPr lang="en-US" altLang="zh-CN" b="1" i="1" smtClean="0">
                              <a:latin typeface="Cambria Math" panose="02040503050406030204" pitchFamily="18" charset="0"/>
                            </a:rPr>
                            <m:t>𝒊</m:t>
                          </m:r>
                        </m:e>
                      </m:d>
                      <m:r>
                        <a:rPr lang="en-US" altLang="zh-CN" b="0" i="1" smtClean="0">
                          <a:latin typeface="Cambria Math" panose="02040503050406030204" pitchFamily="18" charset="0"/>
                        </a:rPr>
                        <m:t>=</m:t>
                      </m:r>
                      <m:f>
                        <m:fPr>
                          <m:ctrlPr>
                            <a:rPr lang="en-US" altLang="zh-CN" i="1" smtClean="0">
                              <a:solidFill>
                                <a:schemeClr val="accent2"/>
                              </a:solidFill>
                              <a:latin typeface="Cambria Math" panose="02040503050406030204" pitchFamily="18" charset="0"/>
                            </a:rPr>
                          </m:ctrlPr>
                        </m:fPr>
                        <m:num>
                          <m:r>
                            <a:rPr lang="en-US" altLang="zh-CN" i="1">
                              <a:solidFill>
                                <a:schemeClr val="accent2"/>
                              </a:solidFill>
                              <a:latin typeface="Cambria Math" panose="02040503050406030204" pitchFamily="18" charset="0"/>
                            </a:rPr>
                            <m:t>1</m:t>
                          </m:r>
                        </m:num>
                        <m:den>
                          <m:r>
                            <a:rPr lang="en-US" altLang="zh-CN" i="1">
                              <a:solidFill>
                                <a:schemeClr val="accent2"/>
                              </a:solidFill>
                              <a:latin typeface="Cambria Math" panose="02040503050406030204" pitchFamily="18" charset="0"/>
                            </a:rPr>
                            <m:t>2</m:t>
                          </m:r>
                        </m:den>
                      </m:f>
                      <m:d>
                        <m:dPr>
                          <m:ctrlPr>
                            <a:rPr lang="en-US" altLang="zh-CN" i="1">
                              <a:solidFill>
                                <a:schemeClr val="accent2"/>
                              </a:solidFill>
                              <a:latin typeface="Cambria Math" panose="02040503050406030204" pitchFamily="18" charset="0"/>
                            </a:rPr>
                          </m:ctrlPr>
                        </m:dPr>
                        <m:e>
                          <m:r>
                            <a:rPr lang="en-US" altLang="zh-CN" b="1" i="1" smtClean="0">
                              <a:solidFill>
                                <a:schemeClr val="accent2"/>
                              </a:solidFill>
                              <a:latin typeface="Cambria Math" panose="02040503050406030204" pitchFamily="18" charset="0"/>
                            </a:rPr>
                            <m:t>𝒛</m:t>
                          </m:r>
                          <m:r>
                            <a:rPr lang="en-US" altLang="zh-CN" i="1">
                              <a:solidFill>
                                <a:schemeClr val="accent2"/>
                              </a:solidFill>
                              <a:latin typeface="Cambria Math" panose="02040503050406030204" pitchFamily="18" charset="0"/>
                            </a:rPr>
                            <m:t>+</m:t>
                          </m:r>
                          <m:r>
                            <a:rPr lang="en-US" altLang="zh-CN" b="1" i="1" smtClean="0">
                              <a:solidFill>
                                <a:schemeClr val="accent2"/>
                              </a:solidFill>
                              <a:latin typeface="Cambria Math" panose="02040503050406030204" pitchFamily="18" charset="0"/>
                            </a:rPr>
                            <m:t>𝑼</m:t>
                          </m:r>
                        </m:e>
                      </m:d>
                      <m:r>
                        <a:rPr lang="en-US" altLang="zh-CN" b="1" i="1">
                          <a:solidFill>
                            <a:schemeClr val="accent2"/>
                          </a:solidFill>
                          <a:latin typeface="Cambria Math" panose="02040503050406030204" pitchFamily="18" charset="0"/>
                        </a:rPr>
                        <m:t>𝒊</m:t>
                      </m:r>
                    </m:oMath>
                  </m:oMathPara>
                </a14:m>
                <a:endParaRPr lang="zh-CN" altLang="en-US" dirty="0"/>
              </a:p>
            </p:txBody>
          </p:sp>
        </mc:Choice>
        <mc:Fallback xmlns="">
          <p:sp>
            <p:nvSpPr>
              <p:cNvPr id="14" name="文本框 13">
                <a:extLst>
                  <a:ext uri="{FF2B5EF4-FFF2-40B4-BE49-F238E27FC236}">
                    <a16:creationId xmlns:a16="http://schemas.microsoft.com/office/drawing/2014/main" id="{538E293A-EA85-1FE3-3D39-29FCDF6293A5}"/>
                  </a:ext>
                </a:extLst>
              </p:cNvPr>
              <p:cNvSpPr txBox="1">
                <a:spLocks noRot="1" noChangeAspect="1" noMove="1" noResize="1" noEditPoints="1" noAdjustHandles="1" noChangeArrowheads="1" noChangeShapeType="1" noTextEdit="1"/>
              </p:cNvSpPr>
              <p:nvPr/>
            </p:nvSpPr>
            <p:spPr>
              <a:xfrm>
                <a:off x="107504" y="2084727"/>
                <a:ext cx="3757375" cy="69147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341BFAD-0D9E-97DC-B2B1-3B4B2B533D9F}"/>
                  </a:ext>
                </a:extLst>
              </p:cNvPr>
              <p:cNvSpPr txBox="1"/>
              <p:nvPr/>
            </p:nvSpPr>
            <p:spPr>
              <a:xfrm>
                <a:off x="115423" y="2776198"/>
                <a:ext cx="3761735"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1" i="1" smtClean="0">
                              <a:solidFill>
                                <a:schemeClr val="accent2"/>
                              </a:solidFill>
                              <a:latin typeface="Cambria Math" panose="02040503050406030204" pitchFamily="18" charset="0"/>
                            </a:rPr>
                          </m:ctrlPr>
                        </m:sSubSupPr>
                        <m:e>
                          <m:r>
                            <a:rPr lang="en-US" altLang="zh-CN" b="1" i="1">
                              <a:solidFill>
                                <a:schemeClr val="accent2"/>
                              </a:solidFill>
                              <a:latin typeface="Cambria Math" panose="02040503050406030204" pitchFamily="18" charset="0"/>
                            </a:rPr>
                            <m:t>𝒗</m:t>
                          </m:r>
                        </m:e>
                        <m:sub/>
                        <m:sup>
                          <m:r>
                            <a:rPr lang="en-US" altLang="zh-CN" b="1" i="1" smtClean="0">
                              <a:solidFill>
                                <a:schemeClr val="accent2"/>
                              </a:solidFill>
                              <a:latin typeface="Cambria Math" panose="02040503050406030204" pitchFamily="18" charset="0"/>
                            </a:rPr>
                            <m:t>−</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d>
                        <m:dPr>
                          <m:ctrlPr>
                            <a:rPr lang="en-US" altLang="zh-CN" b="0" i="1" smtClean="0">
                              <a:latin typeface="Cambria Math" panose="02040503050406030204" pitchFamily="18" charset="0"/>
                            </a:rPr>
                          </m:ctrlPr>
                        </m:dPr>
                        <m:e>
                          <m:r>
                            <a:rPr lang="en-US" altLang="zh-CN" b="1" i="1">
                              <a:latin typeface="Cambria Math" panose="02040503050406030204" pitchFamily="18" charset="0"/>
                            </a:rPr>
                            <m:t>𝒗</m:t>
                          </m:r>
                          <m:r>
                            <a:rPr lang="en-US" altLang="zh-CN" b="0" i="1" smtClean="0">
                              <a:latin typeface="Cambria Math" panose="02040503050406030204" pitchFamily="18" charset="0"/>
                            </a:rPr>
                            <m:t>−</m:t>
                          </m:r>
                          <m:r>
                            <a:rPr lang="en-US" altLang="zh-CN" b="1" i="1" smtClean="0">
                              <a:latin typeface="Cambria Math" panose="02040503050406030204" pitchFamily="18" charset="0"/>
                            </a:rPr>
                            <m:t>𝒊</m:t>
                          </m:r>
                        </m:e>
                      </m:d>
                      <m:r>
                        <a:rPr lang="en-US" altLang="zh-CN" b="0" i="1" smtClean="0">
                          <a:latin typeface="Cambria Math" panose="02040503050406030204" pitchFamily="18" charset="0"/>
                        </a:rPr>
                        <m:t>=</m:t>
                      </m:r>
                      <m:f>
                        <m:fPr>
                          <m:ctrlPr>
                            <a:rPr lang="en-US" altLang="zh-CN" i="1" smtClean="0">
                              <a:solidFill>
                                <a:schemeClr val="accent2"/>
                              </a:solidFill>
                              <a:latin typeface="Cambria Math" panose="02040503050406030204" pitchFamily="18" charset="0"/>
                            </a:rPr>
                          </m:ctrlPr>
                        </m:fPr>
                        <m:num>
                          <m:r>
                            <a:rPr lang="en-US" altLang="zh-CN" i="1">
                              <a:solidFill>
                                <a:schemeClr val="accent2"/>
                              </a:solidFill>
                              <a:latin typeface="Cambria Math" panose="02040503050406030204" pitchFamily="18" charset="0"/>
                            </a:rPr>
                            <m:t>1</m:t>
                          </m:r>
                        </m:num>
                        <m:den>
                          <m:r>
                            <a:rPr lang="en-US" altLang="zh-CN" i="1">
                              <a:solidFill>
                                <a:schemeClr val="accent2"/>
                              </a:solidFill>
                              <a:latin typeface="Cambria Math" panose="02040503050406030204" pitchFamily="18" charset="0"/>
                            </a:rPr>
                            <m:t>2</m:t>
                          </m:r>
                        </m:den>
                      </m:f>
                      <m:d>
                        <m:dPr>
                          <m:ctrlPr>
                            <a:rPr lang="en-US" altLang="zh-CN" i="1">
                              <a:solidFill>
                                <a:schemeClr val="accent2"/>
                              </a:solidFill>
                              <a:latin typeface="Cambria Math" panose="02040503050406030204" pitchFamily="18" charset="0"/>
                            </a:rPr>
                          </m:ctrlPr>
                        </m:dPr>
                        <m:e>
                          <m:r>
                            <a:rPr lang="en-US" altLang="zh-CN" b="1" i="1" smtClean="0">
                              <a:solidFill>
                                <a:schemeClr val="accent2"/>
                              </a:solidFill>
                              <a:latin typeface="Cambria Math" panose="02040503050406030204" pitchFamily="18" charset="0"/>
                            </a:rPr>
                            <m:t>𝒛</m:t>
                          </m:r>
                          <m:r>
                            <a:rPr lang="en-US" altLang="zh-CN" b="0" i="1" smtClean="0">
                              <a:solidFill>
                                <a:schemeClr val="accent2"/>
                              </a:solidFill>
                              <a:latin typeface="Cambria Math" panose="02040503050406030204" pitchFamily="18" charset="0"/>
                            </a:rPr>
                            <m:t>−</m:t>
                          </m:r>
                          <m:r>
                            <a:rPr lang="en-US" altLang="zh-CN" b="1" i="1" smtClean="0">
                              <a:solidFill>
                                <a:schemeClr val="accent2"/>
                              </a:solidFill>
                              <a:latin typeface="Cambria Math" panose="02040503050406030204" pitchFamily="18" charset="0"/>
                            </a:rPr>
                            <m:t>𝑼</m:t>
                          </m:r>
                        </m:e>
                      </m:d>
                      <m:r>
                        <a:rPr lang="en-US" altLang="zh-CN" b="1" i="1">
                          <a:solidFill>
                            <a:schemeClr val="accent2"/>
                          </a:solidFill>
                          <a:latin typeface="Cambria Math" panose="02040503050406030204" pitchFamily="18" charset="0"/>
                        </a:rPr>
                        <m:t>𝒊</m:t>
                      </m:r>
                    </m:oMath>
                  </m:oMathPara>
                </a14:m>
                <a:endParaRPr lang="zh-CN" altLang="en-US" dirty="0"/>
              </a:p>
            </p:txBody>
          </p:sp>
        </mc:Choice>
        <mc:Fallback xmlns="">
          <p:sp>
            <p:nvSpPr>
              <p:cNvPr id="17" name="文本框 16">
                <a:extLst>
                  <a:ext uri="{FF2B5EF4-FFF2-40B4-BE49-F238E27FC236}">
                    <a16:creationId xmlns:a16="http://schemas.microsoft.com/office/drawing/2014/main" id="{0341BFAD-0D9E-97DC-B2B1-3B4B2B533D9F}"/>
                  </a:ext>
                </a:extLst>
              </p:cNvPr>
              <p:cNvSpPr txBox="1">
                <a:spLocks noRot="1" noChangeAspect="1" noMove="1" noResize="1" noEditPoints="1" noAdjustHandles="1" noChangeArrowheads="1" noChangeShapeType="1" noTextEdit="1"/>
              </p:cNvSpPr>
              <p:nvPr/>
            </p:nvSpPr>
            <p:spPr>
              <a:xfrm>
                <a:off x="115423" y="2776198"/>
                <a:ext cx="3761735" cy="691471"/>
              </a:xfrm>
              <a:prstGeom prst="rect">
                <a:avLst/>
              </a:prstGeom>
              <a:blipFill>
                <a:blip r:embed="rId4"/>
                <a:stretch>
                  <a:fillRect/>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878EFDFC-20EA-63FB-E5B2-6328696727A0}"/>
              </a:ext>
            </a:extLst>
          </p:cNvPr>
          <p:cNvSpPr txBox="1"/>
          <p:nvPr/>
        </p:nvSpPr>
        <p:spPr>
          <a:xfrm>
            <a:off x="4067944" y="2636912"/>
            <a:ext cx="936104" cy="461665"/>
          </a:xfrm>
          <a:prstGeom prst="rect">
            <a:avLst/>
          </a:prstGeom>
          <a:noFill/>
        </p:spPr>
        <p:txBody>
          <a:bodyPr wrap="square" rtlCol="0">
            <a:spAutoFit/>
          </a:bodyPr>
          <a:lstStyle/>
          <a:p>
            <a:r>
              <a:rPr lang="zh-CN" altLang="en-US" dirty="0"/>
              <a:t>消去</a:t>
            </a:r>
            <a:r>
              <a:rPr lang="en-US" altLang="zh-CN" dirty="0" err="1"/>
              <a:t>i</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A1C4A96-2234-BDFA-C4F3-A833424BFCFE}"/>
                  </a:ext>
                </a:extLst>
              </p:cNvPr>
              <p:cNvSpPr txBox="1"/>
              <p:nvPr/>
            </p:nvSpPr>
            <p:spPr>
              <a:xfrm>
                <a:off x="5076056" y="2669164"/>
                <a:ext cx="3600281" cy="3971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1" i="1" smtClean="0">
                              <a:solidFill>
                                <a:schemeClr val="accent2"/>
                              </a:solidFill>
                              <a:latin typeface="Cambria Math" panose="02040503050406030204" pitchFamily="18" charset="0"/>
                            </a:rPr>
                          </m:ctrlPr>
                        </m:sSubSupPr>
                        <m:e>
                          <m:r>
                            <a:rPr lang="en-US" altLang="zh-CN" b="1" i="1">
                              <a:solidFill>
                                <a:schemeClr val="accent2"/>
                              </a:solidFill>
                              <a:latin typeface="Cambria Math" panose="02040503050406030204" pitchFamily="18" charset="0"/>
                            </a:rPr>
                            <m:t>𝒗</m:t>
                          </m:r>
                        </m:e>
                        <m:sub/>
                        <m:sup>
                          <m:r>
                            <a:rPr lang="en-US" altLang="zh-CN" b="1" i="1" smtClean="0">
                              <a:solidFill>
                                <a:schemeClr val="accent2"/>
                              </a:solidFill>
                              <a:latin typeface="Cambria Math" panose="02040503050406030204" pitchFamily="18" charset="0"/>
                            </a:rPr>
                            <m:t>−</m:t>
                          </m:r>
                        </m:sup>
                      </m:sSubSup>
                      <m:r>
                        <a:rPr lang="en-US" altLang="zh-CN" b="0" i="1" smtClean="0">
                          <a:latin typeface="Cambria Math" panose="02040503050406030204" pitchFamily="18" charset="0"/>
                        </a:rPr>
                        <m:t>=</m:t>
                      </m:r>
                      <m:d>
                        <m:dPr>
                          <m:ctrlPr>
                            <a:rPr lang="en-US" altLang="zh-CN" i="1">
                              <a:solidFill>
                                <a:schemeClr val="accent2"/>
                              </a:solidFill>
                              <a:latin typeface="Cambria Math" panose="02040503050406030204" pitchFamily="18" charset="0"/>
                            </a:rPr>
                          </m:ctrlPr>
                        </m:dPr>
                        <m:e>
                          <m:r>
                            <a:rPr lang="en-US" altLang="zh-CN" b="1" i="1" smtClean="0">
                              <a:solidFill>
                                <a:schemeClr val="accent2"/>
                              </a:solidFill>
                              <a:latin typeface="Cambria Math" panose="02040503050406030204" pitchFamily="18" charset="0"/>
                            </a:rPr>
                            <m:t>𝒛</m:t>
                          </m:r>
                          <m:r>
                            <a:rPr lang="en-US" altLang="zh-CN" b="0" i="1" smtClean="0">
                              <a:solidFill>
                                <a:schemeClr val="accent2"/>
                              </a:solidFill>
                              <a:latin typeface="Cambria Math" panose="02040503050406030204" pitchFamily="18" charset="0"/>
                            </a:rPr>
                            <m:t>−</m:t>
                          </m:r>
                          <m:r>
                            <a:rPr lang="en-US" altLang="zh-CN" b="1" i="1" smtClean="0">
                              <a:solidFill>
                                <a:schemeClr val="accent2"/>
                              </a:solidFill>
                              <a:latin typeface="Cambria Math" panose="02040503050406030204" pitchFamily="18" charset="0"/>
                            </a:rPr>
                            <m:t>𝑼</m:t>
                          </m:r>
                        </m:e>
                      </m:d>
                      <m:sSup>
                        <m:sSupPr>
                          <m:ctrlPr>
                            <a:rPr lang="en-US" altLang="zh-CN" i="1" smtClean="0">
                              <a:solidFill>
                                <a:schemeClr val="accent2"/>
                              </a:solidFill>
                              <a:latin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rPr>
                                <m:t>𝒛</m:t>
                              </m:r>
                              <m:r>
                                <a:rPr lang="en-US" altLang="zh-CN" i="1">
                                  <a:solidFill>
                                    <a:schemeClr val="accent2"/>
                                  </a:solidFill>
                                  <a:latin typeface="Cambria Math" panose="02040503050406030204" pitchFamily="18" charset="0"/>
                                </a:rPr>
                                <m:t>+</m:t>
                              </m:r>
                              <m:r>
                                <a:rPr lang="en-US" altLang="zh-CN" b="1" i="1">
                                  <a:solidFill>
                                    <a:schemeClr val="accent2"/>
                                  </a:solidFill>
                                  <a:latin typeface="Cambria Math" panose="02040503050406030204" pitchFamily="18" charset="0"/>
                                </a:rPr>
                                <m:t>𝑼</m:t>
                              </m:r>
                            </m:e>
                          </m:d>
                        </m:e>
                        <m:sup>
                          <m:r>
                            <a:rPr lang="en-US" altLang="zh-CN" b="0" i="1" smtClean="0">
                              <a:solidFill>
                                <a:schemeClr val="accent2"/>
                              </a:solidFill>
                              <a:latin typeface="Cambria Math" panose="02040503050406030204" pitchFamily="18" charset="0"/>
                            </a:rPr>
                            <m:t>−1</m:t>
                          </m:r>
                        </m:sup>
                      </m:sSup>
                      <m:sSubSup>
                        <m:sSubSupPr>
                          <m:ctrlPr>
                            <a:rPr lang="en-US" altLang="zh-CN" b="1" i="1">
                              <a:solidFill>
                                <a:schemeClr val="accent2"/>
                              </a:solidFill>
                              <a:latin typeface="Cambria Math" panose="02040503050406030204" pitchFamily="18" charset="0"/>
                            </a:rPr>
                          </m:ctrlPr>
                        </m:sSubSupPr>
                        <m:e>
                          <m:r>
                            <a:rPr lang="en-US" altLang="zh-CN" b="1" i="1">
                              <a:solidFill>
                                <a:schemeClr val="accent2"/>
                              </a:solidFill>
                              <a:latin typeface="Cambria Math" panose="02040503050406030204" pitchFamily="18" charset="0"/>
                            </a:rPr>
                            <m:t>𝒗</m:t>
                          </m:r>
                        </m:e>
                        <m:sub/>
                        <m:sup>
                          <m:r>
                            <a:rPr lang="en-US" altLang="zh-CN" b="1" i="1">
                              <a:solidFill>
                                <a:schemeClr val="accent2"/>
                              </a:solidFill>
                              <a:latin typeface="Cambria Math" panose="02040503050406030204" pitchFamily="18" charset="0"/>
                            </a:rPr>
                            <m:t>+</m:t>
                          </m:r>
                        </m:sup>
                      </m:sSubSup>
                    </m:oMath>
                  </m:oMathPara>
                </a14:m>
                <a:endParaRPr lang="zh-CN" altLang="en-US" dirty="0"/>
              </a:p>
            </p:txBody>
          </p:sp>
        </mc:Choice>
        <mc:Fallback xmlns="">
          <p:sp>
            <p:nvSpPr>
              <p:cNvPr id="4" name="文本框 3">
                <a:extLst>
                  <a:ext uri="{FF2B5EF4-FFF2-40B4-BE49-F238E27FC236}">
                    <a16:creationId xmlns:a16="http://schemas.microsoft.com/office/drawing/2014/main" id="{1A1C4A96-2234-BDFA-C4F3-A833424BFCFE}"/>
                  </a:ext>
                </a:extLst>
              </p:cNvPr>
              <p:cNvSpPr txBox="1">
                <a:spLocks noRot="1" noChangeAspect="1" noMove="1" noResize="1" noEditPoints="1" noAdjustHandles="1" noChangeArrowheads="1" noChangeShapeType="1" noTextEdit="1"/>
              </p:cNvSpPr>
              <p:nvPr/>
            </p:nvSpPr>
            <p:spPr>
              <a:xfrm>
                <a:off x="5076056" y="2669164"/>
                <a:ext cx="3600281" cy="397160"/>
              </a:xfrm>
              <a:prstGeom prst="rect">
                <a:avLst/>
              </a:prstGeom>
              <a:blipFill>
                <a:blip r:embed="rId5"/>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89423766-C8C2-57DC-9B33-29B8F250808F}"/>
              </a:ext>
            </a:extLst>
          </p:cNvPr>
          <p:cNvSpPr txBox="1"/>
          <p:nvPr/>
        </p:nvSpPr>
        <p:spPr>
          <a:xfrm>
            <a:off x="163091" y="5034904"/>
            <a:ext cx="1656184" cy="461665"/>
          </a:xfrm>
          <a:prstGeom prst="rect">
            <a:avLst/>
          </a:prstGeom>
          <a:noFill/>
        </p:spPr>
        <p:txBody>
          <a:bodyPr wrap="square" rtlCol="0">
            <a:spAutoFit/>
          </a:bodyPr>
          <a:lstStyle/>
          <a:p>
            <a:r>
              <a:rPr lang="zh-CN" altLang="en-US" dirty="0"/>
              <a:t>因此：</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173A76-DACF-2D0C-B5D5-22BF053B754D}"/>
                  </a:ext>
                </a:extLst>
              </p:cNvPr>
              <p:cNvSpPr txBox="1"/>
              <p:nvPr/>
            </p:nvSpPr>
            <p:spPr>
              <a:xfrm>
                <a:off x="379978" y="5629765"/>
                <a:ext cx="35212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𝒔</m:t>
                      </m:r>
                      <m:r>
                        <a:rPr lang="en-US" altLang="zh-CN" b="0"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𝑺</m:t>
                      </m:r>
                      <m:r>
                        <a:rPr lang="en-US" altLang="zh-CN" b="0" i="1" smtClean="0">
                          <a:solidFill>
                            <a:srgbClr val="FF0000"/>
                          </a:solidFill>
                          <a:latin typeface="Cambria Math" panose="02040503050406030204" pitchFamily="18" charset="0"/>
                        </a:rPr>
                        <m:t>=</m:t>
                      </m:r>
                      <m:d>
                        <m:dPr>
                          <m:ctrlPr>
                            <a:rPr lang="en-US" altLang="zh-CN" i="1">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𝒛</m:t>
                          </m:r>
                          <m:r>
                            <a:rPr lang="en-US" altLang="zh-CN" b="0"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𝑼</m:t>
                          </m:r>
                        </m:e>
                      </m:d>
                      <m:sSup>
                        <m:sSupPr>
                          <m:ctrlPr>
                            <a:rPr lang="en-US" altLang="zh-CN" i="1" smtClean="0">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𝒛</m:t>
                              </m:r>
                              <m:r>
                                <a:rPr lang="en-US" altLang="zh-CN"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𝑼</m:t>
                              </m:r>
                            </m:e>
                          </m:d>
                        </m:e>
                        <m:sup>
                          <m:r>
                            <a:rPr lang="en-US" altLang="zh-CN" b="0" i="1" smtClean="0">
                              <a:solidFill>
                                <a:srgbClr val="FF0000"/>
                              </a:solidFill>
                              <a:latin typeface="Cambria Math" panose="02040503050406030204" pitchFamily="18" charset="0"/>
                            </a:rPr>
                            <m:t>−1</m:t>
                          </m:r>
                        </m:sup>
                      </m:sSup>
                    </m:oMath>
                  </m:oMathPara>
                </a14:m>
                <a:endParaRPr lang="zh-CN" altLang="en-US" dirty="0"/>
              </a:p>
            </p:txBody>
          </p:sp>
        </mc:Choice>
        <mc:Fallback xmlns="">
          <p:sp>
            <p:nvSpPr>
              <p:cNvPr id="9" name="文本框 8">
                <a:extLst>
                  <a:ext uri="{FF2B5EF4-FFF2-40B4-BE49-F238E27FC236}">
                    <a16:creationId xmlns:a16="http://schemas.microsoft.com/office/drawing/2014/main" id="{75173A76-DACF-2D0C-B5D5-22BF053B754D}"/>
                  </a:ext>
                </a:extLst>
              </p:cNvPr>
              <p:cNvSpPr txBox="1">
                <a:spLocks noRot="1" noChangeAspect="1" noMove="1" noResize="1" noEditPoints="1" noAdjustHandles="1" noChangeArrowheads="1" noChangeShapeType="1" noTextEdit="1"/>
              </p:cNvSpPr>
              <p:nvPr/>
            </p:nvSpPr>
            <p:spPr>
              <a:xfrm>
                <a:off x="379978" y="5629765"/>
                <a:ext cx="3521285" cy="369332"/>
              </a:xfrm>
              <a:prstGeom prst="rect">
                <a:avLst/>
              </a:prstGeom>
              <a:blipFill>
                <a:blip r:embed="rId6"/>
                <a:stretch>
                  <a:fillRect l="-692" r="-173"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7039B7B-B6F7-0F14-C3CF-BDCC54AF87A0}"/>
                  </a:ext>
                </a:extLst>
              </p:cNvPr>
              <p:cNvSpPr txBox="1"/>
              <p:nvPr/>
            </p:nvSpPr>
            <p:spPr>
              <a:xfrm>
                <a:off x="0" y="4362855"/>
                <a:ext cx="4610100" cy="4894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1" i="1" smtClean="0">
                              <a:solidFill>
                                <a:srgbClr val="FF0000"/>
                              </a:solidFill>
                              <a:latin typeface="Cambria Math" panose="02040503050406030204" pitchFamily="18" charset="0"/>
                            </a:rPr>
                          </m:ctrlPr>
                        </m:sSubSupPr>
                        <m:e>
                          <m:r>
                            <a:rPr lang="en-US" altLang="zh-CN" b="1" i="1">
                              <a:solidFill>
                                <a:srgbClr val="FF0000"/>
                              </a:solidFill>
                              <a:latin typeface="Cambria Math" panose="02040503050406030204" pitchFamily="18" charset="0"/>
                            </a:rPr>
                            <m:t>𝒗</m:t>
                          </m:r>
                        </m:e>
                        <m:sub/>
                        <m:sup>
                          <m:r>
                            <a:rPr lang="en-US" altLang="zh-CN" b="1" i="1">
                              <a:solidFill>
                                <a:srgbClr val="FF0000"/>
                              </a:solidFill>
                              <a:latin typeface="Cambria Math" panose="02040503050406030204" pitchFamily="18" charset="0"/>
                            </a:rPr>
                            <m:t>−</m:t>
                          </m:r>
                        </m:sup>
                      </m:sSubSup>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𝒔</m:t>
                      </m:r>
                      <m:sSubSup>
                        <m:sSubSupPr>
                          <m:ctrlPr>
                            <a:rPr lang="en-US" altLang="zh-CN" b="1" i="1">
                              <a:solidFill>
                                <a:srgbClr val="FF0000"/>
                              </a:solidFill>
                              <a:latin typeface="Cambria Math" panose="02040503050406030204" pitchFamily="18" charset="0"/>
                            </a:rPr>
                          </m:ctrlPr>
                        </m:sSubSupPr>
                        <m:e>
                          <m:r>
                            <a:rPr lang="en-US" altLang="zh-CN" b="1" i="1">
                              <a:solidFill>
                                <a:srgbClr val="FF0000"/>
                              </a:solidFill>
                              <a:latin typeface="Cambria Math" panose="02040503050406030204" pitchFamily="18" charset="0"/>
                            </a:rPr>
                            <m:t>𝒗</m:t>
                          </m:r>
                        </m:e>
                        <m:sub/>
                        <m:sup>
                          <m:r>
                            <a:rPr lang="en-US" altLang="zh-CN" b="1" i="1">
                              <a:solidFill>
                                <a:srgbClr val="FF0000"/>
                              </a:solidFill>
                              <a:latin typeface="Cambria Math" panose="02040503050406030204" pitchFamily="18" charset="0"/>
                            </a:rPr>
                            <m:t>+</m:t>
                          </m:r>
                        </m:sup>
                      </m:sSubSup>
                    </m:oMath>
                  </m:oMathPara>
                </a14:m>
                <a:endParaRPr lang="zh-CN" altLang="en-US" b="1" dirty="0"/>
              </a:p>
            </p:txBody>
          </p:sp>
        </mc:Choice>
        <mc:Fallback xmlns="">
          <p:sp>
            <p:nvSpPr>
              <p:cNvPr id="10" name="文本框 9">
                <a:extLst>
                  <a:ext uri="{FF2B5EF4-FFF2-40B4-BE49-F238E27FC236}">
                    <a16:creationId xmlns:a16="http://schemas.microsoft.com/office/drawing/2014/main" id="{07039B7B-B6F7-0F14-C3CF-BDCC54AF87A0}"/>
                  </a:ext>
                </a:extLst>
              </p:cNvPr>
              <p:cNvSpPr txBox="1">
                <a:spLocks noRot="1" noChangeAspect="1" noMove="1" noResize="1" noEditPoints="1" noAdjustHandles="1" noChangeArrowheads="1" noChangeShapeType="1" noTextEdit="1"/>
              </p:cNvSpPr>
              <p:nvPr/>
            </p:nvSpPr>
            <p:spPr>
              <a:xfrm>
                <a:off x="0" y="4362855"/>
                <a:ext cx="4610100" cy="489493"/>
              </a:xfrm>
              <a:prstGeom prst="rect">
                <a:avLst/>
              </a:prstGeom>
              <a:blipFill>
                <a:blip r:embed="rId7"/>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8DF2CA1E-166B-5CC8-CA06-D5EF18A75C7E}"/>
              </a:ext>
            </a:extLst>
          </p:cNvPr>
          <p:cNvSpPr txBox="1"/>
          <p:nvPr/>
        </p:nvSpPr>
        <p:spPr>
          <a:xfrm>
            <a:off x="163091" y="3809643"/>
            <a:ext cx="1656184" cy="461665"/>
          </a:xfrm>
          <a:prstGeom prst="rect">
            <a:avLst/>
          </a:prstGeom>
          <a:noFill/>
        </p:spPr>
        <p:txBody>
          <a:bodyPr wrap="square" rtlCol="0">
            <a:spAutoFit/>
          </a:bodyPr>
          <a:lstStyle/>
          <a:p>
            <a:r>
              <a:rPr lang="zh-CN" altLang="en-US" dirty="0"/>
              <a:t>由于：</a:t>
            </a:r>
          </a:p>
        </p:txBody>
      </p:sp>
    </p:spTree>
    <p:extLst>
      <p:ext uri="{BB962C8B-B14F-4D97-AF65-F5344CB8AC3E}">
        <p14:creationId xmlns:p14="http://schemas.microsoft.com/office/powerpoint/2010/main" val="7589548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55299" name="文本框 5"/>
          <p:cNvSpPr txBox="1">
            <a:spLocks noChangeArrowheads="1"/>
          </p:cNvSpPr>
          <p:nvPr/>
        </p:nvSpPr>
        <p:spPr bwMode="auto">
          <a:xfrm>
            <a:off x="1794897" y="1613694"/>
            <a:ext cx="5256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dirty="0" smtClean="0">
                <a:ea typeface="宋体" panose="02010600030101010101" pitchFamily="2" charset="-122"/>
              </a:rPr>
              <a:t>互易散射矩阵</a:t>
            </a:r>
            <a:endParaRPr lang="zh-CN" altLang="en-US" sz="2400" dirty="0">
              <a:ea typeface="宋体" panose="02010600030101010101" pitchFamily="2"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173A76-DACF-2D0C-B5D5-22BF053B754D}"/>
                  </a:ext>
                </a:extLst>
              </p:cNvPr>
              <p:cNvSpPr txBox="1"/>
              <p:nvPr/>
            </p:nvSpPr>
            <p:spPr>
              <a:xfrm>
                <a:off x="591069" y="2114894"/>
                <a:ext cx="35212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𝒔</m:t>
                      </m:r>
                      <m:r>
                        <a:rPr lang="en-US" altLang="zh-CN" b="0"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𝑺</m:t>
                      </m:r>
                      <m:r>
                        <a:rPr lang="en-US" altLang="zh-CN" b="0" i="1" smtClean="0">
                          <a:solidFill>
                            <a:srgbClr val="FF0000"/>
                          </a:solidFill>
                          <a:latin typeface="Cambria Math" panose="02040503050406030204" pitchFamily="18" charset="0"/>
                        </a:rPr>
                        <m:t>=</m:t>
                      </m:r>
                      <m:d>
                        <m:dPr>
                          <m:ctrlPr>
                            <a:rPr lang="en-US" altLang="zh-CN" i="1">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𝒛</m:t>
                          </m:r>
                          <m:r>
                            <a:rPr lang="en-US" altLang="zh-CN" b="0"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𝑼</m:t>
                          </m:r>
                        </m:e>
                      </m:d>
                      <m:sSup>
                        <m:sSupPr>
                          <m:ctrlPr>
                            <a:rPr lang="en-US" altLang="zh-CN" i="1" smtClean="0">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𝒛</m:t>
                              </m:r>
                              <m:r>
                                <a:rPr lang="en-US" altLang="zh-CN"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𝑼</m:t>
                              </m:r>
                            </m:e>
                          </m:d>
                        </m:e>
                        <m:sup>
                          <m:r>
                            <a:rPr lang="en-US" altLang="zh-CN" b="0" i="1" smtClean="0">
                              <a:solidFill>
                                <a:srgbClr val="FF0000"/>
                              </a:solidFill>
                              <a:latin typeface="Cambria Math" panose="02040503050406030204" pitchFamily="18" charset="0"/>
                            </a:rPr>
                            <m:t>−1</m:t>
                          </m:r>
                        </m:sup>
                      </m:sSup>
                    </m:oMath>
                  </m:oMathPara>
                </a14:m>
                <a:endParaRPr lang="zh-CN" altLang="en-US" dirty="0">
                  <a:solidFill>
                    <a:srgbClr val="FF0000"/>
                  </a:solidFill>
                </a:endParaRPr>
              </a:p>
            </p:txBody>
          </p:sp>
        </mc:Choice>
        <mc:Fallback xmlns="">
          <p:sp>
            <p:nvSpPr>
              <p:cNvPr id="9" name="文本框 8">
                <a:extLst>
                  <a:ext uri="{FF2B5EF4-FFF2-40B4-BE49-F238E27FC236}">
                    <a16:creationId xmlns:a16="http://schemas.microsoft.com/office/drawing/2014/main" id="{75173A76-DACF-2D0C-B5D5-22BF053B754D}"/>
                  </a:ext>
                </a:extLst>
              </p:cNvPr>
              <p:cNvSpPr txBox="1">
                <a:spLocks noRot="1" noChangeAspect="1" noMove="1" noResize="1" noEditPoints="1" noAdjustHandles="1" noChangeArrowheads="1" noChangeShapeType="1" noTextEdit="1"/>
              </p:cNvSpPr>
              <p:nvPr/>
            </p:nvSpPr>
            <p:spPr>
              <a:xfrm>
                <a:off x="591069" y="2114894"/>
                <a:ext cx="3521285" cy="369332"/>
              </a:xfrm>
              <a:prstGeom prst="rect">
                <a:avLst/>
              </a:prstGeom>
              <a:blipFill>
                <a:blip r:embed="rId3"/>
                <a:stretch>
                  <a:fillRect l="-692" r="-173" b="-6557"/>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6FA7A1D9-178F-83A4-2EB2-F6ED902019AB}"/>
              </a:ext>
            </a:extLst>
          </p:cNvPr>
          <p:cNvSpPr txBox="1"/>
          <p:nvPr/>
        </p:nvSpPr>
        <p:spPr>
          <a:xfrm>
            <a:off x="408955" y="2563815"/>
            <a:ext cx="6564090" cy="461665"/>
          </a:xfrm>
          <a:prstGeom prst="rect">
            <a:avLst/>
          </a:prstGeom>
          <a:noFill/>
        </p:spPr>
        <p:txBody>
          <a:bodyPr wrap="square" rtlCol="0">
            <a:spAutoFit/>
          </a:bodyPr>
          <a:lstStyle/>
          <a:p>
            <a:r>
              <a:rPr lang="zh-CN" altLang="en-US" dirty="0"/>
              <a:t>网络互易可知：               ，同时</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E06DFFE-2AED-97BC-F0DA-23D9A5F7654E}"/>
                  </a:ext>
                </a:extLst>
              </p:cNvPr>
              <p:cNvSpPr txBox="1"/>
              <p:nvPr/>
            </p:nvSpPr>
            <p:spPr>
              <a:xfrm>
                <a:off x="2724573" y="2609981"/>
                <a:ext cx="952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𝑇</m:t>
                          </m:r>
                        </m:sup>
                      </m:sSup>
                    </m:oMath>
                  </m:oMathPara>
                </a14:m>
                <a:endParaRPr lang="zh-CN" altLang="en-US" dirty="0"/>
              </a:p>
            </p:txBody>
          </p:sp>
        </mc:Choice>
        <mc:Fallback xmlns="">
          <p:sp>
            <p:nvSpPr>
              <p:cNvPr id="6" name="文本框 5">
                <a:extLst>
                  <a:ext uri="{FF2B5EF4-FFF2-40B4-BE49-F238E27FC236}">
                    <a16:creationId xmlns:a16="http://schemas.microsoft.com/office/drawing/2014/main" id="{4E06DFFE-2AED-97BC-F0DA-23D9A5F7654E}"/>
                  </a:ext>
                </a:extLst>
              </p:cNvPr>
              <p:cNvSpPr txBox="1">
                <a:spLocks noRot="1" noChangeAspect="1" noMove="1" noResize="1" noEditPoints="1" noAdjustHandles="1" noChangeArrowheads="1" noChangeShapeType="1" noTextEdit="1"/>
              </p:cNvSpPr>
              <p:nvPr/>
            </p:nvSpPr>
            <p:spPr>
              <a:xfrm>
                <a:off x="2724573" y="2609981"/>
                <a:ext cx="952953" cy="369332"/>
              </a:xfrm>
              <a:prstGeom prst="rect">
                <a:avLst/>
              </a:prstGeom>
              <a:blipFill>
                <a:blip r:embed="rId4"/>
                <a:stretch>
                  <a:fillRect l="-3846" r="-1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10ABA65-1167-6774-884D-5B4F14E03CD6}"/>
                  </a:ext>
                </a:extLst>
              </p:cNvPr>
              <p:cNvSpPr txBox="1"/>
              <p:nvPr/>
            </p:nvSpPr>
            <p:spPr>
              <a:xfrm>
                <a:off x="708349" y="3229776"/>
                <a:ext cx="395646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0000"/>
                              </a:solidFill>
                              <a:latin typeface="Cambria Math" panose="02040503050406030204" pitchFamily="18" charset="0"/>
                            </a:rPr>
                          </m:ctrlPr>
                        </m:sSupPr>
                        <m:e>
                          <m:r>
                            <a:rPr lang="en-US" altLang="zh-CN" b="1" i="1">
                              <a:solidFill>
                                <a:srgbClr val="FF0000"/>
                              </a:solidFill>
                              <a:latin typeface="Cambria Math" panose="02040503050406030204" pitchFamily="18" charset="0"/>
                            </a:rPr>
                            <m:t>𝑺</m:t>
                          </m:r>
                        </m:e>
                        <m:sup>
                          <m:r>
                            <a:rPr lang="en-US" altLang="zh-CN" b="0" i="1" smtClean="0">
                              <a:solidFill>
                                <a:srgbClr val="FF0000"/>
                              </a:solidFill>
                              <a:latin typeface="Cambria Math" panose="02040503050406030204" pitchFamily="18" charset="0"/>
                            </a:rPr>
                            <m:t>𝑇</m:t>
                          </m:r>
                        </m:sup>
                      </m:sSup>
                      <m:r>
                        <a:rPr lang="en-US" altLang="zh-CN" b="0" i="1" smtClean="0">
                          <a:solidFill>
                            <a:srgbClr val="FF0000"/>
                          </a:solidFill>
                          <a:latin typeface="Cambria Math" panose="02040503050406030204" pitchFamily="18" charset="0"/>
                        </a:rPr>
                        <m:t>=</m:t>
                      </m:r>
                      <m:sSup>
                        <m:sSupPr>
                          <m:ctrlPr>
                            <a:rPr lang="en-US" altLang="zh-CN" b="0" i="1" smtClean="0">
                              <a:solidFill>
                                <a:srgbClr val="FF0000"/>
                              </a:solidFill>
                              <a:latin typeface="Cambria Math" panose="02040503050406030204" pitchFamily="18" charset="0"/>
                            </a:rPr>
                          </m:ctrlPr>
                        </m:sSupPr>
                        <m:e>
                          <m:d>
                            <m:dPr>
                              <m:begChr m:val="{"/>
                              <m:endChr m:val="}"/>
                              <m:ctrlPr>
                                <a:rPr lang="en-US" altLang="zh-CN" b="0" i="1" smtClean="0">
                                  <a:solidFill>
                                    <a:srgbClr val="FF0000"/>
                                  </a:solidFill>
                                  <a:latin typeface="Cambria Math" panose="02040503050406030204" pitchFamily="18" charset="0"/>
                                </a:rPr>
                              </m:ctrlPr>
                            </m:dPr>
                            <m:e>
                              <m:sSup>
                                <m:sSupPr>
                                  <m:ctrlPr>
                                    <a:rPr lang="en-US" altLang="zh-CN" i="1">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𝒛</m:t>
                                      </m:r>
                                      <m:r>
                                        <a:rPr lang="en-US" altLang="zh-CN"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𝑼</m:t>
                                      </m:r>
                                    </m:e>
                                  </m:d>
                                </m:e>
                                <m:sup>
                                  <m:r>
                                    <a:rPr lang="en-US" altLang="zh-CN" i="1">
                                      <a:solidFill>
                                        <a:srgbClr val="FF0000"/>
                                      </a:solidFill>
                                      <a:latin typeface="Cambria Math" panose="02040503050406030204" pitchFamily="18" charset="0"/>
                                    </a:rPr>
                                    <m:t>−1</m:t>
                                  </m:r>
                                </m:sup>
                              </m:sSup>
                            </m:e>
                          </m:d>
                        </m:e>
                        <m:sup>
                          <m:r>
                            <a:rPr lang="en-US" altLang="zh-CN" b="0" i="1" smtClean="0">
                              <a:solidFill>
                                <a:srgbClr val="FF0000"/>
                              </a:solidFill>
                              <a:latin typeface="Cambria Math" panose="02040503050406030204" pitchFamily="18" charset="0"/>
                            </a:rPr>
                            <m:t>𝑇</m:t>
                          </m:r>
                        </m:sup>
                      </m:sSup>
                      <m:sSup>
                        <m:sSupPr>
                          <m:ctrlPr>
                            <a:rPr lang="en-US" altLang="zh-CN" b="0" i="1" smtClean="0">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𝒛</m:t>
                              </m:r>
                              <m:r>
                                <a:rPr lang="en-US" altLang="zh-CN"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𝑼</m:t>
                              </m:r>
                            </m:e>
                          </m:d>
                        </m:e>
                        <m:sup>
                          <m:r>
                            <a:rPr lang="en-US" altLang="zh-CN" b="0" i="1" smtClean="0">
                              <a:solidFill>
                                <a:srgbClr val="FF0000"/>
                              </a:solidFill>
                              <a:latin typeface="Cambria Math" panose="02040503050406030204" pitchFamily="18" charset="0"/>
                            </a:rPr>
                            <m:t>𝑇</m:t>
                          </m:r>
                        </m:sup>
                      </m:sSup>
                    </m:oMath>
                  </m:oMathPara>
                </a14:m>
                <a:endParaRPr lang="en-US" altLang="zh-CN" dirty="0">
                  <a:solidFill>
                    <a:srgbClr val="FF0000"/>
                  </a:solidFill>
                </a:endParaRPr>
              </a:p>
              <a:p>
                <a:r>
                  <a:rPr lang="en-US" altLang="zh-CN" dirty="0">
                    <a:solidFill>
                      <a:srgbClr val="FF0000"/>
                    </a:solidFill>
                  </a:rPr>
                  <a:t> </a:t>
                </a:r>
                <a14:m>
                  <m:oMath xmlns:m="http://schemas.openxmlformats.org/officeDocument/2006/math">
                    <m:r>
                      <a:rPr lang="en-US" altLang="zh-CN" b="0" i="0" smtClean="0">
                        <a:solidFill>
                          <a:srgbClr val="FF0000"/>
                        </a:solidFill>
                        <a:latin typeface="Cambria Math" panose="02040503050406030204" pitchFamily="18" charset="0"/>
                      </a:rPr>
                      <m:t>      </m:t>
                    </m:r>
                    <m:r>
                      <a:rPr lang="en-US" altLang="zh-CN" b="0" i="1" smtClean="0">
                        <a:solidFill>
                          <a:srgbClr val="FF0000"/>
                        </a:solidFill>
                        <a:latin typeface="Cambria Math" panose="02040503050406030204" pitchFamily="18" charset="0"/>
                      </a:rPr>
                      <m:t>  =</m:t>
                    </m:r>
                    <m:sSup>
                      <m:sSupPr>
                        <m:ctrlPr>
                          <a:rPr lang="en-US" altLang="zh-CN" i="1">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𝒛</m:t>
                            </m:r>
                            <m:r>
                              <a:rPr lang="en-US" altLang="zh-CN"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𝑼</m:t>
                            </m:r>
                          </m:e>
                        </m:d>
                      </m:e>
                      <m:sup>
                        <m:r>
                          <a:rPr lang="en-US" altLang="zh-CN" i="1">
                            <a:solidFill>
                              <a:srgbClr val="FF0000"/>
                            </a:solidFill>
                            <a:latin typeface="Cambria Math" panose="02040503050406030204" pitchFamily="18" charset="0"/>
                          </a:rPr>
                          <m:t>−1</m:t>
                        </m:r>
                      </m:sup>
                    </m:sSup>
                    <m:r>
                      <a:rPr lang="en-US" altLang="zh-CN" i="1">
                        <a:solidFill>
                          <a:srgbClr val="FF0000"/>
                        </a:solidFill>
                        <a:latin typeface="Cambria Math" panose="02040503050406030204" pitchFamily="18" charset="0"/>
                      </a:rPr>
                      <m:t> </m:t>
                    </m:r>
                    <m:d>
                      <m:dPr>
                        <m:ctrlPr>
                          <a:rPr lang="en-US" altLang="zh-CN"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𝒛</m:t>
                        </m:r>
                        <m:r>
                          <a:rPr lang="en-US" altLang="zh-CN"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𝑼</m:t>
                        </m:r>
                      </m:e>
                    </m:d>
                  </m:oMath>
                </a14:m>
                <a:endParaRPr lang="zh-CN" altLang="en-US" dirty="0">
                  <a:solidFill>
                    <a:srgbClr val="FF0000"/>
                  </a:solidFill>
                </a:endParaRPr>
              </a:p>
            </p:txBody>
          </p:sp>
        </mc:Choice>
        <mc:Fallback xmlns="">
          <p:sp>
            <p:nvSpPr>
              <p:cNvPr id="7" name="文本框 6">
                <a:extLst>
                  <a:ext uri="{FF2B5EF4-FFF2-40B4-BE49-F238E27FC236}">
                    <a16:creationId xmlns:a16="http://schemas.microsoft.com/office/drawing/2014/main" id="{310ABA65-1167-6774-884D-5B4F14E03CD6}"/>
                  </a:ext>
                </a:extLst>
              </p:cNvPr>
              <p:cNvSpPr txBox="1">
                <a:spLocks noRot="1" noChangeAspect="1" noMove="1" noResize="1" noEditPoints="1" noAdjustHandles="1" noChangeArrowheads="1" noChangeShapeType="1" noTextEdit="1"/>
              </p:cNvSpPr>
              <p:nvPr/>
            </p:nvSpPr>
            <p:spPr>
              <a:xfrm>
                <a:off x="708349" y="3229776"/>
                <a:ext cx="3956468" cy="738664"/>
              </a:xfrm>
              <a:prstGeom prst="rect">
                <a:avLst/>
              </a:prstGeom>
              <a:blipFill>
                <a:blip r:embed="rId5"/>
                <a:stretch>
                  <a:fillRect b="-33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C2D328A-6166-DDB3-5219-9CFE4231519A}"/>
                  </a:ext>
                </a:extLst>
              </p:cNvPr>
              <p:cNvSpPr txBox="1"/>
              <p:nvPr/>
            </p:nvSpPr>
            <p:spPr>
              <a:xfrm>
                <a:off x="4848809" y="2584747"/>
                <a:ext cx="10750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𝑈</m:t>
                          </m:r>
                        </m:e>
                        <m:sup>
                          <m:r>
                            <a:rPr lang="en-US" altLang="zh-CN" b="0" i="1" smtClean="0">
                              <a:latin typeface="Cambria Math" panose="02040503050406030204" pitchFamily="18" charset="0"/>
                            </a:rPr>
                            <m:t>𝑇</m:t>
                          </m:r>
                        </m:sup>
                      </m:sSup>
                    </m:oMath>
                  </m:oMathPara>
                </a14:m>
                <a:endParaRPr lang="zh-CN" altLang="en-US" dirty="0"/>
              </a:p>
            </p:txBody>
          </p:sp>
        </mc:Choice>
        <mc:Fallback xmlns="">
          <p:sp>
            <p:nvSpPr>
              <p:cNvPr id="8" name="文本框 7">
                <a:extLst>
                  <a:ext uri="{FF2B5EF4-FFF2-40B4-BE49-F238E27FC236}">
                    <a16:creationId xmlns:a16="http://schemas.microsoft.com/office/drawing/2014/main" id="{DC2D328A-6166-DDB3-5219-9CFE4231519A}"/>
                  </a:ext>
                </a:extLst>
              </p:cNvPr>
              <p:cNvSpPr txBox="1">
                <a:spLocks noRot="1" noChangeAspect="1" noMove="1" noResize="1" noEditPoints="1" noAdjustHandles="1" noChangeArrowheads="1" noChangeShapeType="1" noTextEdit="1"/>
              </p:cNvSpPr>
              <p:nvPr/>
            </p:nvSpPr>
            <p:spPr>
              <a:xfrm>
                <a:off x="4848809" y="2584747"/>
                <a:ext cx="1075038" cy="369332"/>
              </a:xfrm>
              <a:prstGeom prst="rect">
                <a:avLst/>
              </a:prstGeom>
              <a:blipFill>
                <a:blip r:embed="rId6"/>
                <a:stretch>
                  <a:fillRect l="-5650" r="-565"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8C8933A-ACD7-7516-D9FB-E7B7EA3B25BA}"/>
                  </a:ext>
                </a:extLst>
              </p:cNvPr>
              <p:cNvSpPr txBox="1"/>
              <p:nvPr/>
            </p:nvSpPr>
            <p:spPr>
              <a:xfrm>
                <a:off x="1514751" y="4159240"/>
                <a:ext cx="9339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𝒗</m:t>
                      </m:r>
                      <m:r>
                        <a:rPr lang="en-US" altLang="zh-CN" b="0"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𝒛𝒊</m:t>
                      </m:r>
                    </m:oMath>
                  </m:oMathPara>
                </a14:m>
                <a:endParaRPr lang="zh-CN" altLang="en-US" b="1" dirty="0">
                  <a:solidFill>
                    <a:schemeClr val="tx1"/>
                  </a:solidFill>
                </a:endParaRPr>
              </a:p>
            </p:txBody>
          </p:sp>
        </mc:Choice>
        <mc:Fallback xmlns="">
          <p:sp>
            <p:nvSpPr>
              <p:cNvPr id="10" name="文本框 9">
                <a:extLst>
                  <a:ext uri="{FF2B5EF4-FFF2-40B4-BE49-F238E27FC236}">
                    <a16:creationId xmlns:a16="http://schemas.microsoft.com/office/drawing/2014/main" id="{78C8933A-ACD7-7516-D9FB-E7B7EA3B25BA}"/>
                  </a:ext>
                </a:extLst>
              </p:cNvPr>
              <p:cNvSpPr txBox="1">
                <a:spLocks noRot="1" noChangeAspect="1" noMove="1" noResize="1" noEditPoints="1" noAdjustHandles="1" noChangeArrowheads="1" noChangeShapeType="1" noTextEdit="1"/>
              </p:cNvSpPr>
              <p:nvPr/>
            </p:nvSpPr>
            <p:spPr>
              <a:xfrm>
                <a:off x="1514751" y="4159240"/>
                <a:ext cx="933974" cy="369332"/>
              </a:xfrm>
              <a:prstGeom prst="rect">
                <a:avLst/>
              </a:prstGeom>
              <a:blipFill>
                <a:blip r:embed="rId7"/>
                <a:stretch>
                  <a:fillRect l="-3896" r="-7143" b="-8197"/>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BC377B07-2D2A-08F9-58C0-EF9CE027567C}"/>
              </a:ext>
            </a:extLst>
          </p:cNvPr>
          <p:cNvSpPr txBox="1"/>
          <p:nvPr/>
        </p:nvSpPr>
        <p:spPr>
          <a:xfrm>
            <a:off x="384175" y="4149080"/>
            <a:ext cx="1320980" cy="2677656"/>
          </a:xfrm>
          <a:prstGeom prst="rect">
            <a:avLst/>
          </a:prstGeom>
          <a:noFill/>
        </p:spPr>
        <p:txBody>
          <a:bodyPr wrap="square" rtlCol="0">
            <a:spAutoFit/>
          </a:bodyPr>
          <a:lstStyle/>
          <a:p>
            <a:r>
              <a:rPr lang="zh-CN" altLang="en-US" dirty="0"/>
              <a:t>由于：</a:t>
            </a:r>
            <a:endParaRPr lang="en-US" altLang="zh-CN" dirty="0"/>
          </a:p>
          <a:p>
            <a:endParaRPr lang="en-US" altLang="zh-CN" dirty="0"/>
          </a:p>
          <a:p>
            <a:r>
              <a:rPr lang="zh-CN" altLang="en-US" dirty="0"/>
              <a:t>得到：</a:t>
            </a:r>
            <a:endParaRPr lang="en-US" altLang="zh-CN" dirty="0"/>
          </a:p>
          <a:p>
            <a:endParaRPr lang="en-US" altLang="zh-CN" dirty="0"/>
          </a:p>
          <a:p>
            <a:endParaRPr lang="en-US" altLang="zh-CN" dirty="0"/>
          </a:p>
          <a:p>
            <a:endParaRPr lang="en-US" altLang="zh-CN" dirty="0"/>
          </a:p>
          <a:p>
            <a:r>
              <a:rPr lang="zh-CN" altLang="en-US" dirty="0"/>
              <a:t>即为：</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27EE8AE-82DF-AADF-B6C6-F4481CF7C1E5}"/>
                  </a:ext>
                </a:extLst>
              </p:cNvPr>
              <p:cNvSpPr txBox="1"/>
              <p:nvPr/>
            </p:nvSpPr>
            <p:spPr>
              <a:xfrm>
                <a:off x="2492573" y="4068414"/>
                <a:ext cx="2701627" cy="5320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1" i="1" smtClean="0">
                              <a:solidFill>
                                <a:schemeClr val="tx1"/>
                              </a:solidFill>
                              <a:latin typeface="Cambria Math" panose="02040503050406030204" pitchFamily="18" charset="0"/>
                            </a:rPr>
                          </m:ctrlPr>
                        </m:sSubSupPr>
                        <m:e>
                          <m:r>
                            <a:rPr lang="en-US" altLang="zh-CN" b="1" i="1" smtClean="0">
                              <a:solidFill>
                                <a:schemeClr val="tx1"/>
                              </a:solidFill>
                              <a:latin typeface="Cambria Math" panose="02040503050406030204" pitchFamily="18" charset="0"/>
                            </a:rPr>
                            <m:t>𝒗</m:t>
                          </m:r>
                        </m:e>
                        <m:sub/>
                        <m:sup/>
                      </m:sSubSup>
                      <m:r>
                        <a:rPr lang="en-US" altLang="zh-CN" b="0" i="1" smtClean="0">
                          <a:solidFill>
                            <a:schemeClr val="tx1"/>
                          </a:solidFill>
                          <a:latin typeface="Cambria Math" panose="02040503050406030204" pitchFamily="18" charset="0"/>
                        </a:rPr>
                        <m:t>=</m:t>
                      </m:r>
                      <m:sSubSup>
                        <m:sSubSupPr>
                          <m:ctrlPr>
                            <a:rPr lang="en-US" altLang="zh-CN" b="1" i="1">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𝒗</m:t>
                          </m:r>
                        </m:e>
                        <m:sub/>
                        <m:sup>
                          <m:r>
                            <a:rPr lang="en-US" altLang="zh-CN" b="1" i="1" smtClean="0">
                              <a:solidFill>
                                <a:schemeClr val="tx1"/>
                              </a:solidFill>
                              <a:latin typeface="Cambria Math" panose="02040503050406030204" pitchFamily="18" charset="0"/>
                            </a:rPr>
                            <m:t>+</m:t>
                          </m:r>
                        </m:sup>
                      </m:sSubSup>
                      <m:r>
                        <a:rPr lang="en-US" altLang="zh-CN" b="0" i="1" smtClean="0">
                          <a:solidFill>
                            <a:schemeClr val="tx1"/>
                          </a:solidFill>
                          <a:latin typeface="Cambria Math" panose="02040503050406030204" pitchFamily="18" charset="0"/>
                        </a:rPr>
                        <m:t>+</m:t>
                      </m:r>
                      <m:sSubSup>
                        <m:sSubSupPr>
                          <m:ctrlPr>
                            <a:rPr lang="en-US" altLang="zh-CN" b="1" i="1">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𝒗</m:t>
                          </m:r>
                        </m:e>
                        <m:sub/>
                        <m:sup>
                          <m:r>
                            <a:rPr lang="en-US" altLang="zh-CN" b="1" i="1" smtClean="0">
                              <a:solidFill>
                                <a:schemeClr val="tx1"/>
                              </a:solidFill>
                              <a:latin typeface="Cambria Math" panose="02040503050406030204" pitchFamily="18" charset="0"/>
                            </a:rPr>
                            <m:t>−</m:t>
                          </m:r>
                        </m:sup>
                      </m:sSubSup>
                    </m:oMath>
                  </m:oMathPara>
                </a14:m>
                <a:endParaRPr lang="zh-CN" altLang="en-US" b="1" dirty="0">
                  <a:solidFill>
                    <a:schemeClr val="tx1"/>
                  </a:solidFill>
                </a:endParaRPr>
              </a:p>
            </p:txBody>
          </p:sp>
        </mc:Choice>
        <mc:Fallback xmlns="">
          <p:sp>
            <p:nvSpPr>
              <p:cNvPr id="12" name="文本框 11">
                <a:extLst>
                  <a:ext uri="{FF2B5EF4-FFF2-40B4-BE49-F238E27FC236}">
                    <a16:creationId xmlns:a16="http://schemas.microsoft.com/office/drawing/2014/main" id="{827EE8AE-82DF-AADF-B6C6-F4481CF7C1E5}"/>
                  </a:ext>
                </a:extLst>
              </p:cNvPr>
              <p:cNvSpPr txBox="1">
                <a:spLocks noRot="1" noChangeAspect="1" noMove="1" noResize="1" noEditPoints="1" noAdjustHandles="1" noChangeArrowheads="1" noChangeShapeType="1" noTextEdit="1"/>
              </p:cNvSpPr>
              <p:nvPr/>
            </p:nvSpPr>
            <p:spPr>
              <a:xfrm>
                <a:off x="2492573" y="4068414"/>
                <a:ext cx="2701627" cy="53206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2AD50FE-F5DA-0543-1BF7-6F29CA0D07C4}"/>
                  </a:ext>
                </a:extLst>
              </p:cNvPr>
              <p:cNvSpPr txBox="1"/>
              <p:nvPr/>
            </p:nvSpPr>
            <p:spPr>
              <a:xfrm>
                <a:off x="5300614" y="4100785"/>
                <a:ext cx="1898853" cy="439736"/>
              </a:xfrm>
              <a:prstGeom prst="rect">
                <a:avLst/>
              </a:prstGeom>
              <a:noFill/>
            </p:spPr>
            <p:txBody>
              <a:bodyPr wrap="none" lIns="0" tIns="0" rIns="0" bIns="0" rtlCol="0">
                <a:spAutoFit/>
              </a:bodyPr>
              <a:lstStyle/>
              <a:p>
                <a14:m>
                  <m:oMath xmlns:m="http://schemas.openxmlformats.org/officeDocument/2006/math">
                    <m:sSubSup>
                      <m:sSubSupPr>
                        <m:ctrlPr>
                          <a:rPr lang="en-US" altLang="zh-CN" b="1" i="1" smtClean="0">
                            <a:solidFill>
                              <a:schemeClr val="tx1"/>
                            </a:solidFill>
                            <a:latin typeface="Cambria Math" panose="02040503050406030204" pitchFamily="18" charset="0"/>
                          </a:rPr>
                        </m:ctrlPr>
                      </m:sSubSupPr>
                      <m:e>
                        <m:r>
                          <a:rPr lang="en-US" altLang="zh-CN" b="1" i="1" smtClean="0">
                            <a:solidFill>
                              <a:schemeClr val="tx1"/>
                            </a:solidFill>
                            <a:latin typeface="Cambria Math" panose="02040503050406030204" pitchFamily="18" charset="0"/>
                          </a:rPr>
                          <m:t>𝒊</m:t>
                        </m:r>
                      </m:e>
                      <m:sub/>
                      <m:sup/>
                    </m:sSubSup>
                    <m:r>
                      <a:rPr lang="en-US" altLang="zh-CN" b="0" i="1" smtClean="0">
                        <a:solidFill>
                          <a:schemeClr val="tx1"/>
                        </a:solidFill>
                        <a:latin typeface="Cambria Math" panose="02040503050406030204" pitchFamily="18" charset="0"/>
                      </a:rPr>
                      <m:t>=</m:t>
                    </m:r>
                  </m:oMath>
                </a14:m>
                <a:r>
                  <a:rPr lang="en-US" altLang="zh-CN" dirty="0">
                    <a:solidFill>
                      <a:schemeClr val="tx1"/>
                    </a:solidFill>
                  </a:rPr>
                  <a:t> </a:t>
                </a:r>
                <a14:m>
                  <m:oMath xmlns:m="http://schemas.openxmlformats.org/officeDocument/2006/math">
                    <m:sSubSup>
                      <m:sSubSupPr>
                        <m:ctrlPr>
                          <a:rPr lang="en-US" altLang="zh-CN" b="1" i="1">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𝒗</m:t>
                        </m:r>
                      </m:e>
                      <m:sub/>
                      <m:sup>
                        <m:r>
                          <a:rPr lang="en-US" altLang="zh-CN" b="1" i="1">
                            <a:solidFill>
                              <a:schemeClr val="tx1"/>
                            </a:solidFill>
                            <a:latin typeface="Cambria Math" panose="02040503050406030204" pitchFamily="18" charset="0"/>
                          </a:rPr>
                          <m:t>+</m:t>
                        </m:r>
                      </m:sup>
                    </m:sSubSup>
                    <m:r>
                      <a:rPr lang="en-US" altLang="zh-CN" b="0" i="1" smtClean="0">
                        <a:solidFill>
                          <a:schemeClr val="tx1"/>
                        </a:solidFill>
                        <a:latin typeface="Cambria Math" panose="02040503050406030204" pitchFamily="18" charset="0"/>
                      </a:rPr>
                      <m:t>−</m:t>
                    </m:r>
                    <m:sSubSup>
                      <m:sSubSupPr>
                        <m:ctrlPr>
                          <a:rPr lang="en-US" altLang="zh-CN" b="1" i="1">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𝒗</m:t>
                        </m:r>
                      </m:e>
                      <m:sub/>
                      <m:sup>
                        <m:r>
                          <a:rPr lang="en-US" altLang="zh-CN" b="1" i="1">
                            <a:solidFill>
                              <a:schemeClr val="tx1"/>
                            </a:solidFill>
                            <a:latin typeface="Cambria Math" panose="02040503050406030204" pitchFamily="18" charset="0"/>
                          </a:rPr>
                          <m:t>−</m:t>
                        </m:r>
                      </m:sup>
                    </m:sSubSup>
                  </m:oMath>
                </a14:m>
                <a:endParaRPr lang="zh-CN" altLang="en-US" b="1" dirty="0">
                  <a:solidFill>
                    <a:schemeClr val="tx1"/>
                  </a:solidFill>
                </a:endParaRPr>
              </a:p>
            </p:txBody>
          </p:sp>
        </mc:Choice>
        <mc:Fallback xmlns="">
          <p:sp>
            <p:nvSpPr>
              <p:cNvPr id="13" name="文本框 12">
                <a:extLst>
                  <a:ext uri="{FF2B5EF4-FFF2-40B4-BE49-F238E27FC236}">
                    <a16:creationId xmlns:a16="http://schemas.microsoft.com/office/drawing/2014/main" id="{B2AD50FE-F5DA-0543-1BF7-6F29CA0D07C4}"/>
                  </a:ext>
                </a:extLst>
              </p:cNvPr>
              <p:cNvSpPr txBox="1">
                <a:spLocks noRot="1" noChangeAspect="1" noMove="1" noResize="1" noEditPoints="1" noAdjustHandles="1" noChangeArrowheads="1" noChangeShapeType="1" noTextEdit="1"/>
              </p:cNvSpPr>
              <p:nvPr/>
            </p:nvSpPr>
            <p:spPr>
              <a:xfrm>
                <a:off x="5300614" y="4100785"/>
                <a:ext cx="1898853" cy="43973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E980553-D142-5956-CCBE-FB47D6736303}"/>
                  </a:ext>
                </a:extLst>
              </p:cNvPr>
              <p:cNvSpPr txBox="1"/>
              <p:nvPr/>
            </p:nvSpPr>
            <p:spPr>
              <a:xfrm>
                <a:off x="1424827" y="4893460"/>
                <a:ext cx="3239990" cy="3971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𝒛</m:t>
                      </m:r>
                      <m:r>
                        <a:rPr lang="en-US" altLang="zh-CN" b="1" i="1" smtClean="0">
                          <a:solidFill>
                            <a:schemeClr val="tx1"/>
                          </a:solidFill>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𝒗</m:t>
                          </m:r>
                        </m:e>
                        <m:sub/>
                        <m:sup>
                          <m:r>
                            <a:rPr lang="en-US" altLang="zh-CN" b="1" i="1">
                              <a:latin typeface="Cambria Math" panose="02040503050406030204" pitchFamily="18" charset="0"/>
                            </a:rPr>
                            <m:t>+</m:t>
                          </m:r>
                        </m:sup>
                      </m:sSubSup>
                      <m:r>
                        <a:rPr lang="en-US" altLang="zh-CN" i="1">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𝒗</m:t>
                          </m:r>
                        </m:e>
                        <m:sub/>
                        <m:sup>
                          <m:r>
                            <a:rPr lang="en-US" altLang="zh-CN" b="1" i="1">
                              <a:latin typeface="Cambria Math" panose="02040503050406030204" pitchFamily="18" charset="0"/>
                            </a:rPr>
                            <m:t>−</m:t>
                          </m:r>
                        </m:sup>
                      </m:sSubSup>
                      <m:r>
                        <a:rPr lang="en-US" altLang="zh-CN" b="1" i="1" smtClean="0">
                          <a:solidFill>
                            <a:schemeClr val="tx1"/>
                          </a:solidFill>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𝒗</m:t>
                          </m:r>
                        </m:e>
                        <m:sub/>
                        <m:sup>
                          <m:r>
                            <a:rPr lang="en-US" altLang="zh-CN" b="1" i="1">
                              <a:latin typeface="Cambria Math" panose="02040503050406030204" pitchFamily="18" charset="0"/>
                            </a:rPr>
                            <m:t>+</m:t>
                          </m:r>
                        </m:sup>
                      </m:sSubSup>
                      <m:r>
                        <a:rPr lang="en-US" altLang="zh-CN" i="1">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𝒗</m:t>
                          </m:r>
                        </m:e>
                        <m:sub/>
                        <m:sup>
                          <m:r>
                            <a:rPr lang="en-US" altLang="zh-CN" b="1" i="1">
                              <a:latin typeface="Cambria Math" panose="02040503050406030204" pitchFamily="18" charset="0"/>
                            </a:rPr>
                            <m:t>−</m:t>
                          </m:r>
                        </m:sup>
                      </m:sSubSup>
                    </m:oMath>
                  </m:oMathPara>
                </a14:m>
                <a:endParaRPr lang="zh-CN" altLang="en-US" b="1" dirty="0">
                  <a:solidFill>
                    <a:schemeClr val="tx1"/>
                  </a:solidFill>
                </a:endParaRPr>
              </a:p>
            </p:txBody>
          </p:sp>
        </mc:Choice>
        <mc:Fallback xmlns="">
          <p:sp>
            <p:nvSpPr>
              <p:cNvPr id="15" name="文本框 14">
                <a:extLst>
                  <a:ext uri="{FF2B5EF4-FFF2-40B4-BE49-F238E27FC236}">
                    <a16:creationId xmlns:a16="http://schemas.microsoft.com/office/drawing/2014/main" id="{2E980553-D142-5956-CCBE-FB47D6736303}"/>
                  </a:ext>
                </a:extLst>
              </p:cNvPr>
              <p:cNvSpPr txBox="1">
                <a:spLocks noRot="1" noChangeAspect="1" noMove="1" noResize="1" noEditPoints="1" noAdjustHandles="1" noChangeArrowheads="1" noChangeShapeType="1" noTextEdit="1"/>
              </p:cNvSpPr>
              <p:nvPr/>
            </p:nvSpPr>
            <p:spPr>
              <a:xfrm>
                <a:off x="1424827" y="4893460"/>
                <a:ext cx="3239990" cy="39716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73B5D49-2FF0-9FE7-FC4E-466396E22012}"/>
                  </a:ext>
                </a:extLst>
              </p:cNvPr>
              <p:cNvSpPr txBox="1"/>
              <p:nvPr/>
            </p:nvSpPr>
            <p:spPr>
              <a:xfrm>
                <a:off x="1406918" y="5344939"/>
                <a:ext cx="3363549" cy="3971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m:t>
                      </m:r>
                      <m:r>
                        <a:rPr lang="en-US" altLang="zh-CN" b="1" i="1">
                          <a:latin typeface="Cambria Math" panose="02040503050406030204" pitchFamily="18" charset="0"/>
                        </a:rPr>
                        <m:t>𝒛</m:t>
                      </m:r>
                      <m:r>
                        <a:rPr lang="en-US" altLang="zh-CN" i="1">
                          <a:latin typeface="Cambria Math" panose="02040503050406030204" pitchFamily="18" charset="0"/>
                        </a:rPr>
                        <m:t>−</m:t>
                      </m:r>
                      <m:r>
                        <a:rPr lang="en-US" altLang="zh-CN" b="1" i="1" smtClean="0">
                          <a:latin typeface="Cambria Math" panose="02040503050406030204" pitchFamily="18" charset="0"/>
                        </a:rPr>
                        <m:t>𝑼</m:t>
                      </m:r>
                      <m:r>
                        <a:rPr lang="en-US" altLang="zh-CN" b="1" i="1" smtClean="0">
                          <a:solidFill>
                            <a:schemeClr val="tx1"/>
                          </a:solidFill>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𝒗</m:t>
                          </m:r>
                        </m:e>
                        <m:sub/>
                        <m:sup>
                          <m:r>
                            <a:rPr lang="en-US" altLang="zh-CN" b="1" i="1">
                              <a:latin typeface="Cambria Math" panose="02040503050406030204" pitchFamily="18" charset="0"/>
                            </a:rPr>
                            <m:t>+</m:t>
                          </m:r>
                        </m:sup>
                      </m:sSubSup>
                      <m:r>
                        <a:rPr lang="en-US" altLang="zh-CN" b="1" i="1" smtClean="0">
                          <a:solidFill>
                            <a:schemeClr val="tx1"/>
                          </a:solidFill>
                          <a:latin typeface="Cambria Math" panose="02040503050406030204" pitchFamily="18" charset="0"/>
                        </a:rPr>
                        <m:t>=</m:t>
                      </m:r>
                      <m:r>
                        <a:rPr lang="en-US" altLang="zh-CN" b="1" i="1" smtClean="0">
                          <a:latin typeface="Cambria Math" panose="02040503050406030204" pitchFamily="18" charset="0"/>
                        </a:rPr>
                        <m:t> </m:t>
                      </m:r>
                      <m:r>
                        <a:rPr lang="en-US" altLang="zh-CN" b="1" i="1">
                          <a:latin typeface="Cambria Math" panose="02040503050406030204" pitchFamily="18" charset="0"/>
                        </a:rPr>
                        <m:t>(</m:t>
                      </m:r>
                      <m:r>
                        <a:rPr lang="en-US" altLang="zh-CN" b="1" i="1">
                          <a:latin typeface="Cambria Math" panose="02040503050406030204" pitchFamily="18" charset="0"/>
                        </a:rPr>
                        <m:t>𝒛</m:t>
                      </m:r>
                      <m:r>
                        <a:rPr lang="en-US" altLang="zh-CN" b="0" i="1" smtClean="0">
                          <a:latin typeface="Cambria Math" panose="02040503050406030204" pitchFamily="18" charset="0"/>
                        </a:rPr>
                        <m:t>+</m:t>
                      </m:r>
                      <m:r>
                        <a:rPr lang="en-US" altLang="zh-CN" b="1" i="1">
                          <a:latin typeface="Cambria Math" panose="02040503050406030204" pitchFamily="18" charset="0"/>
                        </a:rPr>
                        <m:t>𝑼</m:t>
                      </m:r>
                      <m:r>
                        <a:rPr lang="en-US" altLang="zh-CN" b="1" i="1">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𝒗</m:t>
                          </m:r>
                        </m:e>
                        <m:sub/>
                        <m:sup>
                          <m:r>
                            <a:rPr lang="en-US" altLang="zh-CN" b="1" i="1">
                              <a:latin typeface="Cambria Math" panose="02040503050406030204" pitchFamily="18" charset="0"/>
                            </a:rPr>
                            <m:t>−</m:t>
                          </m:r>
                        </m:sup>
                      </m:sSubSup>
                    </m:oMath>
                  </m:oMathPara>
                </a14:m>
                <a:endParaRPr lang="zh-CN" altLang="en-US" b="1" dirty="0">
                  <a:solidFill>
                    <a:schemeClr val="tx1"/>
                  </a:solidFill>
                </a:endParaRPr>
              </a:p>
            </p:txBody>
          </p:sp>
        </mc:Choice>
        <mc:Fallback xmlns="">
          <p:sp>
            <p:nvSpPr>
              <p:cNvPr id="16" name="文本框 15">
                <a:extLst>
                  <a:ext uri="{FF2B5EF4-FFF2-40B4-BE49-F238E27FC236}">
                    <a16:creationId xmlns:a16="http://schemas.microsoft.com/office/drawing/2014/main" id="{A73B5D49-2FF0-9FE7-FC4E-466396E22012}"/>
                  </a:ext>
                </a:extLst>
              </p:cNvPr>
              <p:cNvSpPr txBox="1">
                <a:spLocks noRot="1" noChangeAspect="1" noMove="1" noResize="1" noEditPoints="1" noAdjustHandles="1" noChangeArrowheads="1" noChangeShapeType="1" noTextEdit="1"/>
              </p:cNvSpPr>
              <p:nvPr/>
            </p:nvSpPr>
            <p:spPr>
              <a:xfrm>
                <a:off x="1406918" y="5344939"/>
                <a:ext cx="3363549" cy="39716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5C16CF4-FD70-88D7-1ED9-75A2D4D5B7F7}"/>
                  </a:ext>
                </a:extLst>
              </p:cNvPr>
              <p:cNvSpPr txBox="1"/>
              <p:nvPr/>
            </p:nvSpPr>
            <p:spPr>
              <a:xfrm>
                <a:off x="1406918" y="5764405"/>
                <a:ext cx="3607141" cy="3971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en-US" altLang="zh-CN" b="1" i="1">
                              <a:latin typeface="Cambria Math" panose="02040503050406030204" pitchFamily="18" charset="0"/>
                            </a:rPr>
                            <m:t>(</m:t>
                          </m:r>
                          <m:r>
                            <a:rPr lang="en-US" altLang="zh-CN" b="1" i="1">
                              <a:latin typeface="Cambria Math" panose="02040503050406030204" pitchFamily="18" charset="0"/>
                            </a:rPr>
                            <m:t>𝒛</m:t>
                          </m:r>
                          <m:r>
                            <a:rPr lang="en-US" altLang="zh-CN" i="1">
                              <a:latin typeface="Cambria Math" panose="02040503050406030204" pitchFamily="18" charset="0"/>
                            </a:rPr>
                            <m:t>+</m:t>
                          </m:r>
                          <m:r>
                            <a:rPr lang="en-US" altLang="zh-CN" b="1" i="1">
                              <a:latin typeface="Cambria Math" panose="02040503050406030204" pitchFamily="18" charset="0"/>
                            </a:rPr>
                            <m:t>𝑼</m:t>
                          </m:r>
                          <m:r>
                            <a:rPr lang="en-US" altLang="zh-CN" b="1" i="1">
                              <a:latin typeface="Cambria Math" panose="02040503050406030204" pitchFamily="18" charset="0"/>
                            </a:rPr>
                            <m:t>)</m:t>
                          </m:r>
                        </m:e>
                        <m:sup>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𝟏</m:t>
                          </m:r>
                        </m:sup>
                      </m:sSup>
                      <m:r>
                        <a:rPr lang="en-US" altLang="zh-CN" b="1" i="1" smtClean="0">
                          <a:solidFill>
                            <a:schemeClr val="tx1"/>
                          </a:solidFill>
                          <a:latin typeface="Cambria Math" panose="02040503050406030204" pitchFamily="18" charset="0"/>
                        </a:rPr>
                        <m:t>(</m:t>
                      </m:r>
                      <m:r>
                        <a:rPr lang="en-US" altLang="zh-CN" b="1" i="1">
                          <a:latin typeface="Cambria Math" panose="02040503050406030204" pitchFamily="18" charset="0"/>
                        </a:rPr>
                        <m:t>𝒛</m:t>
                      </m:r>
                      <m:r>
                        <a:rPr lang="en-US" altLang="zh-CN" i="1">
                          <a:latin typeface="Cambria Math" panose="02040503050406030204" pitchFamily="18" charset="0"/>
                        </a:rPr>
                        <m:t>−</m:t>
                      </m:r>
                      <m:r>
                        <a:rPr lang="en-US" altLang="zh-CN" b="1" i="1" smtClean="0">
                          <a:latin typeface="Cambria Math" panose="02040503050406030204" pitchFamily="18" charset="0"/>
                        </a:rPr>
                        <m:t>𝑼</m:t>
                      </m:r>
                      <m:r>
                        <a:rPr lang="en-US" altLang="zh-CN" b="1" i="1" smtClean="0">
                          <a:solidFill>
                            <a:schemeClr val="tx1"/>
                          </a:solidFill>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𝒗</m:t>
                          </m:r>
                        </m:e>
                        <m:sub/>
                        <m:sup>
                          <m:r>
                            <a:rPr lang="en-US" altLang="zh-CN" b="1" i="1">
                              <a:latin typeface="Cambria Math" panose="02040503050406030204" pitchFamily="18" charset="0"/>
                            </a:rPr>
                            <m:t>+</m:t>
                          </m:r>
                        </m:sup>
                      </m:sSubSup>
                      <m:r>
                        <a:rPr lang="en-US" altLang="zh-CN" b="1" i="1" smtClean="0">
                          <a:solidFill>
                            <a:schemeClr val="tx1"/>
                          </a:solidFill>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𝒗</m:t>
                          </m:r>
                        </m:e>
                        <m:sub/>
                        <m:sup>
                          <m:r>
                            <a:rPr lang="en-US" altLang="zh-CN" b="1" i="1">
                              <a:latin typeface="Cambria Math" panose="02040503050406030204" pitchFamily="18" charset="0"/>
                            </a:rPr>
                            <m:t>−</m:t>
                          </m:r>
                        </m:sup>
                      </m:sSubSup>
                    </m:oMath>
                  </m:oMathPara>
                </a14:m>
                <a:endParaRPr lang="zh-CN" altLang="en-US" b="1" dirty="0">
                  <a:solidFill>
                    <a:schemeClr val="tx1"/>
                  </a:solidFill>
                </a:endParaRPr>
              </a:p>
            </p:txBody>
          </p:sp>
        </mc:Choice>
        <mc:Fallback xmlns="">
          <p:sp>
            <p:nvSpPr>
              <p:cNvPr id="18" name="文本框 17">
                <a:extLst>
                  <a:ext uri="{FF2B5EF4-FFF2-40B4-BE49-F238E27FC236}">
                    <a16:creationId xmlns:a16="http://schemas.microsoft.com/office/drawing/2014/main" id="{85C16CF4-FD70-88D7-1ED9-75A2D4D5B7F7}"/>
                  </a:ext>
                </a:extLst>
              </p:cNvPr>
              <p:cNvSpPr txBox="1">
                <a:spLocks noRot="1" noChangeAspect="1" noMove="1" noResize="1" noEditPoints="1" noAdjustHandles="1" noChangeArrowheads="1" noChangeShapeType="1" noTextEdit="1"/>
              </p:cNvSpPr>
              <p:nvPr/>
            </p:nvSpPr>
            <p:spPr>
              <a:xfrm>
                <a:off x="1406918" y="5764405"/>
                <a:ext cx="3607141" cy="39716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15BFD08-ADDA-C4DF-02BC-D5FEB702503D}"/>
                  </a:ext>
                </a:extLst>
              </p:cNvPr>
              <p:cNvSpPr txBox="1"/>
              <p:nvPr/>
            </p:nvSpPr>
            <p:spPr>
              <a:xfrm>
                <a:off x="1493816" y="6355960"/>
                <a:ext cx="3041410"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rPr>
                          </m:ctrlPr>
                        </m:sSupPr>
                        <m:e>
                          <m:r>
                            <a:rPr lang="en-US" altLang="zh-CN" b="1" i="1">
                              <a:latin typeface="Cambria Math" panose="02040503050406030204" pitchFamily="18" charset="0"/>
                            </a:rPr>
                            <m:t>(</m:t>
                          </m:r>
                          <m:r>
                            <a:rPr lang="en-US" altLang="zh-CN" b="1" i="1">
                              <a:latin typeface="Cambria Math" panose="02040503050406030204" pitchFamily="18" charset="0"/>
                            </a:rPr>
                            <m:t>𝒛</m:t>
                          </m:r>
                          <m:r>
                            <a:rPr lang="en-US" altLang="zh-CN" i="1">
                              <a:latin typeface="Cambria Math" panose="02040503050406030204" pitchFamily="18" charset="0"/>
                            </a:rPr>
                            <m:t>+</m:t>
                          </m:r>
                          <m:r>
                            <a:rPr lang="en-US" altLang="zh-CN" b="1" i="1">
                              <a:latin typeface="Cambria Math" panose="02040503050406030204" pitchFamily="18" charset="0"/>
                            </a:rPr>
                            <m:t>𝑼</m:t>
                          </m:r>
                          <m:r>
                            <a:rPr lang="en-US" altLang="zh-CN" b="1" i="1">
                              <a:latin typeface="Cambria Math" panose="02040503050406030204" pitchFamily="18" charset="0"/>
                            </a:rPr>
                            <m:t>)</m:t>
                          </m:r>
                        </m:e>
                        <m:sup>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𝟏</m:t>
                          </m:r>
                        </m:sup>
                      </m:sSup>
                      <m:r>
                        <a:rPr lang="en-US" altLang="zh-CN" b="1" i="1" smtClean="0">
                          <a:solidFill>
                            <a:schemeClr val="tx1"/>
                          </a:solidFill>
                          <a:latin typeface="Cambria Math" panose="02040503050406030204" pitchFamily="18" charset="0"/>
                        </a:rPr>
                        <m:t>(</m:t>
                      </m:r>
                      <m:r>
                        <a:rPr lang="en-US" altLang="zh-CN" b="1" i="1">
                          <a:latin typeface="Cambria Math" panose="02040503050406030204" pitchFamily="18" charset="0"/>
                        </a:rPr>
                        <m:t>𝒛</m:t>
                      </m:r>
                      <m:r>
                        <a:rPr lang="en-US" altLang="zh-CN" i="1">
                          <a:latin typeface="Cambria Math" panose="02040503050406030204" pitchFamily="18" charset="0"/>
                        </a:rPr>
                        <m:t>−</m:t>
                      </m:r>
                      <m:r>
                        <a:rPr lang="en-US" altLang="zh-CN" b="1" i="1" smtClean="0">
                          <a:latin typeface="Cambria Math" panose="02040503050406030204" pitchFamily="18" charset="0"/>
                        </a:rPr>
                        <m:t>𝑼</m:t>
                      </m:r>
                      <m:r>
                        <a:rPr lang="en-US" altLang="zh-CN" b="1" i="1" smtClean="0">
                          <a:solidFill>
                            <a:schemeClr val="tx1"/>
                          </a:solidFill>
                          <a:latin typeface="Cambria Math" panose="02040503050406030204" pitchFamily="18" charset="0"/>
                        </a:rPr>
                        <m:t>)</m:t>
                      </m:r>
                      <m:r>
                        <a:rPr lang="en-US" altLang="zh-CN" b="1" i="1" smtClean="0">
                          <a:latin typeface="Cambria Math" panose="02040503050406030204" pitchFamily="18" charset="0"/>
                        </a:rPr>
                        <m:t> </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𝑺</m:t>
                      </m:r>
                    </m:oMath>
                  </m:oMathPara>
                </a14:m>
                <a:endParaRPr lang="zh-CN" altLang="en-US" b="1" dirty="0">
                  <a:solidFill>
                    <a:schemeClr val="tx1"/>
                  </a:solidFill>
                </a:endParaRPr>
              </a:p>
            </p:txBody>
          </p:sp>
        </mc:Choice>
        <mc:Fallback xmlns="">
          <p:sp>
            <p:nvSpPr>
              <p:cNvPr id="19" name="文本框 18">
                <a:extLst>
                  <a:ext uri="{FF2B5EF4-FFF2-40B4-BE49-F238E27FC236}">
                    <a16:creationId xmlns:a16="http://schemas.microsoft.com/office/drawing/2014/main" id="{B15BFD08-ADDA-C4DF-02BC-D5FEB702503D}"/>
                  </a:ext>
                </a:extLst>
              </p:cNvPr>
              <p:cNvSpPr txBox="1">
                <a:spLocks noRot="1" noChangeAspect="1" noMove="1" noResize="1" noEditPoints="1" noAdjustHandles="1" noChangeArrowheads="1" noChangeShapeType="1" noTextEdit="1"/>
              </p:cNvSpPr>
              <p:nvPr/>
            </p:nvSpPr>
            <p:spPr>
              <a:xfrm>
                <a:off x="1493816" y="6355960"/>
                <a:ext cx="3041410" cy="377667"/>
              </a:xfrm>
              <a:prstGeom prst="rect">
                <a:avLst/>
              </a:prstGeom>
              <a:blipFill>
                <a:blip r:embed="rId13"/>
                <a:stretch>
                  <a:fillRect l="-2806" r="-1804" b="-35484"/>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0062D6A5-8168-46D5-FB1D-0613F9D4995B}"/>
              </a:ext>
            </a:extLst>
          </p:cNvPr>
          <p:cNvPicPr>
            <a:picLocks noChangeAspect="1"/>
          </p:cNvPicPr>
          <p:nvPr/>
        </p:nvPicPr>
        <p:blipFill>
          <a:blip r:embed="rId14"/>
          <a:stretch>
            <a:fillRect/>
          </a:stretch>
        </p:blipFill>
        <p:spPr>
          <a:xfrm>
            <a:off x="6230990" y="6455629"/>
            <a:ext cx="1018120" cy="402371"/>
          </a:xfrm>
          <a:prstGeom prst="rect">
            <a:avLst/>
          </a:prstGeom>
        </p:spPr>
      </p:pic>
      <p:sp>
        <p:nvSpPr>
          <p:cNvPr id="22" name="文本框 21">
            <a:extLst>
              <a:ext uri="{FF2B5EF4-FFF2-40B4-BE49-F238E27FC236}">
                <a16:creationId xmlns:a16="http://schemas.microsoft.com/office/drawing/2014/main" id="{FF4FC275-09F6-8145-1E08-9D5A9892331A}"/>
              </a:ext>
            </a:extLst>
          </p:cNvPr>
          <p:cNvSpPr txBox="1"/>
          <p:nvPr/>
        </p:nvSpPr>
        <p:spPr>
          <a:xfrm>
            <a:off x="5267228" y="6385336"/>
            <a:ext cx="4572000" cy="461665"/>
          </a:xfrm>
          <a:prstGeom prst="rect">
            <a:avLst/>
          </a:prstGeom>
          <a:noFill/>
        </p:spPr>
        <p:txBody>
          <a:bodyPr wrap="square">
            <a:spAutoFit/>
          </a:bodyPr>
          <a:lstStyle/>
          <a:p>
            <a:r>
              <a:rPr lang="zh-CN" altLang="en-US" dirty="0"/>
              <a:t>因此</a:t>
            </a:r>
          </a:p>
        </p:txBody>
      </p:sp>
    </p:spTree>
    <p:extLst>
      <p:ext uri="{BB962C8B-B14F-4D97-AF65-F5344CB8AC3E}">
        <p14:creationId xmlns:p14="http://schemas.microsoft.com/office/powerpoint/2010/main" val="40791102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55299" name="文本框 5"/>
          <p:cNvSpPr txBox="1">
            <a:spLocks noChangeArrowheads="1"/>
          </p:cNvSpPr>
          <p:nvPr/>
        </p:nvSpPr>
        <p:spPr bwMode="auto">
          <a:xfrm>
            <a:off x="1794897" y="1613694"/>
            <a:ext cx="5256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dirty="0">
                <a:ea typeface="宋体" panose="02010600030101010101" pitchFamily="2" charset="-122"/>
              </a:rPr>
              <a:t>无</a:t>
            </a:r>
            <a:r>
              <a:rPr lang="zh-CN" altLang="en-US" sz="2400" dirty="0" smtClean="0">
                <a:ea typeface="宋体" panose="02010600030101010101" pitchFamily="2" charset="-122"/>
              </a:rPr>
              <a:t>耗互易散射矩阵</a:t>
            </a:r>
            <a:endParaRPr lang="zh-CN" altLang="en-US" sz="2400" dirty="0">
              <a:ea typeface="宋体" panose="02010600030101010101" pitchFamily="2"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FA7A1D9-178F-83A4-2EB2-F6ED902019AB}"/>
                  </a:ext>
                </a:extLst>
              </p:cNvPr>
              <p:cNvSpPr txBox="1"/>
              <p:nvPr/>
            </p:nvSpPr>
            <p:spPr>
              <a:xfrm>
                <a:off x="408955" y="2563815"/>
                <a:ext cx="6564090" cy="3795783"/>
              </a:xfrm>
              <a:prstGeom prst="rect">
                <a:avLst/>
              </a:prstGeom>
              <a:noFill/>
            </p:spPr>
            <p:txBody>
              <a:bodyPr wrap="square" rtlCol="0">
                <a:spAutoFit/>
              </a:bodyPr>
              <a:lstStyle/>
              <a:p>
                <a:r>
                  <a:rPr lang="zh-CN" altLang="en-US" dirty="0"/>
                  <a:t>网络无耗可知</a:t>
                </a:r>
                <a:r>
                  <a:rPr lang="en-US" altLang="zh-CN" dirty="0"/>
                  <a:t>:</a:t>
                </a:r>
              </a:p>
              <a:p>
                <a:endParaRPr lang="en-US" altLang="zh-CN" dirty="0"/>
              </a:p>
              <a:p>
                <a:endParaRPr lang="en-US" altLang="zh-CN" dirty="0"/>
              </a:p>
              <a:p>
                <a:r>
                  <a:rPr lang="zh-CN" altLang="en-US" dirty="0"/>
                  <a:t>带入</a:t>
                </a:r>
                <a:endParaRPr lang="en-US" altLang="zh-CN" dirty="0"/>
              </a:p>
              <a:p>
                <a:endParaRPr lang="en-US" altLang="zh-CN" dirty="0"/>
              </a:p>
              <a:p>
                <a:r>
                  <a:rPr lang="zh-CN" altLang="en-US" dirty="0"/>
                  <a:t>可得</a:t>
                </a:r>
                <a:endParaRPr lang="en-US" altLang="zh-CN" dirty="0"/>
              </a:p>
              <a:p>
                <a:endParaRPr lang="en-US" altLang="zh-CN" dirty="0"/>
              </a:p>
              <a:p>
                <a:r>
                  <a:rPr lang="zh-CN" altLang="en-US" dirty="0"/>
                  <a:t>去除纯虚数</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0"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oMath>
                </a14:m>
                <a:endParaRPr lang="en-US" altLang="zh-CN" dirty="0"/>
              </a:p>
              <a:p>
                <a:endParaRPr lang="en-US" altLang="zh-CN" dirty="0"/>
              </a:p>
              <a:p>
                <a:r>
                  <a:rPr lang="zh-CN" altLang="en-US" dirty="0"/>
                  <a:t>得到</a:t>
                </a:r>
                <a:endParaRPr lang="en-US" altLang="zh-CN" dirty="0"/>
              </a:p>
            </p:txBody>
          </p:sp>
        </mc:Choice>
        <mc:Fallback xmlns="">
          <p:sp>
            <p:nvSpPr>
              <p:cNvPr id="2" name="文本框 1">
                <a:extLst>
                  <a:ext uri="{FF2B5EF4-FFF2-40B4-BE49-F238E27FC236}">
                    <a16:creationId xmlns:a16="http://schemas.microsoft.com/office/drawing/2014/main" id="{6FA7A1D9-178F-83A4-2EB2-F6ED902019AB}"/>
                  </a:ext>
                </a:extLst>
              </p:cNvPr>
              <p:cNvSpPr txBox="1">
                <a:spLocks noRot="1" noChangeAspect="1" noMove="1" noResize="1" noEditPoints="1" noAdjustHandles="1" noChangeArrowheads="1" noChangeShapeType="1" noTextEdit="1"/>
              </p:cNvSpPr>
              <p:nvPr/>
            </p:nvSpPr>
            <p:spPr>
              <a:xfrm>
                <a:off x="408955" y="2563815"/>
                <a:ext cx="6564090" cy="3795783"/>
              </a:xfrm>
              <a:prstGeom prst="rect">
                <a:avLst/>
              </a:prstGeom>
              <a:blipFill>
                <a:blip r:embed="rId3"/>
                <a:stretch>
                  <a:fillRect l="-1393" t="-1768" b="-24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E06DFFE-2AED-97BC-F0DA-23D9A5F7654E}"/>
                  </a:ext>
                </a:extLst>
              </p:cNvPr>
              <p:cNvSpPr txBox="1"/>
              <p:nvPr/>
            </p:nvSpPr>
            <p:spPr>
              <a:xfrm>
                <a:off x="2685885" y="2290534"/>
                <a:ext cx="2010229"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𝑅𝑒</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e>
                      </m:nary>
                      <m:r>
                        <a:rPr lang="en-US" altLang="zh-CN" b="0" i="1" smtClean="0">
                          <a:latin typeface="Cambria Math" panose="02040503050406030204" pitchFamily="18" charset="0"/>
                        </a:rPr>
                        <m:t>=0</m:t>
                      </m:r>
                    </m:oMath>
                  </m:oMathPara>
                </a14:m>
                <a:endParaRPr lang="zh-CN" altLang="en-US" dirty="0"/>
              </a:p>
            </p:txBody>
          </p:sp>
        </mc:Choice>
        <mc:Fallback xmlns="">
          <p:sp>
            <p:nvSpPr>
              <p:cNvPr id="6" name="文本框 5">
                <a:extLst>
                  <a:ext uri="{FF2B5EF4-FFF2-40B4-BE49-F238E27FC236}">
                    <a16:creationId xmlns:a16="http://schemas.microsoft.com/office/drawing/2014/main" id="{4E06DFFE-2AED-97BC-F0DA-23D9A5F7654E}"/>
                  </a:ext>
                </a:extLst>
              </p:cNvPr>
              <p:cNvSpPr txBox="1">
                <a:spLocks noRot="1" noChangeAspect="1" noMove="1" noResize="1" noEditPoints="1" noAdjustHandles="1" noChangeArrowheads="1" noChangeShapeType="1" noTextEdit="1"/>
              </p:cNvSpPr>
              <p:nvPr/>
            </p:nvSpPr>
            <p:spPr>
              <a:xfrm>
                <a:off x="2685885" y="2290534"/>
                <a:ext cx="2010229" cy="100822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78929BA-5623-3123-E3CC-E01D5EF6B749}"/>
                  </a:ext>
                </a:extLst>
              </p:cNvPr>
              <p:cNvSpPr txBox="1"/>
              <p:nvPr/>
            </p:nvSpPr>
            <p:spPr>
              <a:xfrm>
                <a:off x="1150690" y="3602897"/>
                <a:ext cx="2701627" cy="5143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solidFill>
                                <a:srgbClr val="FF0000"/>
                              </a:solidFill>
                              <a:latin typeface="Cambria Math" panose="02040503050406030204" pitchFamily="18" charset="0"/>
                            </a:rPr>
                          </m:ctrlPr>
                        </m:sSubSupPr>
                        <m:e>
                          <m:r>
                            <a:rPr lang="en-US" altLang="zh-CN" b="0" i="1" smtClean="0">
                              <a:solidFill>
                                <a:srgbClr val="FF0000"/>
                              </a:solidFill>
                              <a:latin typeface="Cambria Math" panose="02040503050406030204" pitchFamily="18" charset="0"/>
                            </a:rPr>
                            <m:t>𝑣</m:t>
                          </m:r>
                        </m:e>
                        <m:sub>
                          <m:r>
                            <a:rPr lang="en-US" altLang="zh-CN" b="0" i="1" smtClean="0">
                              <a:solidFill>
                                <a:srgbClr val="FF0000"/>
                              </a:solidFill>
                              <a:latin typeface="Cambria Math" panose="02040503050406030204" pitchFamily="18" charset="0"/>
                            </a:rPr>
                            <m:t>𝑖</m:t>
                          </m:r>
                        </m:sub>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3" name="文本框 2">
                <a:extLst>
                  <a:ext uri="{FF2B5EF4-FFF2-40B4-BE49-F238E27FC236}">
                    <a16:creationId xmlns:a16="http://schemas.microsoft.com/office/drawing/2014/main" id="{D78929BA-5623-3123-E3CC-E01D5EF6B749}"/>
                  </a:ext>
                </a:extLst>
              </p:cNvPr>
              <p:cNvSpPr txBox="1">
                <a:spLocks noRot="1" noChangeAspect="1" noMove="1" noResize="1" noEditPoints="1" noAdjustHandles="1" noChangeArrowheads="1" noChangeShapeType="1" noTextEdit="1"/>
              </p:cNvSpPr>
              <p:nvPr/>
            </p:nvSpPr>
            <p:spPr>
              <a:xfrm>
                <a:off x="1150690" y="3602897"/>
                <a:ext cx="2701627" cy="51437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843105A-0B4C-35DA-2D27-0029C2090B6A}"/>
                  </a:ext>
                </a:extLst>
              </p:cNvPr>
              <p:cNvSpPr txBox="1"/>
              <p:nvPr/>
            </p:nvSpPr>
            <p:spPr>
              <a:xfrm>
                <a:off x="3923928" y="3695230"/>
                <a:ext cx="1671355" cy="422039"/>
              </a:xfrm>
              <a:prstGeom prst="rect">
                <a:avLst/>
              </a:prstGeom>
              <a:noFill/>
            </p:spPr>
            <p:txBody>
              <a:bodyPr wrap="none" lIns="0" tIns="0" rIns="0" bIns="0" rtlCol="0">
                <a:spAutoFit/>
              </a:bodyPr>
              <a:lstStyle/>
              <a:p>
                <a14:m>
                  <m:oMath xmlns:m="http://schemas.openxmlformats.org/officeDocument/2006/math">
                    <m:sSubSup>
                      <m:sSubSupPr>
                        <m:ctrlPr>
                          <a:rPr lang="en-US" altLang="zh-CN" i="1" smtClean="0">
                            <a:solidFill>
                              <a:srgbClr val="FF0000"/>
                            </a:solidFill>
                            <a:latin typeface="Cambria Math" panose="02040503050406030204" pitchFamily="18" charset="0"/>
                          </a:rPr>
                        </m:ctrlPr>
                      </m:sSubSupPr>
                      <m:e>
                        <m:r>
                          <a:rPr lang="en-US" altLang="zh-CN" b="0" i="1" smtClean="0">
                            <a:solidFill>
                              <a:srgbClr val="FF0000"/>
                            </a:solidFill>
                            <a:latin typeface="Cambria Math" panose="02040503050406030204" pitchFamily="18" charset="0"/>
                          </a:rPr>
                          <m:t>𝑖</m:t>
                        </m:r>
                      </m:e>
                      <m:sub>
                        <m:r>
                          <a:rPr lang="en-US" altLang="zh-CN" b="0" i="1" smtClean="0">
                            <a:solidFill>
                              <a:srgbClr val="FF0000"/>
                            </a:solidFill>
                            <a:latin typeface="Cambria Math" panose="02040503050406030204" pitchFamily="18" charset="0"/>
                          </a:rPr>
                          <m:t>𝑖</m:t>
                        </m:r>
                      </m:sub>
                      <m:sup/>
                    </m:sSubSup>
                  </m:oMath>
                </a14:m>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oMath>
                </a14:m>
                <a:endParaRPr lang="zh-CN" altLang="en-US" dirty="0"/>
              </a:p>
            </p:txBody>
          </p:sp>
        </mc:Choice>
        <mc:Fallback xmlns="">
          <p:sp>
            <p:nvSpPr>
              <p:cNvPr id="4" name="文本框 3">
                <a:extLst>
                  <a:ext uri="{FF2B5EF4-FFF2-40B4-BE49-F238E27FC236}">
                    <a16:creationId xmlns:a16="http://schemas.microsoft.com/office/drawing/2014/main" id="{8843105A-0B4C-35DA-2D27-0029C2090B6A}"/>
                  </a:ext>
                </a:extLst>
              </p:cNvPr>
              <p:cNvSpPr txBox="1">
                <a:spLocks noRot="1" noChangeAspect="1" noMove="1" noResize="1" noEditPoints="1" noAdjustHandles="1" noChangeArrowheads="1" noChangeShapeType="1" noTextEdit="1"/>
              </p:cNvSpPr>
              <p:nvPr/>
            </p:nvSpPr>
            <p:spPr>
              <a:xfrm>
                <a:off x="3923928" y="3695230"/>
                <a:ext cx="1671355" cy="422039"/>
              </a:xfrm>
              <a:prstGeom prst="rect">
                <a:avLst/>
              </a:prstGeom>
              <a:blipFill>
                <a:blip r:embed="rId6"/>
                <a:stretch>
                  <a:fillRect t="-10145" b="-434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2E04931-727C-EECC-3E4F-8DFE0513DAD5}"/>
                  </a:ext>
                </a:extLst>
              </p:cNvPr>
              <p:cNvSpPr txBox="1"/>
              <p:nvPr/>
            </p:nvSpPr>
            <p:spPr>
              <a:xfrm>
                <a:off x="1541051" y="4096763"/>
                <a:ext cx="436824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𝑅𝑒</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r>
                                <a:rPr lang="en-US" altLang="zh-CN" b="0" i="1" smtClean="0">
                                  <a:latin typeface="Cambria Math" panose="02040503050406030204" pitchFamily="18" charset="0"/>
                                </a:rPr>
                                <m:t>∗</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e>
                      </m:nary>
                      <m:r>
                        <a:rPr lang="en-US" altLang="zh-CN" b="0" i="1" smtClean="0">
                          <a:latin typeface="Cambria Math" panose="02040503050406030204" pitchFamily="18" charset="0"/>
                        </a:rPr>
                        <m:t>=0</m:t>
                      </m:r>
                    </m:oMath>
                  </m:oMathPara>
                </a14:m>
                <a:endParaRPr lang="zh-CN" altLang="en-US" dirty="0"/>
              </a:p>
            </p:txBody>
          </p:sp>
        </mc:Choice>
        <mc:Fallback xmlns="">
          <p:sp>
            <p:nvSpPr>
              <p:cNvPr id="5" name="文本框 4">
                <a:extLst>
                  <a:ext uri="{FF2B5EF4-FFF2-40B4-BE49-F238E27FC236}">
                    <a16:creationId xmlns:a16="http://schemas.microsoft.com/office/drawing/2014/main" id="{22E04931-727C-EECC-3E4F-8DFE0513DAD5}"/>
                  </a:ext>
                </a:extLst>
              </p:cNvPr>
              <p:cNvSpPr txBox="1">
                <a:spLocks noRot="1" noChangeAspect="1" noMove="1" noResize="1" noEditPoints="1" noAdjustHandles="1" noChangeArrowheads="1" noChangeShapeType="1" noTextEdit="1"/>
              </p:cNvSpPr>
              <p:nvPr/>
            </p:nvSpPr>
            <p:spPr>
              <a:xfrm>
                <a:off x="1541051" y="4096763"/>
                <a:ext cx="4368247" cy="100822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0036077-356D-C829-A0C5-06A42CD14ECE}"/>
                  </a:ext>
                </a:extLst>
              </p:cNvPr>
              <p:cNvSpPr txBox="1"/>
              <p:nvPr/>
            </p:nvSpPr>
            <p:spPr>
              <a:xfrm>
                <a:off x="1794897" y="5565037"/>
                <a:ext cx="4572000"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altLang="zh-CN" b="0" i="1" smtClean="0">
                              <a:solidFill>
                                <a:srgbClr val="FF0000"/>
                              </a:solidFill>
                              <a:latin typeface="Cambria Math" panose="02040503050406030204" pitchFamily="18" charset="0"/>
                            </a:rPr>
                          </m:ctrlPr>
                        </m:naryPr>
                        <m:sub>
                          <m:r>
                            <m:rPr>
                              <m:brk m:alnAt="23"/>
                            </m:rPr>
                            <a:rPr lang="en-US" altLang="zh-CN" b="0" i="1" smtClean="0">
                              <a:solidFill>
                                <a:srgbClr val="FF0000"/>
                              </a:solidFill>
                              <a:latin typeface="Cambria Math" panose="02040503050406030204" pitchFamily="18" charset="0"/>
                            </a:rPr>
                            <m:t>𝑖</m:t>
                          </m:r>
                          <m:r>
                            <a:rPr lang="en-US" altLang="zh-CN" b="0" i="1" smtClean="0">
                              <a:solidFill>
                                <a:srgbClr val="FF0000"/>
                              </a:solidFill>
                              <a:latin typeface="Cambria Math" panose="02040503050406030204" pitchFamily="18" charset="0"/>
                            </a:rPr>
                            <m:t>=1</m:t>
                          </m:r>
                        </m:sub>
                        <m:sup>
                          <m:r>
                            <a:rPr lang="en-US" altLang="zh-CN" b="0" i="1" smtClean="0">
                              <a:solidFill>
                                <a:srgbClr val="FF0000"/>
                              </a:solidFill>
                              <a:latin typeface="Cambria Math" panose="02040503050406030204" pitchFamily="18" charset="0"/>
                            </a:rPr>
                            <m:t>𝑛</m:t>
                          </m:r>
                        </m:sup>
                        <m:e>
                          <m:r>
                            <a:rPr lang="en-US" altLang="zh-CN" b="0" i="1" smtClean="0">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𝑣</m:t>
                              </m:r>
                            </m:e>
                            <m:sub>
                              <m:r>
                                <a:rPr lang="en-US" altLang="zh-CN" i="1">
                                  <a:solidFill>
                                    <a:srgbClr val="FF0000"/>
                                  </a:solidFill>
                                  <a:latin typeface="Cambria Math" panose="02040503050406030204" pitchFamily="18" charset="0"/>
                                </a:rPr>
                                <m:t>𝑖</m:t>
                              </m:r>
                            </m:sub>
                            <m:sup>
                              <m:r>
                                <a:rPr lang="en-US" altLang="zh-CN" i="1">
                                  <a:solidFill>
                                    <a:srgbClr val="FF0000"/>
                                  </a:solidFill>
                                  <a:latin typeface="Cambria Math" panose="02040503050406030204" pitchFamily="18" charset="0"/>
                                </a:rPr>
                                <m:t>+</m:t>
                              </m:r>
                            </m:sup>
                          </m:sSubSup>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𝑣</m:t>
                              </m:r>
                            </m:e>
                            <m:sub>
                              <m:r>
                                <a:rPr lang="en-US" altLang="zh-CN" i="1">
                                  <a:solidFill>
                                    <a:srgbClr val="FF0000"/>
                                  </a:solidFill>
                                  <a:latin typeface="Cambria Math" panose="02040503050406030204" pitchFamily="18" charset="0"/>
                                </a:rPr>
                                <m:t>𝑖</m:t>
                              </m:r>
                            </m:sub>
                            <m:sup>
                              <m:r>
                                <a:rPr lang="en-US" altLang="zh-CN" i="1">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m:t>
                              </m:r>
                            </m:sup>
                          </m:sSubSup>
                          <m:r>
                            <a:rPr lang="en-US" altLang="zh-CN" i="1">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𝑣</m:t>
                              </m:r>
                            </m:e>
                            <m:sub>
                              <m:r>
                                <a:rPr lang="en-US" altLang="zh-CN" i="1">
                                  <a:solidFill>
                                    <a:srgbClr val="FF0000"/>
                                  </a:solidFill>
                                  <a:latin typeface="Cambria Math" panose="02040503050406030204" pitchFamily="18" charset="0"/>
                                </a:rPr>
                                <m:t>𝑖</m:t>
                              </m:r>
                            </m:sub>
                            <m:sup>
                              <m:r>
                                <a:rPr lang="en-US" altLang="zh-CN" i="1">
                                  <a:solidFill>
                                    <a:srgbClr val="FF0000"/>
                                  </a:solidFill>
                                  <a:latin typeface="Cambria Math" panose="02040503050406030204" pitchFamily="18" charset="0"/>
                                </a:rPr>
                                <m:t>−</m:t>
                              </m:r>
                            </m:sup>
                          </m:sSubSup>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𝑣</m:t>
                              </m:r>
                            </m:e>
                            <m:sub>
                              <m:r>
                                <a:rPr lang="en-US" altLang="zh-CN" i="1">
                                  <a:solidFill>
                                    <a:srgbClr val="FF0000"/>
                                  </a:solidFill>
                                  <a:latin typeface="Cambria Math" panose="02040503050406030204" pitchFamily="18" charset="0"/>
                                </a:rPr>
                                <m:t>𝑖</m:t>
                              </m:r>
                            </m:sub>
                            <m:sup>
                              <m:r>
                                <a:rPr lang="en-US" altLang="zh-CN" i="1">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m:t>
                              </m:r>
                            </m:sup>
                          </m:sSubSup>
                          <m:r>
                            <a:rPr lang="en-US" altLang="zh-CN" b="0" i="1" smtClean="0">
                              <a:solidFill>
                                <a:srgbClr val="FF0000"/>
                              </a:solidFill>
                              <a:latin typeface="Cambria Math" panose="02040503050406030204" pitchFamily="18" charset="0"/>
                            </a:rPr>
                            <m:t>)</m:t>
                          </m:r>
                        </m:e>
                      </m:nary>
                      <m:r>
                        <a:rPr lang="en-US" altLang="zh-CN" b="0" i="1" smtClean="0">
                          <a:solidFill>
                            <a:srgbClr val="FF0000"/>
                          </a:solidFill>
                          <a:latin typeface="Cambria Math" panose="02040503050406030204" pitchFamily="18" charset="0"/>
                        </a:rPr>
                        <m:t>=0</m:t>
                      </m:r>
                    </m:oMath>
                  </m:oMathPara>
                </a14:m>
                <a:endParaRPr lang="zh-CN" altLang="en-US" dirty="0">
                  <a:solidFill>
                    <a:srgbClr val="FF0000"/>
                  </a:solidFill>
                </a:endParaRPr>
              </a:p>
            </p:txBody>
          </p:sp>
        </mc:Choice>
        <mc:Fallback xmlns="">
          <p:sp>
            <p:nvSpPr>
              <p:cNvPr id="17" name="文本框 16">
                <a:extLst>
                  <a:ext uri="{FF2B5EF4-FFF2-40B4-BE49-F238E27FC236}">
                    <a16:creationId xmlns:a16="http://schemas.microsoft.com/office/drawing/2014/main" id="{00036077-356D-C829-A0C5-06A42CD14ECE}"/>
                  </a:ext>
                </a:extLst>
              </p:cNvPr>
              <p:cNvSpPr txBox="1">
                <a:spLocks noRot="1" noChangeAspect="1" noMove="1" noResize="1" noEditPoints="1" noAdjustHandles="1" noChangeArrowheads="1" noChangeShapeType="1" noTextEdit="1"/>
              </p:cNvSpPr>
              <p:nvPr/>
            </p:nvSpPr>
            <p:spPr>
              <a:xfrm>
                <a:off x="1794897" y="5565037"/>
                <a:ext cx="4572000" cy="1100558"/>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25898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55299" name="文本框 5"/>
          <p:cNvSpPr txBox="1">
            <a:spLocks noChangeArrowheads="1"/>
          </p:cNvSpPr>
          <p:nvPr/>
        </p:nvSpPr>
        <p:spPr bwMode="auto">
          <a:xfrm>
            <a:off x="1794897" y="1613694"/>
            <a:ext cx="5256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dirty="0">
                <a:ea typeface="宋体" panose="02010600030101010101" pitchFamily="2" charset="-122"/>
              </a:rPr>
              <a:t>无</a:t>
            </a:r>
            <a:r>
              <a:rPr lang="zh-CN" altLang="en-US" sz="2400" dirty="0" smtClean="0">
                <a:ea typeface="宋体" panose="02010600030101010101" pitchFamily="2" charset="-122"/>
              </a:rPr>
              <a:t>耗</a:t>
            </a:r>
            <a:r>
              <a:rPr lang="zh-CN" altLang="en-US" sz="2400" dirty="0">
                <a:ea typeface="宋体" panose="02010600030101010101" pitchFamily="2" charset="-122"/>
              </a:rPr>
              <a:t>互易</a:t>
            </a:r>
            <a:r>
              <a:rPr lang="zh-CN" altLang="en-US" sz="2400" dirty="0" smtClean="0">
                <a:ea typeface="宋体" panose="02010600030101010101" pitchFamily="2" charset="-122"/>
              </a:rPr>
              <a:t>散射矩阵</a:t>
            </a:r>
            <a:endParaRPr lang="zh-CN" altLang="en-US" sz="2400" dirty="0">
              <a:ea typeface="宋体" panose="02010600030101010101" pitchFamily="2" charset="-122"/>
            </a:endParaRPr>
          </a:p>
        </p:txBody>
      </p:sp>
      <p:sp>
        <p:nvSpPr>
          <p:cNvPr id="2" name="文本框 1">
            <a:extLst>
              <a:ext uri="{FF2B5EF4-FFF2-40B4-BE49-F238E27FC236}">
                <a16:creationId xmlns:a16="http://schemas.microsoft.com/office/drawing/2014/main" id="{6FA7A1D9-178F-83A4-2EB2-F6ED902019AB}"/>
              </a:ext>
            </a:extLst>
          </p:cNvPr>
          <p:cNvSpPr txBox="1"/>
          <p:nvPr/>
        </p:nvSpPr>
        <p:spPr>
          <a:xfrm>
            <a:off x="179512" y="3013501"/>
            <a:ext cx="6564090" cy="4154984"/>
          </a:xfrm>
          <a:prstGeom prst="rect">
            <a:avLst/>
          </a:prstGeom>
          <a:noFill/>
        </p:spPr>
        <p:txBody>
          <a:bodyPr wrap="square" rtlCol="0">
            <a:spAutoFit/>
          </a:bodyPr>
          <a:lstStyle/>
          <a:p>
            <a:endParaRPr lang="en-US" altLang="zh-CN" dirty="0"/>
          </a:p>
          <a:p>
            <a:r>
              <a:rPr lang="zh-CN" altLang="en-US" dirty="0"/>
              <a:t>矩阵形式为：</a:t>
            </a:r>
            <a:endParaRPr lang="en-US" altLang="zh-CN" dirty="0"/>
          </a:p>
          <a:p>
            <a:endParaRPr lang="en-US" altLang="zh-CN" dirty="0"/>
          </a:p>
          <a:p>
            <a:r>
              <a:rPr lang="zh-CN" altLang="en-US" dirty="0"/>
              <a:t>取共轭为：</a:t>
            </a:r>
            <a:endParaRPr lang="en-US" altLang="zh-CN" dirty="0"/>
          </a:p>
          <a:p>
            <a:endParaRPr lang="en-US" altLang="zh-CN" dirty="0"/>
          </a:p>
          <a:p>
            <a:r>
              <a:rPr lang="zh-CN" altLang="en-US" dirty="0"/>
              <a:t>带入</a:t>
            </a:r>
            <a:r>
              <a:rPr lang="en-US" altLang="zh-CN" dirty="0"/>
              <a:t>S</a:t>
            </a:r>
            <a:r>
              <a:rPr lang="zh-CN" altLang="en-US" dirty="0"/>
              <a:t>矩阵：</a:t>
            </a:r>
            <a:endParaRPr lang="en-US" altLang="zh-CN" dirty="0"/>
          </a:p>
          <a:p>
            <a:endParaRPr lang="en-US" altLang="zh-CN" dirty="0"/>
          </a:p>
          <a:p>
            <a:endParaRPr lang="en-US" altLang="zh-CN" dirty="0"/>
          </a:p>
          <a:p>
            <a:r>
              <a:rPr lang="zh-CN" altLang="en-US" dirty="0"/>
              <a:t>因此：</a:t>
            </a:r>
            <a:endParaRPr lang="en-US" altLang="zh-CN" dirty="0"/>
          </a:p>
          <a:p>
            <a:endParaRPr lang="en-US" altLang="zh-CN" dirty="0"/>
          </a:p>
          <a:p>
            <a:endParaRPr lang="en-US" altLang="zh-CN"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0036077-356D-C829-A0C5-06A42CD14ECE}"/>
                  </a:ext>
                </a:extLst>
              </p:cNvPr>
              <p:cNvSpPr txBox="1"/>
              <p:nvPr/>
            </p:nvSpPr>
            <p:spPr>
              <a:xfrm>
                <a:off x="827584" y="2068388"/>
                <a:ext cx="4572000"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r>
                                <a:rPr lang="en-US" altLang="zh-CN" b="0" i="1" smtClean="0">
                                  <a:latin typeface="Cambria Math" panose="02040503050406030204" pitchFamily="18" charset="0"/>
                                </a:rPr>
                                <m:t>∗</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e>
                      </m:nary>
                      <m:r>
                        <a:rPr lang="en-US" altLang="zh-CN" b="0" i="1" smtClean="0">
                          <a:latin typeface="Cambria Math" panose="02040503050406030204" pitchFamily="18" charset="0"/>
                        </a:rPr>
                        <m:t>=0</m:t>
                      </m:r>
                    </m:oMath>
                  </m:oMathPara>
                </a14:m>
                <a:endParaRPr lang="zh-CN" altLang="en-US" dirty="0"/>
              </a:p>
            </p:txBody>
          </p:sp>
        </mc:Choice>
        <mc:Fallback xmlns="">
          <p:sp>
            <p:nvSpPr>
              <p:cNvPr id="17" name="文本框 16">
                <a:extLst>
                  <a:ext uri="{FF2B5EF4-FFF2-40B4-BE49-F238E27FC236}">
                    <a16:creationId xmlns:a16="http://schemas.microsoft.com/office/drawing/2014/main" id="{00036077-356D-C829-A0C5-06A42CD14ECE}"/>
                  </a:ext>
                </a:extLst>
              </p:cNvPr>
              <p:cNvSpPr txBox="1">
                <a:spLocks noRot="1" noChangeAspect="1" noMove="1" noResize="1" noEditPoints="1" noAdjustHandles="1" noChangeArrowheads="1" noChangeShapeType="1" noTextEdit="1"/>
              </p:cNvSpPr>
              <p:nvPr/>
            </p:nvSpPr>
            <p:spPr>
              <a:xfrm>
                <a:off x="827584" y="2068388"/>
                <a:ext cx="4572000" cy="110055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0BA4AE5-D9C2-82D3-2ABA-056C9F7A49FA}"/>
                  </a:ext>
                </a:extLst>
              </p:cNvPr>
              <p:cNvSpPr txBox="1"/>
              <p:nvPr/>
            </p:nvSpPr>
            <p:spPr>
              <a:xfrm>
                <a:off x="1403648" y="3392659"/>
                <a:ext cx="4572000" cy="4837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r>
                            <a:rPr lang="en-US" altLang="zh-CN" b="0" i="1" smtClean="0">
                              <a:latin typeface="Cambria Math" panose="02040503050406030204" pitchFamily="18" charset="0"/>
                            </a:rPr>
                            <m:t>𝑇</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r>
                            <a:rPr lang="en-US" altLang="zh-CN" b="0" i="1" smtClean="0">
                              <a:latin typeface="Cambria Math" panose="02040503050406030204" pitchFamily="18" charset="0"/>
                            </a:rPr>
                            <m:t>𝑇</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=0</m:t>
                      </m:r>
                    </m:oMath>
                  </m:oMathPara>
                </a14:m>
                <a:endParaRPr lang="zh-CN" altLang="en-US" dirty="0"/>
              </a:p>
            </p:txBody>
          </p:sp>
        </mc:Choice>
        <mc:Fallback xmlns="">
          <p:sp>
            <p:nvSpPr>
              <p:cNvPr id="7" name="文本框 6">
                <a:extLst>
                  <a:ext uri="{FF2B5EF4-FFF2-40B4-BE49-F238E27FC236}">
                    <a16:creationId xmlns:a16="http://schemas.microsoft.com/office/drawing/2014/main" id="{50BA4AE5-D9C2-82D3-2ABA-056C9F7A49FA}"/>
                  </a:ext>
                </a:extLst>
              </p:cNvPr>
              <p:cNvSpPr txBox="1">
                <a:spLocks noRot="1" noChangeAspect="1" noMove="1" noResize="1" noEditPoints="1" noAdjustHandles="1" noChangeArrowheads="1" noChangeShapeType="1" noTextEdit="1"/>
              </p:cNvSpPr>
              <p:nvPr/>
            </p:nvSpPr>
            <p:spPr>
              <a:xfrm>
                <a:off x="1403648" y="3392659"/>
                <a:ext cx="4572000" cy="48372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DDBD6DD-1E47-5D00-C32A-9FA4E160E0D7}"/>
                  </a:ext>
                </a:extLst>
              </p:cNvPr>
              <p:cNvSpPr txBox="1"/>
              <p:nvPr/>
            </p:nvSpPr>
            <p:spPr>
              <a:xfrm>
                <a:off x="1432595" y="4056615"/>
                <a:ext cx="4572000" cy="4837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r>
                            <a:rPr lang="en-US" altLang="zh-CN" b="0" i="1" smtClean="0">
                              <a:latin typeface="Cambria Math" panose="02040503050406030204" pitchFamily="18" charset="0"/>
                            </a:rPr>
                            <m:t>𝐻</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r>
                            <a:rPr lang="en-US" altLang="zh-CN" i="1">
                              <a:latin typeface="Cambria Math" panose="02040503050406030204" pitchFamily="18" charset="0"/>
                            </a:rPr>
                            <m:t>𝐻</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=0</m:t>
                      </m:r>
                    </m:oMath>
                  </m:oMathPara>
                </a14:m>
                <a:endParaRPr lang="zh-CN" altLang="en-US" dirty="0"/>
              </a:p>
            </p:txBody>
          </p:sp>
        </mc:Choice>
        <mc:Fallback xmlns="">
          <p:sp>
            <p:nvSpPr>
              <p:cNvPr id="8" name="文本框 7">
                <a:extLst>
                  <a:ext uri="{FF2B5EF4-FFF2-40B4-BE49-F238E27FC236}">
                    <a16:creationId xmlns:a16="http://schemas.microsoft.com/office/drawing/2014/main" id="{1DDBD6DD-1E47-5D00-C32A-9FA4E160E0D7}"/>
                  </a:ext>
                </a:extLst>
              </p:cNvPr>
              <p:cNvSpPr txBox="1">
                <a:spLocks noRot="1" noChangeAspect="1" noMove="1" noResize="1" noEditPoints="1" noAdjustHandles="1" noChangeArrowheads="1" noChangeShapeType="1" noTextEdit="1"/>
              </p:cNvSpPr>
              <p:nvPr/>
            </p:nvSpPr>
            <p:spPr>
              <a:xfrm>
                <a:off x="1432595" y="4056615"/>
                <a:ext cx="4572000" cy="483722"/>
              </a:xfrm>
              <a:prstGeom prst="rect">
                <a:avLst/>
              </a:prstGeom>
              <a:blipFill>
                <a:blip r:embed="rId5"/>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674F98D0-A864-D04C-BF72-B3B4B5865A95}"/>
              </a:ext>
            </a:extLst>
          </p:cNvPr>
          <p:cNvSpPr txBox="1"/>
          <p:nvPr/>
        </p:nvSpPr>
        <p:spPr>
          <a:xfrm>
            <a:off x="5548413" y="4167663"/>
            <a:ext cx="2448272" cy="461665"/>
          </a:xfrm>
          <a:prstGeom prst="rect">
            <a:avLst/>
          </a:prstGeom>
          <a:noFill/>
        </p:spPr>
        <p:txBody>
          <a:bodyPr wrap="square" rtlCol="0">
            <a:spAutoFit/>
          </a:bodyPr>
          <a:lstStyle/>
          <a:p>
            <a:r>
              <a:rPr lang="en-US" altLang="zh-CN" dirty="0"/>
              <a:t>H</a:t>
            </a:r>
            <a:r>
              <a:rPr lang="zh-CN" altLang="en-US" dirty="0"/>
              <a:t>为共轭转置</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658C9C6-3E0B-54CF-78D0-CCD32DEC4A33}"/>
                  </a:ext>
                </a:extLst>
              </p:cNvPr>
              <p:cNvSpPr txBox="1"/>
              <p:nvPr/>
            </p:nvSpPr>
            <p:spPr>
              <a:xfrm>
                <a:off x="1547664" y="4821494"/>
                <a:ext cx="4572000" cy="4837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r>
                            <a:rPr lang="en-US" altLang="zh-CN" b="0" i="1" smtClean="0">
                              <a:latin typeface="Cambria Math" panose="02040503050406030204" pitchFamily="18" charset="0"/>
                            </a:rPr>
                            <m:t>𝐻</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m:t>
                          </m:r>
                          <m:r>
                            <a:rPr lang="en-US" altLang="zh-CN" i="1">
                              <a:latin typeface="Cambria Math" panose="02040503050406030204" pitchFamily="18" charset="0"/>
                            </a:rPr>
                            <m:t>𝐻</m:t>
                          </m:r>
                        </m:sup>
                      </m:sSubSup>
                      <m:sSubSup>
                        <m:sSubSupPr>
                          <m:ctrlPr>
                            <a:rPr lang="en-US" altLang="zh-CN" i="1">
                              <a:latin typeface="Cambria Math" panose="02040503050406030204" pitchFamily="18" charset="0"/>
                            </a:rPr>
                          </m:ctrlPr>
                        </m:sSubSupPr>
                        <m:e>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𝑆</m:t>
                              </m:r>
                            </m:e>
                            <m:sup>
                              <m:r>
                                <a:rPr lang="en-US" altLang="zh-CN" b="0" i="1" smtClean="0">
                                  <a:latin typeface="Cambria Math" panose="02040503050406030204" pitchFamily="18" charset="0"/>
                                </a:rPr>
                                <m:t>𝐻</m:t>
                              </m:r>
                            </m:sup>
                          </m:sSup>
                          <m:r>
                            <a:rPr lang="en-US" altLang="zh-CN" b="0" i="1" smtClean="0">
                              <a:latin typeface="Cambria Math" panose="02040503050406030204" pitchFamily="18" charset="0"/>
                            </a:rPr>
                            <m:t>𝑆</m:t>
                          </m:r>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=0</m:t>
                      </m:r>
                    </m:oMath>
                  </m:oMathPara>
                </a14:m>
                <a:endParaRPr lang="zh-CN" altLang="en-US" dirty="0"/>
              </a:p>
            </p:txBody>
          </p:sp>
        </mc:Choice>
        <mc:Fallback xmlns="">
          <p:sp>
            <p:nvSpPr>
              <p:cNvPr id="10" name="文本框 9">
                <a:extLst>
                  <a:ext uri="{FF2B5EF4-FFF2-40B4-BE49-F238E27FC236}">
                    <a16:creationId xmlns:a16="http://schemas.microsoft.com/office/drawing/2014/main" id="{C658C9C6-3E0B-54CF-78D0-CCD32DEC4A33}"/>
                  </a:ext>
                </a:extLst>
              </p:cNvPr>
              <p:cNvSpPr txBox="1">
                <a:spLocks noRot="1" noChangeAspect="1" noMove="1" noResize="1" noEditPoints="1" noAdjustHandles="1" noChangeArrowheads="1" noChangeShapeType="1" noTextEdit="1"/>
              </p:cNvSpPr>
              <p:nvPr/>
            </p:nvSpPr>
            <p:spPr>
              <a:xfrm>
                <a:off x="1547664" y="4821494"/>
                <a:ext cx="4572000" cy="48372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A9A5CEA-0298-E375-2AD6-52336C274B4D}"/>
                  </a:ext>
                </a:extLst>
              </p:cNvPr>
              <p:cNvSpPr txBox="1"/>
              <p:nvPr/>
            </p:nvSpPr>
            <p:spPr>
              <a:xfrm>
                <a:off x="1541542" y="5332580"/>
                <a:ext cx="4572000" cy="4837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m:t>
                          </m:r>
                          <m:r>
                            <a:rPr lang="en-US" altLang="zh-CN" b="0" i="1" smtClean="0">
                              <a:latin typeface="Cambria Math" panose="02040503050406030204" pitchFamily="18" charset="0"/>
                            </a:rPr>
                            <m:t>𝐻</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𝑆</m:t>
                              </m:r>
                            </m:e>
                            <m:sup>
                              <m:r>
                                <a:rPr lang="en-US" altLang="zh-CN" b="0" i="1" smtClean="0">
                                  <a:latin typeface="Cambria Math" panose="02040503050406030204" pitchFamily="18" charset="0"/>
                                </a:rPr>
                                <m:t>𝐻</m:t>
                              </m:r>
                            </m:sup>
                          </m:sSup>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i="1">
                              <a:latin typeface="Cambria Math" panose="02040503050406030204" pitchFamily="18" charset="0"/>
                            </a:rPr>
                            <m:t>𝑣</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=0</m:t>
                      </m:r>
                    </m:oMath>
                  </m:oMathPara>
                </a14:m>
                <a:endParaRPr lang="zh-CN" altLang="en-US" dirty="0"/>
              </a:p>
            </p:txBody>
          </p:sp>
        </mc:Choice>
        <mc:Fallback xmlns="">
          <p:sp>
            <p:nvSpPr>
              <p:cNvPr id="11" name="文本框 10">
                <a:extLst>
                  <a:ext uri="{FF2B5EF4-FFF2-40B4-BE49-F238E27FC236}">
                    <a16:creationId xmlns:a16="http://schemas.microsoft.com/office/drawing/2014/main" id="{0A9A5CEA-0298-E375-2AD6-52336C274B4D}"/>
                  </a:ext>
                </a:extLst>
              </p:cNvPr>
              <p:cNvSpPr txBox="1">
                <a:spLocks noRot="1" noChangeAspect="1" noMove="1" noResize="1" noEditPoints="1" noAdjustHandles="1" noChangeArrowheads="1" noChangeShapeType="1" noTextEdit="1"/>
              </p:cNvSpPr>
              <p:nvPr/>
            </p:nvSpPr>
            <p:spPr>
              <a:xfrm>
                <a:off x="1541542" y="5332580"/>
                <a:ext cx="4572000" cy="48372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DE52F95-1361-2093-4C2E-1D86DD571E05}"/>
                  </a:ext>
                </a:extLst>
              </p:cNvPr>
              <p:cNvSpPr txBox="1"/>
              <p:nvPr/>
            </p:nvSpPr>
            <p:spPr>
              <a:xfrm>
                <a:off x="927280" y="5949280"/>
                <a:ext cx="4572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𝑈</m:t>
                      </m:r>
                      <m:r>
                        <a:rPr lang="en-US" altLang="zh-CN" b="0" i="1" smtClean="0">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𝐻</m:t>
                          </m:r>
                        </m:sup>
                      </m:sSup>
                      <m:r>
                        <a:rPr lang="en-US" altLang="zh-CN" i="1">
                          <a:solidFill>
                            <a:srgbClr val="FF0000"/>
                          </a:solidFill>
                          <a:latin typeface="Cambria Math" panose="02040503050406030204" pitchFamily="18" charset="0"/>
                        </a:rPr>
                        <m:t>𝑆</m:t>
                      </m:r>
                    </m:oMath>
                  </m:oMathPara>
                </a14:m>
                <a:endParaRPr lang="zh-CN" altLang="en-US" dirty="0">
                  <a:solidFill>
                    <a:srgbClr val="FF0000"/>
                  </a:solidFill>
                </a:endParaRPr>
              </a:p>
            </p:txBody>
          </p:sp>
        </mc:Choice>
        <mc:Fallback xmlns="">
          <p:sp>
            <p:nvSpPr>
              <p:cNvPr id="13" name="文本框 12">
                <a:extLst>
                  <a:ext uri="{FF2B5EF4-FFF2-40B4-BE49-F238E27FC236}">
                    <a16:creationId xmlns:a16="http://schemas.microsoft.com/office/drawing/2014/main" id="{3DE52F95-1361-2093-4C2E-1D86DD571E05}"/>
                  </a:ext>
                </a:extLst>
              </p:cNvPr>
              <p:cNvSpPr txBox="1">
                <a:spLocks noRot="1" noChangeAspect="1" noMove="1" noResize="1" noEditPoints="1" noAdjustHandles="1" noChangeArrowheads="1" noChangeShapeType="1" noTextEdit="1"/>
              </p:cNvSpPr>
              <p:nvPr/>
            </p:nvSpPr>
            <p:spPr>
              <a:xfrm>
                <a:off x="927280" y="5949280"/>
                <a:ext cx="4572000" cy="461665"/>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670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pic>
        <p:nvPicPr>
          <p:cNvPr id="143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3" y="1679575"/>
            <a:ext cx="4608512"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10"/>
          <p:cNvSpPr txBox="1">
            <a:spLocks noChangeArrowheads="1"/>
          </p:cNvSpPr>
          <p:nvPr/>
        </p:nvSpPr>
        <p:spPr bwMode="auto">
          <a:xfrm>
            <a:off x="5480050" y="3213100"/>
            <a:ext cx="3255963" cy="2273300"/>
          </a:xfrm>
          <a:prstGeom prst="rect">
            <a:avLst/>
          </a:prstGeom>
          <a:noFill/>
          <a:ln>
            <a:noFill/>
          </a:ln>
          <a:effectLst/>
        </p:spPr>
        <p:txBody>
          <a:bodyPr>
            <a:spAutoFit/>
          </a:bodyPr>
          <a:lstStyle>
            <a:lvl1pPr marL="342900" indent="-342900">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marL="0" indent="0" eaLnBrk="1" hangingPunct="1">
              <a:lnSpc>
                <a:spcPct val="120000"/>
              </a:lnSpc>
              <a:spcBef>
                <a:spcPct val="0"/>
              </a:spcBef>
              <a:defRPr/>
            </a:pPr>
            <a:r>
              <a:rPr lang="zh-CN" altLang="en-US" sz="2000" b="0" dirty="0">
                <a:ea typeface="宋体" panose="02010600030101010101" pitchFamily="2" charset="-122"/>
              </a:rPr>
              <a:t>无源器件阻抗平面的点与反射系数平面（</a:t>
            </a:r>
            <a:r>
              <a:rPr lang="en-US" altLang="zh-CN" sz="2000" b="0" dirty="0">
                <a:ea typeface="宋体" panose="02010600030101010101" pitchFamily="2" charset="-122"/>
              </a:rPr>
              <a:t>U-V plane</a:t>
            </a:r>
            <a:r>
              <a:rPr lang="zh-CN" altLang="en-US" sz="2000" b="0" dirty="0">
                <a:ea typeface="宋体" panose="02010600030101010101" pitchFamily="2" charset="-122"/>
              </a:rPr>
              <a:t>）的点存在一一对应关系。</a:t>
            </a:r>
            <a:endParaRPr lang="en-US" altLang="zh-CN" sz="2000" b="0" dirty="0">
              <a:ea typeface="宋体" panose="02010600030101010101" pitchFamily="2" charset="-122"/>
            </a:endParaRPr>
          </a:p>
          <a:p>
            <a:pPr marL="0" indent="0" eaLnBrk="1" hangingPunct="1">
              <a:lnSpc>
                <a:spcPct val="120000"/>
              </a:lnSpc>
              <a:spcBef>
                <a:spcPct val="0"/>
              </a:spcBef>
              <a:defRPr/>
            </a:pPr>
            <a:endParaRPr lang="en-US" altLang="zh-CN" sz="2000" b="0" dirty="0">
              <a:ea typeface="宋体" panose="02010600030101010101" pitchFamily="2" charset="-122"/>
            </a:endParaRPr>
          </a:p>
          <a:p>
            <a:pPr marL="0" indent="0" eaLnBrk="1" hangingPunct="1">
              <a:lnSpc>
                <a:spcPct val="120000"/>
              </a:lnSpc>
              <a:spcBef>
                <a:spcPct val="0"/>
              </a:spcBef>
              <a:defRPr/>
            </a:pPr>
            <a:r>
              <a:rPr lang="zh-CN" altLang="en-US" sz="2000" b="0" dirty="0">
                <a:solidFill>
                  <a:srgbClr val="FF0000"/>
                </a:solidFill>
                <a:ea typeface="宋体" panose="02010600030101010101" pitchFamily="2" charset="-122"/>
              </a:rPr>
              <a:t>史密斯圆图为这种关系的图形化表示。</a:t>
            </a:r>
            <a:endParaRPr lang="en-US" altLang="zh-CN" b="0" dirty="0">
              <a:solidFill>
                <a:srgbClr val="FF0000"/>
              </a:solidFill>
              <a:latin typeface="+mj-lt"/>
              <a:ea typeface="宋体" panose="02010600030101010101" pitchFamily="2"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55299" name="文本框 5"/>
          <p:cNvSpPr txBox="1">
            <a:spLocks noChangeArrowheads="1"/>
          </p:cNvSpPr>
          <p:nvPr/>
        </p:nvSpPr>
        <p:spPr bwMode="auto">
          <a:xfrm>
            <a:off x="1794897" y="1613694"/>
            <a:ext cx="5256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散射矩阵</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DE52F95-1361-2093-4C2E-1D86DD571E05}"/>
                  </a:ext>
                </a:extLst>
              </p:cNvPr>
              <p:cNvSpPr txBox="1"/>
              <p:nvPr/>
            </p:nvSpPr>
            <p:spPr>
              <a:xfrm>
                <a:off x="1794897" y="3121645"/>
                <a:ext cx="4572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𝑈</m:t>
                      </m:r>
                      <m:r>
                        <a:rPr lang="en-US" altLang="zh-CN" b="0" i="1" smtClean="0">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𝑆</m:t>
                          </m:r>
                        </m:e>
                        <m:sup>
                          <m:r>
                            <a:rPr lang="en-US" altLang="zh-CN" i="1">
                              <a:solidFill>
                                <a:srgbClr val="FF0000"/>
                              </a:solidFill>
                              <a:latin typeface="Cambria Math" panose="02040503050406030204" pitchFamily="18" charset="0"/>
                            </a:rPr>
                            <m:t>𝐻</m:t>
                          </m:r>
                        </m:sup>
                      </m:sSup>
                      <m:r>
                        <a:rPr lang="en-US" altLang="zh-CN" i="1">
                          <a:solidFill>
                            <a:srgbClr val="FF0000"/>
                          </a:solidFill>
                          <a:latin typeface="Cambria Math" panose="02040503050406030204" pitchFamily="18" charset="0"/>
                        </a:rPr>
                        <m:t>𝑆</m:t>
                      </m:r>
                    </m:oMath>
                  </m:oMathPara>
                </a14:m>
                <a:endParaRPr lang="zh-CN" altLang="en-US" dirty="0">
                  <a:solidFill>
                    <a:srgbClr val="FF0000"/>
                  </a:solidFill>
                </a:endParaRPr>
              </a:p>
            </p:txBody>
          </p:sp>
        </mc:Choice>
        <mc:Fallback xmlns="">
          <p:sp>
            <p:nvSpPr>
              <p:cNvPr id="13" name="文本框 12">
                <a:extLst>
                  <a:ext uri="{FF2B5EF4-FFF2-40B4-BE49-F238E27FC236}">
                    <a16:creationId xmlns:a16="http://schemas.microsoft.com/office/drawing/2014/main" id="{3DE52F95-1361-2093-4C2E-1D86DD571E05}"/>
                  </a:ext>
                </a:extLst>
              </p:cNvPr>
              <p:cNvSpPr txBox="1">
                <a:spLocks noRot="1" noChangeAspect="1" noMove="1" noResize="1" noEditPoints="1" noAdjustHandles="1" noChangeArrowheads="1" noChangeShapeType="1" noTextEdit="1"/>
              </p:cNvSpPr>
              <p:nvPr/>
            </p:nvSpPr>
            <p:spPr>
              <a:xfrm>
                <a:off x="1794897" y="3121645"/>
                <a:ext cx="4572000" cy="461665"/>
              </a:xfrm>
              <a:prstGeom prst="rect">
                <a:avLst/>
              </a:prstGeom>
              <a:blipFill>
                <a:blip r:embed="rId3"/>
                <a:stretch>
                  <a:fillRect/>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2558D80-4C0B-2BE9-71EB-65EA8A2512FD}"/>
              </a:ext>
            </a:extLst>
          </p:cNvPr>
          <p:cNvSpPr txBox="1"/>
          <p:nvPr/>
        </p:nvSpPr>
        <p:spPr>
          <a:xfrm>
            <a:off x="611560" y="2451894"/>
            <a:ext cx="4572000" cy="2308324"/>
          </a:xfrm>
          <a:prstGeom prst="rect">
            <a:avLst/>
          </a:prstGeom>
          <a:noFill/>
        </p:spPr>
        <p:txBody>
          <a:bodyPr wrap="square">
            <a:spAutoFit/>
          </a:bodyPr>
          <a:lstStyle/>
          <a:p>
            <a:r>
              <a:rPr lang="zh-CN" altLang="en-US" dirty="0" smtClean="0"/>
              <a:t>网络互易</a:t>
            </a:r>
            <a:endParaRPr lang="en-US" altLang="zh-CN" dirty="0" smtClean="0"/>
          </a:p>
          <a:p>
            <a:endParaRPr lang="en-US" altLang="zh-CN" dirty="0"/>
          </a:p>
          <a:p>
            <a:r>
              <a:rPr lang="zh-CN" altLang="en-US" dirty="0"/>
              <a:t>网络无耗互易</a:t>
            </a:r>
            <a:endParaRPr lang="en-US" altLang="zh-CN" dirty="0"/>
          </a:p>
          <a:p>
            <a:endParaRPr lang="en-US" altLang="zh-CN" dirty="0"/>
          </a:p>
          <a:p>
            <a:endParaRPr lang="en-US" altLang="zh-CN" dirty="0"/>
          </a:p>
          <a:p>
            <a:r>
              <a:rPr lang="zh-CN" altLang="en-US" dirty="0"/>
              <a:t>因此：</a:t>
            </a:r>
          </a:p>
        </p:txBody>
      </p:sp>
      <p:pic>
        <p:nvPicPr>
          <p:cNvPr id="6" name="图片 5">
            <a:extLst>
              <a:ext uri="{FF2B5EF4-FFF2-40B4-BE49-F238E27FC236}">
                <a16:creationId xmlns:a16="http://schemas.microsoft.com/office/drawing/2014/main" id="{C01F4C7C-9D4B-90C1-8CAD-0FC33818EE5C}"/>
              </a:ext>
            </a:extLst>
          </p:cNvPr>
          <p:cNvPicPr>
            <a:picLocks noChangeAspect="1"/>
          </p:cNvPicPr>
          <p:nvPr/>
        </p:nvPicPr>
        <p:blipFill>
          <a:blip r:embed="rId4"/>
          <a:stretch>
            <a:fillRect/>
          </a:stretch>
        </p:blipFill>
        <p:spPr>
          <a:xfrm>
            <a:off x="3404883" y="2514426"/>
            <a:ext cx="1018120" cy="402371"/>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B4B7870-FC6E-BCE6-B5E1-4BDE9084A6A2}"/>
                  </a:ext>
                </a:extLst>
              </p:cNvPr>
              <p:cNvSpPr txBox="1"/>
              <p:nvPr/>
            </p:nvSpPr>
            <p:spPr>
              <a:xfrm>
                <a:off x="2301926" y="4196209"/>
                <a:ext cx="3224033" cy="360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rPr>
                        <m:t>𝑆</m:t>
                      </m:r>
                      <m:r>
                        <a:rPr lang="zh-CN" altLang="en-US" i="1" baseline="30000" smtClean="0">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𝑆</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𝑈</m:t>
                      </m:r>
                    </m:oMath>
                  </m:oMathPara>
                </a14:m>
                <a:endParaRPr lang="zh-CN" altLang="en-US" baseline="30000" dirty="0">
                  <a:solidFill>
                    <a:srgbClr val="FF0000"/>
                  </a:solidFill>
                </a:endParaRPr>
              </a:p>
            </p:txBody>
          </p:sp>
        </mc:Choice>
        <mc:Fallback xmlns="">
          <p:sp>
            <p:nvSpPr>
              <p:cNvPr id="12" name="文本框 11">
                <a:extLst>
                  <a:ext uri="{FF2B5EF4-FFF2-40B4-BE49-F238E27FC236}">
                    <a16:creationId xmlns:a16="http://schemas.microsoft.com/office/drawing/2014/main" id="{BB4B7870-FC6E-BCE6-B5E1-4BDE9084A6A2}"/>
                  </a:ext>
                </a:extLst>
              </p:cNvPr>
              <p:cNvSpPr txBox="1">
                <a:spLocks noRot="1" noChangeAspect="1" noMove="1" noResize="1" noEditPoints="1" noAdjustHandles="1" noChangeArrowheads="1" noChangeShapeType="1" noTextEdit="1"/>
              </p:cNvSpPr>
              <p:nvPr/>
            </p:nvSpPr>
            <p:spPr>
              <a:xfrm>
                <a:off x="2301926" y="4196209"/>
                <a:ext cx="3224033" cy="360804"/>
              </a:xfrm>
              <a:prstGeom prst="rect">
                <a:avLst/>
              </a:prstGeom>
              <a:blipFill>
                <a:blip r:embed="rId5"/>
                <a:stretch>
                  <a:fillRect t="-1667" b="-1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57513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57351"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sp>
        <p:nvSpPr>
          <p:cNvPr id="4" name="文本框 5">
            <a:extLst>
              <a:ext uri="{FF2B5EF4-FFF2-40B4-BE49-F238E27FC236}">
                <a16:creationId xmlns:a16="http://schemas.microsoft.com/office/drawing/2014/main" id="{A005D9D6-CFF1-B804-22A6-A5F10338D61F}"/>
              </a:ext>
            </a:extLst>
          </p:cNvPr>
          <p:cNvSpPr txBox="1">
            <a:spLocks noChangeArrowheads="1"/>
          </p:cNvSpPr>
          <p:nvPr/>
        </p:nvSpPr>
        <p:spPr bwMode="auto">
          <a:xfrm>
            <a:off x="384175" y="1964740"/>
            <a:ext cx="525621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400" dirty="0">
                <a:ea typeface="宋体" panose="02010600030101010101" pitchFamily="2" charset="-122"/>
              </a:rPr>
              <a:t>散射与阻抗矩阵关系</a:t>
            </a:r>
            <a:endParaRPr lang="en-US" altLang="zh-CN" sz="2400" dirty="0">
              <a:ea typeface="宋体" panose="02010600030101010101" pitchFamily="2" charset="-122"/>
            </a:endParaRPr>
          </a:p>
          <a:p>
            <a:pPr algn="ctr">
              <a:spcBef>
                <a:spcPct val="0"/>
              </a:spcBef>
            </a:pPr>
            <a:endParaRPr lang="en-US" altLang="zh-CN" sz="2400" dirty="0">
              <a:ea typeface="宋体" panose="02010600030101010101" pitchFamily="2" charset="-122"/>
            </a:endParaRPr>
          </a:p>
          <a:p>
            <a:pPr algn="ctr">
              <a:spcBef>
                <a:spcPct val="0"/>
              </a:spcBef>
            </a:pPr>
            <a:endParaRPr lang="en-US" altLang="zh-CN" sz="2400" dirty="0">
              <a:ea typeface="宋体" panose="02010600030101010101" pitchFamily="2" charset="-122"/>
            </a:endParaRPr>
          </a:p>
          <a:p>
            <a:pPr>
              <a:spcBef>
                <a:spcPct val="0"/>
              </a:spcBef>
            </a:pPr>
            <a:r>
              <a:rPr lang="zh-CN" altLang="en-US" sz="2400" dirty="0">
                <a:ea typeface="宋体" panose="02010600030101010101" pitchFamily="2" charset="-122"/>
              </a:rPr>
              <a:t>根据矩阵运算规则可得：</a:t>
            </a:r>
            <a:endParaRPr lang="en-US" altLang="zh-CN" sz="2400" dirty="0">
              <a:ea typeface="宋体" panose="02010600030101010101" pitchFamily="2"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BCC2D52-A384-D4DD-6805-441B24584A7E}"/>
                  </a:ext>
                </a:extLst>
              </p:cNvPr>
              <p:cNvSpPr txBox="1"/>
              <p:nvPr/>
            </p:nvSpPr>
            <p:spPr>
              <a:xfrm>
                <a:off x="539552" y="2564904"/>
                <a:ext cx="35212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𝒔</m:t>
                      </m:r>
                      <m:r>
                        <a:rPr lang="en-US" altLang="zh-CN" b="0"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𝑺</m:t>
                      </m:r>
                      <m:r>
                        <a:rPr lang="en-US" altLang="zh-CN" b="0" i="1" smtClean="0">
                          <a:solidFill>
                            <a:srgbClr val="FF0000"/>
                          </a:solidFill>
                          <a:latin typeface="Cambria Math" panose="02040503050406030204" pitchFamily="18" charset="0"/>
                        </a:rPr>
                        <m:t>=</m:t>
                      </m:r>
                      <m:d>
                        <m:dPr>
                          <m:ctrlPr>
                            <a:rPr lang="en-US" altLang="zh-CN" i="1">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𝒛</m:t>
                          </m:r>
                          <m:r>
                            <a:rPr lang="en-US" altLang="zh-CN" b="0"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𝑼</m:t>
                          </m:r>
                        </m:e>
                      </m:d>
                      <m:sSup>
                        <m:sSupPr>
                          <m:ctrlPr>
                            <a:rPr lang="en-US" altLang="zh-CN" i="1" smtClean="0">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𝒛</m:t>
                              </m:r>
                              <m:r>
                                <a:rPr lang="en-US" altLang="zh-CN"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𝑼</m:t>
                              </m:r>
                            </m:e>
                          </m:d>
                        </m:e>
                        <m:sup>
                          <m:r>
                            <a:rPr lang="en-US" altLang="zh-CN" b="0" i="1" smtClean="0">
                              <a:solidFill>
                                <a:srgbClr val="FF0000"/>
                              </a:solidFill>
                              <a:latin typeface="Cambria Math" panose="02040503050406030204" pitchFamily="18" charset="0"/>
                            </a:rPr>
                            <m:t>−1</m:t>
                          </m:r>
                        </m:sup>
                      </m:sSup>
                    </m:oMath>
                  </m:oMathPara>
                </a14:m>
                <a:endParaRPr lang="zh-CN" altLang="en-US" dirty="0">
                  <a:solidFill>
                    <a:srgbClr val="FF0000"/>
                  </a:solidFill>
                </a:endParaRPr>
              </a:p>
            </p:txBody>
          </p:sp>
        </mc:Choice>
        <mc:Fallback xmlns="">
          <p:sp>
            <p:nvSpPr>
              <p:cNvPr id="5" name="文本框 4">
                <a:extLst>
                  <a:ext uri="{FF2B5EF4-FFF2-40B4-BE49-F238E27FC236}">
                    <a16:creationId xmlns:a16="http://schemas.microsoft.com/office/drawing/2014/main" id="{2BCC2D52-A384-D4DD-6805-441B24584A7E}"/>
                  </a:ext>
                </a:extLst>
              </p:cNvPr>
              <p:cNvSpPr txBox="1">
                <a:spLocks noRot="1" noChangeAspect="1" noMove="1" noResize="1" noEditPoints="1" noAdjustHandles="1" noChangeArrowheads="1" noChangeShapeType="1" noTextEdit="1"/>
              </p:cNvSpPr>
              <p:nvPr/>
            </p:nvSpPr>
            <p:spPr>
              <a:xfrm>
                <a:off x="539552" y="2564904"/>
                <a:ext cx="3521285" cy="369332"/>
              </a:xfrm>
              <a:prstGeom prst="rect">
                <a:avLst/>
              </a:prstGeom>
              <a:blipFill>
                <a:blip r:embed="rId3"/>
                <a:stretch>
                  <a:fillRect l="-693" r="-347"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C670461-152F-EABF-B8B4-6945DC0B061D}"/>
                  </a:ext>
                </a:extLst>
              </p:cNvPr>
              <p:cNvSpPr txBox="1"/>
              <p:nvPr/>
            </p:nvSpPr>
            <p:spPr>
              <a:xfrm>
                <a:off x="565473" y="3709734"/>
                <a:ext cx="2983253" cy="369332"/>
              </a:xfrm>
              <a:prstGeom prst="rect">
                <a:avLst/>
              </a:prstGeom>
              <a:noFill/>
            </p:spPr>
            <p:txBody>
              <a:bodyPr wrap="none" lIns="0" tIns="0" rIns="0" bIns="0" rtlCol="0">
                <a:spAutoFit/>
              </a:bodyPr>
              <a:lstStyle/>
              <a:p>
                <a14:m>
                  <m:oMath xmlns:m="http://schemas.openxmlformats.org/officeDocument/2006/math">
                    <m:r>
                      <a:rPr lang="en-US" altLang="zh-CN" b="1" i="1" smtClean="0">
                        <a:solidFill>
                          <a:srgbClr val="FF0000"/>
                        </a:solidFill>
                        <a:latin typeface="Cambria Math" panose="02040503050406030204" pitchFamily="18" charset="0"/>
                      </a:rPr>
                      <m:t>𝒛</m:t>
                    </m:r>
                    <m:r>
                      <a:rPr lang="en-US" altLang="zh-CN" b="0" i="1" smtClean="0">
                        <a:solidFill>
                          <a:srgbClr val="FF0000"/>
                        </a:solidFill>
                        <a:latin typeface="Cambria Math" panose="02040503050406030204" pitchFamily="18" charset="0"/>
                      </a:rPr>
                      <m:t>=</m:t>
                    </m:r>
                    <m:sSup>
                      <m:sSupPr>
                        <m:ctrlPr>
                          <a:rPr lang="en-US" altLang="zh-CN" i="1" smtClean="0">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𝑼</m:t>
                            </m:r>
                            <m:r>
                              <a:rPr lang="en-US" altLang="zh-CN" b="1" i="1" smtClean="0">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𝑺</m:t>
                            </m:r>
                          </m:e>
                        </m:d>
                      </m:e>
                      <m:sup>
                        <m:r>
                          <a:rPr lang="en-US" altLang="zh-CN" b="0" i="1" smtClean="0">
                            <a:solidFill>
                              <a:srgbClr val="FF0000"/>
                            </a:solidFill>
                            <a:latin typeface="Cambria Math" panose="02040503050406030204" pitchFamily="18" charset="0"/>
                          </a:rPr>
                          <m:t>−1</m:t>
                        </m:r>
                      </m:sup>
                    </m:sSup>
                  </m:oMath>
                </a14:m>
                <a:r>
                  <a:rPr lang="en-US" altLang="zh-CN" dirty="0">
                    <a:solidFill>
                      <a:srgbClr val="FF0000"/>
                    </a:solidFill>
                  </a:rPr>
                  <a:t> </a:t>
                </a:r>
                <a14:m>
                  <m:oMath xmlns:m="http://schemas.openxmlformats.org/officeDocument/2006/math">
                    <m:d>
                      <m:dPr>
                        <m:ctrlPr>
                          <a:rPr lang="en-US" altLang="zh-CN"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𝑼</m:t>
                        </m:r>
                        <m:r>
                          <a:rPr lang="en-US" altLang="zh-CN" b="1" i="1" smtClean="0">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𝑺</m:t>
                        </m:r>
                      </m:e>
                    </m:d>
                  </m:oMath>
                </a14:m>
                <a:endParaRPr lang="zh-CN" altLang="en-US" dirty="0">
                  <a:solidFill>
                    <a:srgbClr val="FF0000"/>
                  </a:solidFill>
                </a:endParaRPr>
              </a:p>
            </p:txBody>
          </p:sp>
        </mc:Choice>
        <mc:Fallback xmlns="">
          <p:sp>
            <p:nvSpPr>
              <p:cNvPr id="6" name="文本框 5">
                <a:extLst>
                  <a:ext uri="{FF2B5EF4-FFF2-40B4-BE49-F238E27FC236}">
                    <a16:creationId xmlns:a16="http://schemas.microsoft.com/office/drawing/2014/main" id="{5C670461-152F-EABF-B8B4-6945DC0B061D}"/>
                  </a:ext>
                </a:extLst>
              </p:cNvPr>
              <p:cNvSpPr txBox="1">
                <a:spLocks noRot="1" noChangeAspect="1" noMove="1" noResize="1" noEditPoints="1" noAdjustHandles="1" noChangeArrowheads="1" noChangeShapeType="1" noTextEdit="1"/>
              </p:cNvSpPr>
              <p:nvPr/>
            </p:nvSpPr>
            <p:spPr>
              <a:xfrm>
                <a:off x="565473" y="3709734"/>
                <a:ext cx="2983253" cy="369332"/>
              </a:xfrm>
              <a:prstGeom prst="rect">
                <a:avLst/>
              </a:prstGeom>
              <a:blipFill>
                <a:blip r:embed="rId4"/>
                <a:stretch>
                  <a:fillRect l="-2658" b="-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612064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body" idx="1"/>
          </p:nvPr>
        </p:nvSpPr>
        <p:spPr>
          <a:xfrm>
            <a:off x="685800" y="1676400"/>
            <a:ext cx="7162800" cy="3352800"/>
          </a:xfrm>
        </p:spPr>
        <p:txBody>
          <a:bodyPr/>
          <a:lstStyle/>
          <a:p>
            <a:pPr algn="just" eaLnBrk="1" hangingPunct="1">
              <a:lnSpc>
                <a:spcPct val="90000"/>
              </a:lnSpc>
            </a:pPr>
            <a:r>
              <a:rPr lang="zh-CN" altLang="en-US" sz="2400" b="1" smtClean="0">
                <a:solidFill>
                  <a:srgbClr val="FF00FF"/>
                </a:solidFill>
                <a:latin typeface="楷体_GB2312" pitchFamily="49" charset="-122"/>
                <a:ea typeface="楷体_GB2312" pitchFamily="49" charset="-122"/>
              </a:rPr>
              <a:t>传输线无耗条件下，参考面移动</a:t>
            </a:r>
            <a:r>
              <a:rPr lang="en-US" altLang="zh-CN" sz="2400" b="1" smtClean="0">
                <a:solidFill>
                  <a:srgbClr val="FF00FF"/>
                </a:solidFill>
                <a:latin typeface="楷体_GB2312" pitchFamily="49" charset="-122"/>
                <a:ea typeface="楷体_GB2312" pitchFamily="49" charset="-122"/>
              </a:rPr>
              <a:t>S</a:t>
            </a:r>
            <a:r>
              <a:rPr lang="zh-CN" altLang="en-US" sz="2400" b="1" smtClean="0">
                <a:solidFill>
                  <a:srgbClr val="FF00FF"/>
                </a:solidFill>
                <a:latin typeface="楷体_GB2312" pitchFamily="49" charset="-122"/>
                <a:ea typeface="楷体_GB2312" pitchFamily="49" charset="-122"/>
              </a:rPr>
              <a:t>参数幅值的不变性</a:t>
            </a:r>
          </a:p>
          <a:p>
            <a:pPr algn="just" eaLnBrk="1" hangingPunct="1">
              <a:lnSpc>
                <a:spcPct val="90000"/>
              </a:lnSpc>
            </a:pPr>
            <a:endParaRPr lang="zh-CN" altLang="en-US" sz="2400" b="1" smtClean="0">
              <a:solidFill>
                <a:srgbClr val="FF00FF"/>
              </a:solidFill>
              <a:latin typeface="楷体_GB2312" pitchFamily="49" charset="-122"/>
              <a:ea typeface="楷体_GB2312" pitchFamily="49" charset="-122"/>
            </a:endParaRPr>
          </a:p>
          <a:p>
            <a:pPr algn="just" eaLnBrk="1" hangingPunct="1">
              <a:lnSpc>
                <a:spcPct val="90000"/>
              </a:lnSpc>
              <a:buFontTx/>
              <a:buNone/>
            </a:pPr>
            <a:r>
              <a:rPr lang="en-US" altLang="zh-CN" sz="2400" b="1" smtClean="0">
                <a:solidFill>
                  <a:srgbClr val="FF00FF"/>
                </a:solidFill>
                <a:latin typeface="楷体_GB2312" pitchFamily="49" charset="-122"/>
                <a:ea typeface="楷体_GB2312" pitchFamily="49" charset="-122"/>
              </a:rPr>
              <a:t>  </a:t>
            </a:r>
            <a:r>
              <a:rPr lang="zh-CN" altLang="en-US" sz="2400" b="1" smtClean="0">
                <a:latin typeface="楷体_GB2312" pitchFamily="49" charset="-122"/>
                <a:ea typeface="楷体_GB2312" pitchFamily="49" charset="-122"/>
              </a:rPr>
              <a:t>由于</a:t>
            </a:r>
            <a:r>
              <a:rPr lang="en-US" altLang="zh-CN" sz="2400" b="1" smtClean="0">
                <a:latin typeface="楷体_GB2312" pitchFamily="49" charset="-122"/>
                <a:ea typeface="楷体_GB2312" pitchFamily="49" charset="-122"/>
              </a:rPr>
              <a:t>S</a:t>
            </a:r>
            <a:r>
              <a:rPr lang="zh-CN" altLang="en-US" sz="2400" b="1" smtClean="0">
                <a:latin typeface="楷体_GB2312" pitchFamily="49" charset="-122"/>
                <a:ea typeface="楷体_GB2312" pitchFamily="49" charset="-122"/>
              </a:rPr>
              <a:t>参数表示微波网络的反射波振幅（包括幅值和相位）与入射波振幅之间的关系，因此必须规定网络各端口的相位参考面。当</a:t>
            </a:r>
            <a:r>
              <a:rPr lang="zh-CN" altLang="en-US" sz="2400" b="1" smtClean="0">
                <a:solidFill>
                  <a:srgbClr val="FF0000"/>
                </a:solidFill>
                <a:latin typeface="楷体_GB2312" pitchFamily="49" charset="-122"/>
                <a:ea typeface="楷体_GB2312" pitchFamily="49" charset="-122"/>
              </a:rPr>
              <a:t>参考面移动时</a:t>
            </a:r>
            <a:r>
              <a:rPr lang="zh-CN" altLang="en-US" sz="2400" b="1" smtClean="0">
                <a:latin typeface="楷体_GB2312" pitchFamily="49" charset="-122"/>
                <a:ea typeface="楷体_GB2312" pitchFamily="49" charset="-122"/>
              </a:rPr>
              <a:t>，散射参数的</a:t>
            </a:r>
            <a:r>
              <a:rPr lang="zh-CN" altLang="en-US" sz="2400" b="1" smtClean="0">
                <a:solidFill>
                  <a:srgbClr val="FF0000"/>
                </a:solidFill>
                <a:latin typeface="楷体_GB2312" pitchFamily="49" charset="-122"/>
                <a:ea typeface="楷体_GB2312" pitchFamily="49" charset="-122"/>
              </a:rPr>
              <a:t>幅值不改变，只有相位改变</a:t>
            </a:r>
            <a:r>
              <a:rPr lang="zh-CN" altLang="en-US" sz="2400" b="1" smtClean="0">
                <a:latin typeface="楷体_GB2312" pitchFamily="49" charset="-122"/>
                <a:ea typeface="楷体_GB2312" pitchFamily="49" charset="-122"/>
              </a:rPr>
              <a:t>。</a:t>
            </a:r>
          </a:p>
          <a:p>
            <a:pPr algn="just" eaLnBrk="1" hangingPunct="1">
              <a:lnSpc>
                <a:spcPct val="90000"/>
              </a:lnSpc>
              <a:buFontTx/>
              <a:buNone/>
            </a:pPr>
            <a:endParaRPr lang="zh-CN" altLang="en-US" sz="2400" b="1" smtClean="0">
              <a:latin typeface="楷体_GB2312" pitchFamily="49" charset="-122"/>
              <a:ea typeface="楷体_GB2312" pitchFamily="49" charset="-122"/>
            </a:endParaRPr>
          </a:p>
          <a:p>
            <a:pPr algn="just" eaLnBrk="1" hangingPunct="1">
              <a:lnSpc>
                <a:spcPct val="90000"/>
              </a:lnSpc>
              <a:buFontTx/>
              <a:buNone/>
            </a:pPr>
            <a:r>
              <a:rPr lang="zh-CN" altLang="en-US" sz="2400" b="1" smtClean="0">
                <a:latin typeface="楷体_GB2312" pitchFamily="49" charset="-122"/>
                <a:ea typeface="楷体_GB2312" pitchFamily="49" charset="-122"/>
              </a:rPr>
              <a:t>  这在后面将较详细地阐述。</a:t>
            </a:r>
            <a:endParaRPr lang="en-US" altLang="zh-CN" sz="2400" b="1" smtClean="0">
              <a:latin typeface="楷体_GB2312" pitchFamily="49" charset="-122"/>
              <a:ea typeface="楷体_GB2312" pitchFamily="49" charset="-122"/>
            </a:endParaRPr>
          </a:p>
        </p:txBody>
      </p:sp>
      <p:sp>
        <p:nvSpPr>
          <p:cNvPr id="57347"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760EDC40-8897-493D-8AAC-36493CC2AD03}" type="slidenum">
              <a:rPr lang="zh-CN" altLang="en-US" sz="1400" b="0"/>
              <a:pPr eaLnBrk="1" hangingPunct="1"/>
              <a:t>132</a:t>
            </a:fld>
            <a:endParaRPr lang="en-US" altLang="zh-CN" sz="1400" b="0"/>
          </a:p>
        </p:txBody>
      </p:sp>
    </p:spTree>
    <p:extLst>
      <p:ext uri="{BB962C8B-B14F-4D97-AF65-F5344CB8AC3E}">
        <p14:creationId xmlns:p14="http://schemas.microsoft.com/office/powerpoint/2010/main" val="148780342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zh-CN" altLang="en-US" smtClean="0">
                <a:ea typeface="宋体" pitchFamily="2" charset="-122"/>
              </a:rPr>
              <a:t> </a:t>
            </a:r>
          </a:p>
        </p:txBody>
      </p:sp>
      <p:sp>
        <p:nvSpPr>
          <p:cNvPr id="58371" name="Rectangle 3"/>
          <p:cNvSpPr>
            <a:spLocks noGrp="1" noChangeArrowheads="1"/>
          </p:cNvSpPr>
          <p:nvPr>
            <p:ph type="body" idx="1"/>
          </p:nvPr>
        </p:nvSpPr>
        <p:spPr>
          <a:xfrm>
            <a:off x="685800" y="1981200"/>
            <a:ext cx="7772400" cy="3581400"/>
          </a:xfrm>
        </p:spPr>
        <p:txBody>
          <a:bodyPr>
            <a:normAutofit/>
          </a:bodyPr>
          <a:lstStyle/>
          <a:p>
            <a:pPr eaLnBrk="1" hangingPunct="1"/>
            <a:r>
              <a:rPr lang="zh-CN" altLang="en-US" sz="2200" dirty="0" smtClean="0">
                <a:latin typeface="Comic Sans MS" pitchFamily="66" charset="0"/>
                <a:ea typeface="宋体" pitchFamily="2" charset="-122"/>
              </a:rPr>
              <a:t>对于一个已知的</a:t>
            </a:r>
            <a:r>
              <a:rPr lang="en-US" altLang="zh-CN" sz="2200" dirty="0" smtClean="0">
                <a:latin typeface="Comic Sans MS" pitchFamily="66" charset="0"/>
                <a:ea typeface="宋体" pitchFamily="2" charset="-122"/>
              </a:rPr>
              <a:t>2</a:t>
            </a:r>
            <a:r>
              <a:rPr lang="zh-CN" altLang="en-US" sz="2200" dirty="0" smtClean="0">
                <a:latin typeface="Comic Sans MS" pitchFamily="66" charset="0"/>
                <a:ea typeface="宋体" pitchFamily="2" charset="-122"/>
              </a:rPr>
              <a:t>端口望楼哦，其测量得到的</a:t>
            </a:r>
            <a:r>
              <a:rPr lang="en-US" altLang="zh-CN" sz="2200" dirty="0" smtClean="0">
                <a:latin typeface="Comic Sans MS" pitchFamily="66" charset="0"/>
                <a:ea typeface="宋体" pitchFamily="2" charset="-122"/>
              </a:rPr>
              <a:t>S</a:t>
            </a:r>
            <a:r>
              <a:rPr lang="zh-CN" altLang="en-US" sz="2200" dirty="0" smtClean="0">
                <a:latin typeface="Comic Sans MS" pitchFamily="66" charset="0"/>
                <a:ea typeface="宋体" pitchFamily="2" charset="-122"/>
              </a:rPr>
              <a:t>参数的数值如下</a:t>
            </a:r>
            <a:r>
              <a:rPr lang="en-US" altLang="zh-CN" sz="2200" dirty="0" smtClean="0">
                <a:latin typeface="Comic Sans MS" pitchFamily="66" charset="0"/>
                <a:ea typeface="宋体" pitchFamily="2" charset="-122"/>
              </a:rPr>
              <a:t>: (*)</a:t>
            </a:r>
          </a:p>
          <a:p>
            <a:pPr eaLnBrk="1" hangingPunct="1"/>
            <a:endParaRPr lang="en-US" altLang="zh-CN" sz="2200" dirty="0" smtClean="0">
              <a:latin typeface="Comic Sans MS" pitchFamily="66" charset="0"/>
              <a:ea typeface="宋体" pitchFamily="2" charset="-122"/>
            </a:endParaRPr>
          </a:p>
          <a:p>
            <a:pPr eaLnBrk="1" hangingPunct="1"/>
            <a:endParaRPr lang="en-US" altLang="zh-CN" sz="2200" dirty="0" smtClean="0">
              <a:latin typeface="Comic Sans MS" pitchFamily="66" charset="0"/>
              <a:ea typeface="宋体" pitchFamily="2" charset="-122"/>
            </a:endParaRPr>
          </a:p>
          <a:p>
            <a:pPr eaLnBrk="1" hangingPunct="1"/>
            <a:endParaRPr lang="en-US" altLang="zh-CN" sz="2200" dirty="0" smtClean="0">
              <a:latin typeface="Comic Sans MS" pitchFamily="66" charset="0"/>
              <a:ea typeface="宋体" pitchFamily="2" charset="-122"/>
            </a:endParaRPr>
          </a:p>
          <a:p>
            <a:pPr algn="just" eaLnBrk="1" hangingPunct="1">
              <a:buFontTx/>
              <a:buNone/>
            </a:pPr>
            <a:r>
              <a:rPr lang="en-US" altLang="zh-CN" sz="2200" dirty="0" smtClean="0">
                <a:latin typeface="Comic Sans MS" pitchFamily="66" charset="0"/>
                <a:ea typeface="宋体" pitchFamily="2" charset="-122"/>
              </a:rPr>
              <a:t>   </a:t>
            </a:r>
          </a:p>
          <a:p>
            <a:pPr algn="just" eaLnBrk="1" hangingPunct="1">
              <a:buFontTx/>
              <a:buNone/>
            </a:pPr>
            <a:r>
              <a:rPr lang="en-US" altLang="zh-CN" sz="2200" dirty="0" smtClean="0">
                <a:latin typeface="Comic Sans MS" pitchFamily="66" charset="0"/>
                <a:ea typeface="宋体" pitchFamily="2" charset="-122"/>
              </a:rPr>
              <a:t>    </a:t>
            </a:r>
            <a:r>
              <a:rPr lang="zh-CN" altLang="en-US" sz="2200" dirty="0" smtClean="0">
                <a:latin typeface="Comic Sans MS" pitchFamily="66" charset="0"/>
                <a:ea typeface="宋体" pitchFamily="2" charset="-122"/>
              </a:rPr>
              <a:t>从已知的数据中，判断出网络是否是互易或无耗的</a:t>
            </a:r>
            <a:r>
              <a:rPr lang="en-US" altLang="zh-CN" sz="2200" dirty="0" smtClean="0">
                <a:latin typeface="Comic Sans MS" pitchFamily="66" charset="0"/>
                <a:ea typeface="宋体" pitchFamily="2" charset="-122"/>
              </a:rPr>
              <a:t>. </a:t>
            </a:r>
            <a:r>
              <a:rPr lang="zh-CN" altLang="en-US" sz="2200" dirty="0" smtClean="0">
                <a:latin typeface="Comic Sans MS" pitchFamily="66" charset="0"/>
                <a:ea typeface="宋体" pitchFamily="2" charset="-122"/>
              </a:rPr>
              <a:t>如果端口</a:t>
            </a:r>
            <a:r>
              <a:rPr lang="en-US" altLang="zh-CN" sz="2200" dirty="0" smtClean="0">
                <a:latin typeface="Comic Sans MS" pitchFamily="66" charset="0"/>
                <a:ea typeface="宋体" pitchFamily="2" charset="-122"/>
              </a:rPr>
              <a:t>2</a:t>
            </a:r>
            <a:r>
              <a:rPr lang="zh-CN" altLang="en-US" sz="2200" dirty="0" smtClean="0">
                <a:latin typeface="Comic Sans MS" pitchFamily="66" charset="0"/>
                <a:ea typeface="宋体" pitchFamily="2" charset="-122"/>
              </a:rPr>
              <a:t>处短路，那么对于</a:t>
            </a:r>
            <a:r>
              <a:rPr lang="en-US" altLang="zh-CN" sz="2200" dirty="0" smtClean="0">
                <a:latin typeface="Comic Sans MS" pitchFamily="66" charset="0"/>
                <a:ea typeface="宋体" pitchFamily="2" charset="-122"/>
              </a:rPr>
              <a:t>1</a:t>
            </a:r>
            <a:r>
              <a:rPr lang="zh-CN" altLang="en-US" sz="2200" dirty="0" smtClean="0">
                <a:latin typeface="Comic Sans MS" pitchFamily="66" charset="0"/>
                <a:ea typeface="宋体" pitchFamily="2" charset="-122"/>
              </a:rPr>
              <a:t>端口有什么影响</a:t>
            </a:r>
            <a:r>
              <a:rPr lang="en-US" altLang="zh-CN" sz="2200" dirty="0" smtClean="0">
                <a:latin typeface="Comic Sans MS" pitchFamily="66" charset="0"/>
                <a:ea typeface="宋体" pitchFamily="2" charset="-122"/>
              </a:rPr>
              <a:t>?</a:t>
            </a:r>
            <a:r>
              <a:rPr lang="en-US" altLang="zh-CN" sz="2400" dirty="0" smtClean="0">
                <a:latin typeface="Times New Roman" pitchFamily="18" charset="0"/>
                <a:ea typeface="宋体" pitchFamily="2" charset="-122"/>
              </a:rPr>
              <a:t> </a:t>
            </a:r>
          </a:p>
        </p:txBody>
      </p:sp>
      <p:sp>
        <p:nvSpPr>
          <p:cNvPr id="58372" name="Rectangle 4"/>
          <p:cNvSpPr>
            <a:spLocks noChangeArrowheads="1"/>
          </p:cNvSpPr>
          <p:nvPr/>
        </p:nvSpPr>
        <p:spPr bwMode="auto">
          <a:xfrm>
            <a:off x="838200" y="1066800"/>
            <a:ext cx="8001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nchor="ct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zh-CN" altLang="en-US" sz="3600" b="0" i="1" u="sng" dirty="0" smtClean="0">
                <a:solidFill>
                  <a:schemeClr val="tx2"/>
                </a:solidFill>
                <a:ea typeface="宋体" pitchFamily="2" charset="-122"/>
              </a:rPr>
              <a:t>例子</a:t>
            </a:r>
            <a:r>
              <a:rPr lang="en-US" altLang="zh-CN" sz="3600" b="0" i="1" dirty="0" smtClean="0">
                <a:solidFill>
                  <a:schemeClr val="tx2"/>
                </a:solidFill>
                <a:ea typeface="宋体" pitchFamily="2" charset="-122"/>
              </a:rPr>
              <a:t> (S-</a:t>
            </a:r>
            <a:r>
              <a:rPr lang="zh-CN" altLang="en-US" sz="3600" b="0" i="1" dirty="0" smtClean="0">
                <a:solidFill>
                  <a:schemeClr val="tx2"/>
                </a:solidFill>
                <a:ea typeface="宋体" pitchFamily="2" charset="-122"/>
              </a:rPr>
              <a:t>参数的应用</a:t>
            </a:r>
            <a:r>
              <a:rPr lang="en-US" altLang="zh-CN" sz="3600" b="0" i="1" dirty="0" smtClean="0">
                <a:solidFill>
                  <a:schemeClr val="tx2"/>
                </a:solidFill>
                <a:ea typeface="宋体" pitchFamily="2" charset="-122"/>
              </a:rPr>
              <a:t>)</a:t>
            </a:r>
            <a:endParaRPr lang="en-US" altLang="zh-CN" sz="3600" b="0" i="1" dirty="0">
              <a:solidFill>
                <a:schemeClr val="tx2"/>
              </a:solidFill>
              <a:ea typeface="宋体" pitchFamily="2" charset="-122"/>
            </a:endParaRPr>
          </a:p>
        </p:txBody>
      </p:sp>
      <p:sp>
        <p:nvSpPr>
          <p:cNvPr id="58373" name="Rectangle 6"/>
          <p:cNvSpPr>
            <a:spLocks noChangeArrowheads="1"/>
          </p:cNvSpPr>
          <p:nvPr/>
        </p:nvSpPr>
        <p:spPr bwMode="auto">
          <a:xfrm>
            <a:off x="3771900" y="3176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58374" name="Object 5"/>
          <p:cNvGraphicFramePr>
            <a:graphicFrameLocks noChangeAspect="1"/>
          </p:cNvGraphicFramePr>
          <p:nvPr>
            <p:extLst/>
          </p:nvPr>
        </p:nvGraphicFramePr>
        <p:xfrm>
          <a:off x="2699792" y="2971031"/>
          <a:ext cx="3048000" cy="962025"/>
        </p:xfrm>
        <a:graphic>
          <a:graphicData uri="http://schemas.openxmlformats.org/presentationml/2006/ole">
            <mc:AlternateContent xmlns:mc="http://schemas.openxmlformats.org/markup-compatibility/2006">
              <mc:Choice xmlns:v="urn:schemas-microsoft-com:vml" Requires="v">
                <p:oleObj spid="_x0000_s16392" name="Equation" r:id="rId3" imgW="1600200" imgH="508000" progId="Equation.DSMT4">
                  <p:embed/>
                </p:oleObj>
              </mc:Choice>
              <mc:Fallback>
                <p:oleObj name="Equation" r:id="rId3" imgW="1600200" imgH="508000" progId="Equation.DSMT4">
                  <p:embed/>
                  <p:pic>
                    <p:nvPicPr>
                      <p:cNvPr id="5837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2971031"/>
                        <a:ext cx="30480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75"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79223F56-F1B9-44AC-85CB-05C6AAD62416}" type="slidenum">
              <a:rPr lang="zh-CN" altLang="en-US" sz="1400" b="0"/>
              <a:pPr eaLnBrk="1" hangingPunct="1"/>
              <a:t>133</a:t>
            </a:fld>
            <a:endParaRPr lang="en-US" altLang="zh-CN" sz="1400" b="0"/>
          </a:p>
        </p:txBody>
      </p:sp>
    </p:spTree>
    <p:extLst>
      <p:ext uri="{BB962C8B-B14F-4D97-AF65-F5344CB8AC3E}">
        <p14:creationId xmlns:p14="http://schemas.microsoft.com/office/powerpoint/2010/main" val="74445049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066800" y="838200"/>
            <a:ext cx="2039938" cy="609600"/>
          </a:xfrm>
        </p:spPr>
        <p:txBody>
          <a:bodyPr>
            <a:normAutofit fontScale="90000"/>
          </a:bodyPr>
          <a:lstStyle/>
          <a:p>
            <a:pPr eaLnBrk="1" hangingPunct="1"/>
            <a:r>
              <a:rPr lang="zh-CN" altLang="en-US" sz="3600" u="sng" dirty="0" smtClean="0">
                <a:ea typeface="宋体" pitchFamily="2" charset="-122"/>
              </a:rPr>
              <a:t>解析</a:t>
            </a:r>
            <a:endParaRPr lang="en-US" altLang="zh-CN" sz="3600" u="sng" dirty="0" smtClean="0">
              <a:ea typeface="宋体" pitchFamily="2" charset="-122"/>
            </a:endParaRPr>
          </a:p>
        </p:txBody>
      </p:sp>
      <p:sp>
        <p:nvSpPr>
          <p:cNvPr id="59395" name="Rectangle 3"/>
          <p:cNvSpPr>
            <a:spLocks noGrp="1" noChangeArrowheads="1"/>
          </p:cNvSpPr>
          <p:nvPr>
            <p:ph type="body" idx="1"/>
          </p:nvPr>
        </p:nvSpPr>
        <p:spPr>
          <a:xfrm>
            <a:off x="755650" y="1700213"/>
            <a:ext cx="7772400" cy="5041155"/>
          </a:xfrm>
        </p:spPr>
        <p:txBody>
          <a:bodyPr>
            <a:normAutofit fontScale="92500" lnSpcReduction="20000"/>
          </a:bodyPr>
          <a:lstStyle/>
          <a:p>
            <a:pPr algn="just" eaLnBrk="1" hangingPunct="1">
              <a:lnSpc>
                <a:spcPct val="90000"/>
              </a:lnSpc>
            </a:pPr>
            <a:r>
              <a:rPr lang="zh-CN" altLang="en-US" sz="2400" dirty="0" smtClean="0">
                <a:latin typeface="Times New Roman" pitchFamily="18" charset="0"/>
                <a:ea typeface="宋体" pitchFamily="2" charset="-122"/>
              </a:rPr>
              <a:t>考虑到</a:t>
            </a:r>
            <a:r>
              <a:rPr lang="en-US" altLang="zh-CN" sz="2400" dirty="0" smtClean="0">
                <a:latin typeface="Times New Roman" pitchFamily="18" charset="0"/>
                <a:ea typeface="宋体" pitchFamily="2" charset="-122"/>
              </a:rPr>
              <a:t> [S] </a:t>
            </a:r>
            <a:r>
              <a:rPr lang="zh-CN" altLang="en-US" sz="2400" dirty="0" smtClean="0">
                <a:latin typeface="Times New Roman" pitchFamily="18" charset="0"/>
                <a:ea typeface="宋体" pitchFamily="2" charset="-122"/>
              </a:rPr>
              <a:t>矩阵的对称型，我们很容易得知其是</a:t>
            </a:r>
            <a:r>
              <a:rPr lang="en-US" altLang="zh-CN" sz="2400" dirty="0" smtClean="0">
                <a:latin typeface="Times New Roman" pitchFamily="18" charset="0"/>
                <a:ea typeface="宋体" pitchFamily="2" charset="-122"/>
              </a:rPr>
              <a:t> </a:t>
            </a:r>
            <a:r>
              <a:rPr lang="zh-CN" altLang="en-US" sz="2400" b="1" u="sng" dirty="0" smtClean="0">
                <a:solidFill>
                  <a:srgbClr val="FF00FF"/>
                </a:solidFill>
                <a:latin typeface="Times New Roman" pitchFamily="18" charset="0"/>
                <a:ea typeface="宋体" pitchFamily="2" charset="-122"/>
              </a:rPr>
              <a:t>互易网络</a:t>
            </a:r>
            <a:r>
              <a:rPr lang="en-US" altLang="zh-CN" sz="2400" b="1" u="sng" dirty="0" smtClean="0">
                <a:solidFill>
                  <a:srgbClr val="FF00FF"/>
                </a:solidFill>
                <a:latin typeface="Times New Roman" pitchFamily="18" charset="0"/>
                <a:ea typeface="宋体" pitchFamily="2" charset="-122"/>
              </a:rPr>
              <a:t>c</a:t>
            </a:r>
            <a:r>
              <a:rPr lang="en-US" altLang="zh-CN" sz="2400" u="sng" dirty="0" smtClean="0">
                <a:solidFill>
                  <a:srgbClr val="FF00FF"/>
                </a:solidFill>
                <a:latin typeface="Times New Roman" pitchFamily="18" charset="0"/>
                <a:ea typeface="宋体" pitchFamily="2" charset="-122"/>
              </a:rPr>
              <a:t>l</a:t>
            </a:r>
            <a:r>
              <a:rPr lang="en-US" altLang="zh-CN" sz="2400" dirty="0" smtClean="0">
                <a:latin typeface="Times New Roman" pitchFamily="18" charset="0"/>
                <a:ea typeface="宋体" pitchFamily="2" charset="-122"/>
              </a:rPr>
              <a:t>. </a:t>
            </a:r>
            <a:r>
              <a:rPr lang="zh-CN" altLang="en-US" sz="2400" dirty="0" smtClean="0">
                <a:latin typeface="Times New Roman" pitchFamily="18" charset="0"/>
                <a:ea typeface="宋体" pitchFamily="2" charset="-122"/>
              </a:rPr>
              <a:t>如果网络是无耗的，那么</a:t>
            </a:r>
            <a:r>
              <a:rPr lang="en-US" altLang="zh-CN" sz="2400" dirty="0" smtClean="0">
                <a:latin typeface="Times New Roman" pitchFamily="18" charset="0"/>
                <a:ea typeface="宋体" pitchFamily="2" charset="-122"/>
              </a:rPr>
              <a:t> S </a:t>
            </a:r>
            <a:r>
              <a:rPr lang="zh-CN" altLang="en-US" sz="2400" dirty="0" smtClean="0">
                <a:latin typeface="Times New Roman" pitchFamily="18" charset="0"/>
                <a:ea typeface="宋体" pitchFamily="2" charset="-122"/>
              </a:rPr>
              <a:t>参数应该满足</a:t>
            </a:r>
            <a:r>
              <a:rPr lang="en-US" altLang="zh-CN" sz="2400" dirty="0" smtClean="0">
                <a:latin typeface="Times New Roman" pitchFamily="18" charset="0"/>
                <a:ea typeface="宋体" pitchFamily="2" charset="-122"/>
              </a:rPr>
              <a:t>:</a:t>
            </a:r>
          </a:p>
          <a:p>
            <a:pPr algn="just" eaLnBrk="1" hangingPunct="1">
              <a:lnSpc>
                <a:spcPct val="90000"/>
              </a:lnSpc>
            </a:pPr>
            <a:endParaRPr lang="en-US" altLang="zh-CN" sz="2400" dirty="0" smtClean="0">
              <a:latin typeface="Times New Roman" pitchFamily="18" charset="0"/>
              <a:ea typeface="宋体" pitchFamily="2" charset="-122"/>
            </a:endParaRPr>
          </a:p>
          <a:p>
            <a:pPr algn="just" eaLnBrk="1" hangingPunct="1">
              <a:lnSpc>
                <a:spcPct val="90000"/>
              </a:lnSpc>
            </a:pPr>
            <a:endParaRPr lang="en-US" altLang="zh-CN" sz="2400" dirty="0" smtClean="0">
              <a:latin typeface="Times New Roman" pitchFamily="18" charset="0"/>
              <a:ea typeface="宋体" pitchFamily="2" charset="-122"/>
            </a:endParaRPr>
          </a:p>
          <a:p>
            <a:pPr algn="just" eaLnBrk="1" hangingPunct="1">
              <a:lnSpc>
                <a:spcPct val="90000"/>
              </a:lnSpc>
            </a:pPr>
            <a:endParaRPr lang="en-US" altLang="zh-CN" sz="2400" dirty="0" smtClean="0">
              <a:latin typeface="Times New Roman" pitchFamily="18" charset="0"/>
              <a:ea typeface="宋体" pitchFamily="2" charset="-122"/>
            </a:endParaRPr>
          </a:p>
          <a:p>
            <a:pPr algn="just" eaLnBrk="1" hangingPunct="1">
              <a:lnSpc>
                <a:spcPct val="90000"/>
              </a:lnSpc>
            </a:pPr>
            <a:endParaRPr lang="en-US" altLang="zh-CN" sz="2400" dirty="0" smtClean="0">
              <a:latin typeface="Times New Roman" pitchFamily="18" charset="0"/>
              <a:ea typeface="宋体" pitchFamily="2" charset="-122"/>
            </a:endParaRPr>
          </a:p>
          <a:p>
            <a:pPr algn="just" eaLnBrk="1" hangingPunct="1">
              <a:lnSpc>
                <a:spcPct val="90000"/>
              </a:lnSpc>
              <a:buFontTx/>
              <a:buNone/>
            </a:pPr>
            <a:r>
              <a:rPr lang="en-US" altLang="zh-CN" sz="2400" dirty="0" smtClean="0">
                <a:latin typeface="Times New Roman" pitchFamily="18" charset="0"/>
                <a:ea typeface="宋体" pitchFamily="2" charset="-122"/>
              </a:rPr>
              <a:t>     </a:t>
            </a:r>
          </a:p>
          <a:p>
            <a:pPr algn="just" eaLnBrk="1" hangingPunct="1">
              <a:lnSpc>
                <a:spcPct val="90000"/>
              </a:lnSpc>
              <a:buFontTx/>
              <a:buNone/>
            </a:pPr>
            <a:r>
              <a:rPr lang="en-US" altLang="zh-CN" sz="2400" dirty="0" smtClean="0">
                <a:latin typeface="Times New Roman" pitchFamily="18" charset="0"/>
                <a:ea typeface="宋体" pitchFamily="2" charset="-122"/>
              </a:rPr>
              <a:t>    </a:t>
            </a:r>
            <a:r>
              <a:rPr lang="zh-CN" altLang="en-US" sz="2400" dirty="0" smtClean="0">
                <a:latin typeface="Times New Roman" pitchFamily="18" charset="0"/>
                <a:ea typeface="宋体" pitchFamily="2" charset="-122"/>
              </a:rPr>
              <a:t>将</a:t>
            </a:r>
            <a:r>
              <a:rPr lang="en-US" altLang="zh-CN" sz="2400" dirty="0" smtClean="0">
                <a:latin typeface="Times New Roman" pitchFamily="18" charset="0"/>
                <a:ea typeface="宋体" pitchFamily="2" charset="-122"/>
              </a:rPr>
              <a:t>S</a:t>
            </a:r>
            <a:r>
              <a:rPr lang="zh-CN" altLang="en-US" sz="2400" dirty="0" smtClean="0">
                <a:latin typeface="Times New Roman" pitchFamily="18" charset="0"/>
                <a:ea typeface="宋体" pitchFamily="2" charset="-122"/>
              </a:rPr>
              <a:t>参数的第一排数据计算得知</a:t>
            </a:r>
            <a:r>
              <a:rPr lang="en-US" altLang="zh-CN" sz="2400" dirty="0" smtClean="0">
                <a:latin typeface="Times New Roman" pitchFamily="18" charset="0"/>
                <a:ea typeface="宋体" pitchFamily="2" charset="-122"/>
              </a:rPr>
              <a:t>(</a:t>
            </a:r>
            <a:r>
              <a:rPr lang="en-US" altLang="zh-CN" sz="2400" dirty="0" err="1" smtClean="0">
                <a:latin typeface="Times New Roman" pitchFamily="18" charset="0"/>
                <a:ea typeface="宋体" pitchFamily="2" charset="-122"/>
              </a:rPr>
              <a:t>i</a:t>
            </a:r>
            <a:r>
              <a:rPr lang="en-US" altLang="zh-CN" sz="2400" dirty="0" smtClean="0">
                <a:latin typeface="Times New Roman" pitchFamily="18" charset="0"/>
                <a:ea typeface="宋体" pitchFamily="2" charset="-122"/>
              </a:rPr>
              <a:t>=1) </a:t>
            </a:r>
          </a:p>
          <a:p>
            <a:pPr algn="just" eaLnBrk="1" hangingPunct="1">
              <a:lnSpc>
                <a:spcPct val="90000"/>
              </a:lnSpc>
              <a:buFontTx/>
              <a:buNone/>
            </a:pPr>
            <a:endParaRPr lang="en-US" altLang="zh-CN" sz="2400" dirty="0" smtClean="0">
              <a:latin typeface="Times New Roman" pitchFamily="18" charset="0"/>
              <a:ea typeface="宋体" pitchFamily="2" charset="-122"/>
            </a:endParaRPr>
          </a:p>
          <a:p>
            <a:pPr algn="just" eaLnBrk="1" hangingPunct="1">
              <a:lnSpc>
                <a:spcPct val="90000"/>
              </a:lnSpc>
              <a:buFontTx/>
              <a:buNone/>
            </a:pPr>
            <a:endParaRPr lang="en-US" altLang="zh-CN" sz="2400" dirty="0" smtClean="0">
              <a:latin typeface="Times New Roman" pitchFamily="18" charset="0"/>
              <a:ea typeface="宋体" pitchFamily="2" charset="-122"/>
            </a:endParaRPr>
          </a:p>
          <a:p>
            <a:pPr algn="just" eaLnBrk="1" hangingPunct="1">
              <a:lnSpc>
                <a:spcPct val="90000"/>
              </a:lnSpc>
              <a:buFontTx/>
              <a:buNone/>
            </a:pPr>
            <a:r>
              <a:rPr lang="en-US" altLang="zh-CN" sz="2400" dirty="0" smtClean="0">
                <a:latin typeface="Times New Roman" pitchFamily="18" charset="0"/>
                <a:ea typeface="宋体" pitchFamily="2" charset="-122"/>
              </a:rPr>
              <a:t>     </a:t>
            </a:r>
          </a:p>
          <a:p>
            <a:pPr algn="just" eaLnBrk="1" hangingPunct="1">
              <a:lnSpc>
                <a:spcPct val="90000"/>
              </a:lnSpc>
              <a:buFontTx/>
              <a:buNone/>
            </a:pPr>
            <a:r>
              <a:rPr lang="en-US" altLang="zh-CN" sz="2400" dirty="0">
                <a:latin typeface="Times New Roman" pitchFamily="18" charset="0"/>
                <a:ea typeface="宋体" pitchFamily="2" charset="-122"/>
              </a:rPr>
              <a:t> </a:t>
            </a:r>
            <a:r>
              <a:rPr lang="en-US" altLang="zh-CN" sz="2400" dirty="0" smtClean="0">
                <a:latin typeface="Times New Roman" pitchFamily="18" charset="0"/>
                <a:ea typeface="宋体" pitchFamily="2" charset="-122"/>
              </a:rPr>
              <a:t> </a:t>
            </a:r>
            <a:r>
              <a:rPr lang="zh-CN" altLang="en-US" sz="2400" dirty="0" smtClean="0">
                <a:latin typeface="Times New Roman" pitchFamily="18" charset="0"/>
                <a:ea typeface="宋体" pitchFamily="2" charset="-122"/>
              </a:rPr>
              <a:t>因此</a:t>
            </a:r>
            <a:r>
              <a:rPr lang="en-US" altLang="zh-CN" sz="2400" dirty="0" smtClean="0">
                <a:latin typeface="Times New Roman" pitchFamily="18" charset="0"/>
                <a:ea typeface="宋体" pitchFamily="2" charset="-122"/>
              </a:rPr>
              <a:t>, </a:t>
            </a:r>
            <a:r>
              <a:rPr lang="zh-CN" altLang="en-US" sz="2400" b="1" u="sng" dirty="0" smtClean="0">
                <a:solidFill>
                  <a:srgbClr val="FF00FF"/>
                </a:solidFill>
                <a:latin typeface="Times New Roman" pitchFamily="18" charset="0"/>
                <a:ea typeface="宋体" pitchFamily="2" charset="-122"/>
              </a:rPr>
              <a:t>该网络是有耗网络</a:t>
            </a:r>
            <a:r>
              <a:rPr lang="en-US" altLang="zh-CN" sz="2400" dirty="0" smtClean="0">
                <a:latin typeface="Times New Roman" pitchFamily="18" charset="0"/>
                <a:ea typeface="宋体" pitchFamily="2" charset="-122"/>
              </a:rPr>
              <a:t>.</a:t>
            </a:r>
          </a:p>
          <a:p>
            <a:pPr algn="just" eaLnBrk="1" hangingPunct="1">
              <a:lnSpc>
                <a:spcPct val="90000"/>
              </a:lnSpc>
            </a:pPr>
            <a:endParaRPr lang="en-US" altLang="zh-CN" sz="2400" dirty="0" smtClean="0">
              <a:latin typeface="Times New Roman" pitchFamily="18" charset="0"/>
              <a:ea typeface="宋体" pitchFamily="2" charset="-122"/>
            </a:endParaRPr>
          </a:p>
          <a:p>
            <a:pPr eaLnBrk="1" hangingPunct="1">
              <a:lnSpc>
                <a:spcPct val="90000"/>
              </a:lnSpc>
            </a:pPr>
            <a:endParaRPr lang="en-US" altLang="zh-CN" sz="1800" dirty="0" smtClean="0">
              <a:latin typeface="Times New Roman" pitchFamily="18" charset="0"/>
              <a:ea typeface="宋体" pitchFamily="2" charset="-122"/>
            </a:endParaRPr>
          </a:p>
          <a:p>
            <a:pPr eaLnBrk="1" hangingPunct="1">
              <a:lnSpc>
                <a:spcPct val="90000"/>
              </a:lnSpc>
            </a:pPr>
            <a:endParaRPr lang="en-US" altLang="zh-CN" sz="1800" dirty="0" smtClean="0">
              <a:latin typeface="Times New Roman" pitchFamily="18" charset="0"/>
              <a:ea typeface="宋体" pitchFamily="2" charset="-122"/>
            </a:endParaRPr>
          </a:p>
          <a:p>
            <a:pPr eaLnBrk="1" hangingPunct="1">
              <a:lnSpc>
                <a:spcPct val="90000"/>
              </a:lnSpc>
              <a:buFontTx/>
              <a:buNone/>
            </a:pPr>
            <a:endParaRPr lang="en-US" altLang="zh-CN" sz="1800" dirty="0" smtClean="0">
              <a:latin typeface="Times New Roman" pitchFamily="18" charset="0"/>
              <a:ea typeface="宋体" pitchFamily="2" charset="-122"/>
            </a:endParaRPr>
          </a:p>
          <a:p>
            <a:pPr eaLnBrk="1" hangingPunct="1">
              <a:lnSpc>
                <a:spcPct val="90000"/>
              </a:lnSpc>
              <a:buFontTx/>
              <a:buNone/>
            </a:pPr>
            <a:r>
              <a:rPr lang="en-US" altLang="zh-CN" sz="2000" dirty="0" smtClean="0">
                <a:latin typeface="Times New Roman" pitchFamily="18" charset="0"/>
                <a:ea typeface="宋体" pitchFamily="2" charset="-122"/>
              </a:rPr>
              <a:t>     </a:t>
            </a:r>
          </a:p>
        </p:txBody>
      </p:sp>
      <p:sp>
        <p:nvSpPr>
          <p:cNvPr id="59396" name="Rectangle 5"/>
          <p:cNvSpPr>
            <a:spLocks noChangeArrowheads="1"/>
          </p:cNvSpPr>
          <p:nvPr/>
        </p:nvSpPr>
        <p:spPr bwMode="auto">
          <a:xfrm>
            <a:off x="3752850" y="29860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59397" name="Object 4"/>
          <p:cNvGraphicFramePr>
            <a:graphicFrameLocks noChangeAspect="1"/>
          </p:cNvGraphicFramePr>
          <p:nvPr>
            <p:extLst/>
          </p:nvPr>
        </p:nvGraphicFramePr>
        <p:xfrm>
          <a:off x="3203575" y="2204864"/>
          <a:ext cx="2552700" cy="1360488"/>
        </p:xfrm>
        <a:graphic>
          <a:graphicData uri="http://schemas.openxmlformats.org/presentationml/2006/ole">
            <mc:AlternateContent xmlns:mc="http://schemas.openxmlformats.org/markup-compatibility/2006">
              <mc:Choice xmlns:v="urn:schemas-microsoft-com:vml" Requires="v">
                <p:oleObj spid="_x0000_s17422" name="Equation" r:id="rId3" imgW="1663700" imgH="889000" progId="Equation.DSMT4">
                  <p:embed/>
                </p:oleObj>
              </mc:Choice>
              <mc:Fallback>
                <p:oleObj name="Equation" r:id="rId3" imgW="1663700" imgH="889000" progId="Equation.DSMT4">
                  <p:embed/>
                  <p:pic>
                    <p:nvPicPr>
                      <p:cNvPr id="5939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2204864"/>
                        <a:ext cx="2552700" cy="1360488"/>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8" name="Rectangle 7"/>
          <p:cNvSpPr>
            <a:spLocks noChangeArrowheads="1"/>
          </p:cNvSpPr>
          <p:nvPr/>
        </p:nvSpPr>
        <p:spPr bwMode="auto">
          <a:xfrm>
            <a:off x="3386138" y="3290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59399" name="Object 6"/>
          <p:cNvGraphicFramePr>
            <a:graphicFrameLocks noChangeAspect="1"/>
          </p:cNvGraphicFramePr>
          <p:nvPr>
            <p:extLst/>
          </p:nvPr>
        </p:nvGraphicFramePr>
        <p:xfrm>
          <a:off x="2627313" y="4149080"/>
          <a:ext cx="4038600" cy="469900"/>
        </p:xfrm>
        <a:graphic>
          <a:graphicData uri="http://schemas.openxmlformats.org/presentationml/2006/ole">
            <mc:AlternateContent xmlns:mc="http://schemas.openxmlformats.org/markup-compatibility/2006">
              <mc:Choice xmlns:v="urn:schemas-microsoft-com:vml" Requires="v">
                <p:oleObj spid="_x0000_s17423" name="Equation" r:id="rId5" imgW="2374900" imgH="279400" progId="Equation.DSMT4">
                  <p:embed/>
                </p:oleObj>
              </mc:Choice>
              <mc:Fallback>
                <p:oleObj name="Equation" r:id="rId5" imgW="2374900" imgH="279400" progId="Equation.DSMT4">
                  <p:embed/>
                  <p:pic>
                    <p:nvPicPr>
                      <p:cNvPr id="59399"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313" y="4149080"/>
                        <a:ext cx="4038600" cy="469900"/>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0"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AFF76A4F-4607-40BE-AD0B-AC985AD9884C}" type="slidenum">
              <a:rPr lang="zh-CN" altLang="en-US" sz="1400" b="0"/>
              <a:pPr eaLnBrk="1" hangingPunct="1"/>
              <a:t>134</a:t>
            </a:fld>
            <a:endParaRPr lang="en-US" altLang="zh-CN" sz="1400" b="0"/>
          </a:p>
        </p:txBody>
      </p:sp>
    </p:spTree>
    <p:extLst>
      <p:ext uri="{BB962C8B-B14F-4D97-AF65-F5344CB8AC3E}">
        <p14:creationId xmlns:p14="http://schemas.microsoft.com/office/powerpoint/2010/main" val="108057268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ChangeArrowheads="1"/>
          </p:cNvSpPr>
          <p:nvPr/>
        </p:nvSpPr>
        <p:spPr bwMode="auto">
          <a:xfrm>
            <a:off x="683568" y="1700808"/>
            <a:ext cx="7772400" cy="473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3"/>
              </a:buBlip>
              <a:defRPr sz="3200">
                <a:solidFill>
                  <a:schemeClr val="tx1"/>
                </a:solidFill>
                <a:latin typeface="Tahoma" pitchFamily="34" charset="0"/>
              </a:defRPr>
            </a:lvl1pPr>
            <a:lvl2pPr marL="742950" indent="-285750" eaLnBrk="0" hangingPunct="0">
              <a:spcBef>
                <a:spcPct val="20000"/>
              </a:spcBef>
              <a:buSzPct val="75000"/>
              <a:buBlip>
                <a:blip r:embed="rId4"/>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lnSpc>
                <a:spcPct val="90000"/>
              </a:lnSpc>
            </a:pPr>
            <a:r>
              <a:rPr lang="zh-CN" altLang="en-US" sz="2400" b="0" dirty="0" smtClean="0">
                <a:latin typeface="Times New Roman" pitchFamily="18" charset="0"/>
                <a:ea typeface="宋体" pitchFamily="2" charset="-122"/>
              </a:rPr>
              <a:t>端口</a:t>
            </a:r>
            <a:r>
              <a:rPr lang="en-US" altLang="zh-CN" sz="2400" b="0" dirty="0" smtClean="0">
                <a:latin typeface="Times New Roman" pitchFamily="18" charset="0"/>
                <a:ea typeface="宋体" pitchFamily="2" charset="-122"/>
              </a:rPr>
              <a:t>1</a:t>
            </a:r>
            <a:r>
              <a:rPr lang="zh-CN" altLang="en-US" sz="2400" b="0" dirty="0" smtClean="0">
                <a:latin typeface="Times New Roman" pitchFamily="18" charset="0"/>
                <a:ea typeface="宋体" pitchFamily="2" charset="-122"/>
              </a:rPr>
              <a:t>的反射系数</a:t>
            </a:r>
            <a:r>
              <a:rPr lang="en-US" altLang="zh-CN" sz="2400" b="0" dirty="0" smtClean="0">
                <a:latin typeface="Times New Roman" pitchFamily="18" charset="0"/>
                <a:ea typeface="宋体" pitchFamily="2" charset="-122"/>
                <a:sym typeface="Symbol" pitchFamily="18" charset="2"/>
              </a:rPr>
              <a:t></a:t>
            </a:r>
            <a:r>
              <a:rPr lang="en-US" altLang="zh-CN" sz="2400" b="0" dirty="0">
                <a:latin typeface="Times New Roman" pitchFamily="18" charset="0"/>
                <a:ea typeface="宋体" pitchFamily="2" charset="-122"/>
                <a:sym typeface="Symbol" pitchFamily="18" charset="2"/>
              </a:rPr>
              <a:t>, </a:t>
            </a:r>
            <a:r>
              <a:rPr lang="zh-CN" altLang="en-US" sz="2400" dirty="0" smtClean="0">
                <a:latin typeface="Times New Roman" pitchFamily="18" charset="0"/>
                <a:ea typeface="宋体" pitchFamily="2" charset="-122"/>
                <a:sym typeface="Symbol" pitchFamily="18" charset="2"/>
              </a:rPr>
              <a:t>在端口</a:t>
            </a:r>
            <a:r>
              <a:rPr lang="en-US" altLang="zh-CN" sz="2400" dirty="0" smtClean="0">
                <a:latin typeface="Times New Roman" pitchFamily="18" charset="0"/>
                <a:ea typeface="宋体" pitchFamily="2" charset="-122"/>
                <a:sym typeface="Symbol" pitchFamily="18" charset="2"/>
              </a:rPr>
              <a:t>2</a:t>
            </a:r>
            <a:r>
              <a:rPr lang="zh-CN" altLang="en-US" sz="2400" dirty="0" smtClean="0">
                <a:latin typeface="Times New Roman" pitchFamily="18" charset="0"/>
                <a:ea typeface="宋体" pitchFamily="2" charset="-122"/>
                <a:sym typeface="Symbol" pitchFamily="18" charset="2"/>
              </a:rPr>
              <a:t>短路时可以如下计算</a:t>
            </a:r>
            <a:r>
              <a:rPr lang="en-US" altLang="zh-CN" sz="2400" b="0" dirty="0" smtClean="0">
                <a:latin typeface="Times New Roman" pitchFamily="18" charset="0"/>
                <a:ea typeface="宋体" pitchFamily="2" charset="-122"/>
                <a:sym typeface="Symbol" pitchFamily="18" charset="2"/>
              </a:rPr>
              <a:t>. </a:t>
            </a:r>
          </a:p>
          <a:p>
            <a:pPr marL="0" indent="0" algn="just" eaLnBrk="1" hangingPunct="1">
              <a:lnSpc>
                <a:spcPct val="90000"/>
              </a:lnSpc>
              <a:buNone/>
            </a:pPr>
            <a:r>
              <a:rPr lang="zh-CN" altLang="en-US" sz="2400" dirty="0" smtClean="0">
                <a:latin typeface="Times New Roman" pitchFamily="18" charset="0"/>
                <a:ea typeface="宋体" pitchFamily="2" charset="-122"/>
                <a:sym typeface="Symbol" pitchFamily="18" charset="2"/>
              </a:rPr>
              <a:t>从</a:t>
            </a:r>
            <a:r>
              <a:rPr lang="en-US" altLang="zh-CN" sz="2400" dirty="0" smtClean="0">
                <a:latin typeface="Times New Roman" pitchFamily="18" charset="0"/>
                <a:ea typeface="宋体" pitchFamily="2" charset="-122"/>
                <a:sym typeface="Symbol" pitchFamily="18" charset="2"/>
              </a:rPr>
              <a:t>S</a:t>
            </a:r>
            <a:r>
              <a:rPr lang="zh-CN" altLang="en-US" sz="2400" dirty="0" smtClean="0">
                <a:latin typeface="Times New Roman" pitchFamily="18" charset="0"/>
                <a:ea typeface="宋体" pitchFamily="2" charset="-122"/>
                <a:sym typeface="Symbol" pitchFamily="18" charset="2"/>
              </a:rPr>
              <a:t>矩阵的定义我们知道</a:t>
            </a:r>
            <a:endParaRPr lang="en-US" altLang="zh-CN" sz="1800" b="0" dirty="0">
              <a:latin typeface="Times New Roman" pitchFamily="18" charset="0"/>
              <a:ea typeface="宋体" pitchFamily="2" charset="-122"/>
              <a:sym typeface="Symbol" pitchFamily="18" charset="2"/>
            </a:endParaRPr>
          </a:p>
          <a:p>
            <a:pPr algn="just" eaLnBrk="1" hangingPunct="1">
              <a:lnSpc>
                <a:spcPct val="90000"/>
              </a:lnSpc>
            </a:pPr>
            <a:endParaRPr lang="en-US" altLang="zh-CN" sz="1800" b="0" dirty="0">
              <a:latin typeface="Times New Roman" pitchFamily="18" charset="0"/>
              <a:ea typeface="宋体" pitchFamily="2" charset="-122"/>
              <a:sym typeface="Symbol" pitchFamily="18" charset="2"/>
            </a:endParaRPr>
          </a:p>
          <a:p>
            <a:pPr algn="just" eaLnBrk="1" hangingPunct="1">
              <a:lnSpc>
                <a:spcPct val="90000"/>
              </a:lnSpc>
            </a:pPr>
            <a:endParaRPr lang="en-US" altLang="zh-CN" sz="1800" b="0" dirty="0">
              <a:latin typeface="Times New Roman" pitchFamily="18" charset="0"/>
              <a:ea typeface="宋体" pitchFamily="2" charset="-122"/>
              <a:sym typeface="Symbol" pitchFamily="18" charset="2"/>
            </a:endParaRPr>
          </a:p>
          <a:p>
            <a:pPr algn="just" eaLnBrk="1" hangingPunct="1">
              <a:lnSpc>
                <a:spcPct val="90000"/>
              </a:lnSpc>
            </a:pPr>
            <a:endParaRPr lang="en-US" altLang="zh-CN" sz="1800" b="0" dirty="0">
              <a:latin typeface="Times New Roman" pitchFamily="18" charset="0"/>
              <a:ea typeface="宋体" pitchFamily="2" charset="-122"/>
              <a:sym typeface="Symbol" pitchFamily="18" charset="2"/>
            </a:endParaRPr>
          </a:p>
          <a:p>
            <a:pPr algn="just" eaLnBrk="1" hangingPunct="1"/>
            <a:r>
              <a:rPr lang="zh-CN" altLang="en-US" sz="2400" b="0" dirty="0" smtClean="0">
                <a:latin typeface="Times New Roman" pitchFamily="18" charset="0"/>
                <a:ea typeface="宋体" pitchFamily="2" charset="-122"/>
              </a:rPr>
              <a:t>那么</a:t>
            </a:r>
            <a:r>
              <a:rPr lang="en-US" altLang="zh-CN" sz="2400" b="0" dirty="0" smtClean="0">
                <a:latin typeface="Times New Roman" pitchFamily="18" charset="0"/>
                <a:ea typeface="宋体" pitchFamily="2" charset="-122"/>
              </a:rPr>
              <a:t>S</a:t>
            </a:r>
            <a:r>
              <a:rPr lang="zh-CN" altLang="en-US" sz="2400" b="0" dirty="0" smtClean="0">
                <a:latin typeface="Times New Roman" pitchFamily="18" charset="0"/>
                <a:ea typeface="宋体" pitchFamily="2" charset="-122"/>
              </a:rPr>
              <a:t>矩阵可以写为</a:t>
            </a:r>
            <a:endParaRPr lang="en-US" altLang="zh-CN" sz="2400" b="0" dirty="0">
              <a:latin typeface="Times New Roman" pitchFamily="18" charset="0"/>
              <a:ea typeface="宋体" pitchFamily="2" charset="-122"/>
            </a:endParaRPr>
          </a:p>
          <a:p>
            <a:pPr algn="just" eaLnBrk="1" hangingPunct="1"/>
            <a:endParaRPr lang="en-US" altLang="zh-CN" sz="2400" b="0" dirty="0">
              <a:latin typeface="Times New Roman" pitchFamily="18" charset="0"/>
              <a:ea typeface="宋体" pitchFamily="2" charset="-122"/>
            </a:endParaRPr>
          </a:p>
          <a:p>
            <a:pPr algn="just" eaLnBrk="1" hangingPunct="1"/>
            <a:endParaRPr lang="en-US" altLang="zh-CN" sz="2400" b="0" dirty="0" smtClean="0">
              <a:latin typeface="Times New Roman" pitchFamily="18" charset="0"/>
              <a:ea typeface="宋体" pitchFamily="2" charset="-122"/>
            </a:endParaRPr>
          </a:p>
          <a:p>
            <a:pPr algn="just" eaLnBrk="1" hangingPunct="1"/>
            <a:endParaRPr lang="en-US" altLang="zh-CN" sz="2400" b="0" dirty="0">
              <a:latin typeface="Times New Roman" pitchFamily="18" charset="0"/>
              <a:ea typeface="宋体" pitchFamily="2" charset="-122"/>
            </a:endParaRPr>
          </a:p>
          <a:p>
            <a:pPr algn="just" eaLnBrk="1" hangingPunct="1">
              <a:buFontTx/>
              <a:buNone/>
            </a:pPr>
            <a:r>
              <a:rPr lang="en-US" altLang="zh-CN" sz="2400" b="0" dirty="0">
                <a:latin typeface="Times New Roman" pitchFamily="18" charset="0"/>
                <a:ea typeface="宋体" pitchFamily="2" charset="-122"/>
              </a:rPr>
              <a:t>    </a:t>
            </a:r>
            <a:r>
              <a:rPr lang="zh-CN" altLang="en-US" sz="2400" b="0" dirty="0" smtClean="0">
                <a:latin typeface="Times New Roman" pitchFamily="18" charset="0"/>
                <a:ea typeface="宋体" pitchFamily="2" charset="-122"/>
              </a:rPr>
              <a:t>第二个等式计算为</a:t>
            </a:r>
            <a:endParaRPr lang="en-US" altLang="zh-CN" sz="2400" b="0" dirty="0">
              <a:latin typeface="Times New Roman" pitchFamily="18" charset="0"/>
              <a:ea typeface="宋体" pitchFamily="2" charset="-122"/>
            </a:endParaRPr>
          </a:p>
          <a:p>
            <a:pPr algn="just" eaLnBrk="1" hangingPunct="1">
              <a:lnSpc>
                <a:spcPct val="90000"/>
              </a:lnSpc>
            </a:pPr>
            <a:endParaRPr lang="en-US" altLang="zh-CN" sz="1800" b="0" dirty="0">
              <a:latin typeface="Times New Roman" pitchFamily="18" charset="0"/>
              <a:ea typeface="宋体" pitchFamily="2" charset="-122"/>
            </a:endParaRPr>
          </a:p>
          <a:p>
            <a:pPr algn="just" eaLnBrk="1" hangingPunct="1">
              <a:lnSpc>
                <a:spcPct val="90000"/>
              </a:lnSpc>
            </a:pPr>
            <a:endParaRPr lang="en-US" altLang="zh-CN" sz="1800" b="0" dirty="0">
              <a:latin typeface="Times New Roman" pitchFamily="18" charset="0"/>
              <a:ea typeface="宋体" pitchFamily="2" charset="-122"/>
            </a:endParaRPr>
          </a:p>
          <a:p>
            <a:pPr eaLnBrk="1" hangingPunct="1">
              <a:lnSpc>
                <a:spcPct val="90000"/>
              </a:lnSpc>
            </a:pPr>
            <a:endParaRPr lang="en-US" altLang="zh-CN" sz="1800" b="0" dirty="0">
              <a:latin typeface="Times New Roman" pitchFamily="18" charset="0"/>
              <a:ea typeface="宋体" pitchFamily="2" charset="-122"/>
            </a:endParaRPr>
          </a:p>
          <a:p>
            <a:pPr eaLnBrk="1" hangingPunct="1">
              <a:lnSpc>
                <a:spcPct val="90000"/>
              </a:lnSpc>
            </a:pPr>
            <a:endParaRPr lang="en-US" altLang="zh-CN" sz="1800" b="0" dirty="0">
              <a:latin typeface="Times New Roman" pitchFamily="18" charset="0"/>
              <a:ea typeface="宋体" pitchFamily="2" charset="-122"/>
            </a:endParaRPr>
          </a:p>
          <a:p>
            <a:pPr eaLnBrk="1" hangingPunct="1">
              <a:lnSpc>
                <a:spcPct val="90000"/>
              </a:lnSpc>
              <a:buFontTx/>
              <a:buNone/>
            </a:pPr>
            <a:endParaRPr lang="en-US" altLang="zh-CN" sz="1800" b="0" dirty="0">
              <a:latin typeface="Times New Roman" pitchFamily="18" charset="0"/>
              <a:ea typeface="宋体" pitchFamily="2" charset="-122"/>
            </a:endParaRPr>
          </a:p>
          <a:p>
            <a:pPr eaLnBrk="1" hangingPunct="1">
              <a:lnSpc>
                <a:spcPct val="90000"/>
              </a:lnSpc>
              <a:buFontTx/>
              <a:buNone/>
            </a:pPr>
            <a:r>
              <a:rPr lang="en-US" altLang="zh-CN" sz="2000" b="0" dirty="0">
                <a:latin typeface="Times New Roman" pitchFamily="18" charset="0"/>
                <a:ea typeface="宋体" pitchFamily="2" charset="-122"/>
              </a:rPr>
              <a:t>     </a:t>
            </a:r>
          </a:p>
        </p:txBody>
      </p:sp>
      <p:graphicFrame>
        <p:nvGraphicFramePr>
          <p:cNvPr id="60419" name="Object 5"/>
          <p:cNvGraphicFramePr>
            <a:graphicFrameLocks noChangeAspect="1"/>
          </p:cNvGraphicFramePr>
          <p:nvPr>
            <p:extLst>
              <p:ext uri="{D42A27DB-BD31-4B8C-83A1-F6EECF244321}">
                <p14:modId xmlns:p14="http://schemas.microsoft.com/office/powerpoint/2010/main" val="318674682"/>
              </p:ext>
            </p:extLst>
          </p:nvPr>
        </p:nvGraphicFramePr>
        <p:xfrm>
          <a:off x="1834505" y="2708697"/>
          <a:ext cx="5715000" cy="509587"/>
        </p:xfrm>
        <a:graphic>
          <a:graphicData uri="http://schemas.openxmlformats.org/presentationml/2006/ole">
            <mc:AlternateContent xmlns:mc="http://schemas.openxmlformats.org/markup-compatibility/2006">
              <mc:Choice xmlns:v="urn:schemas-microsoft-com:vml" Requires="v">
                <p:oleObj spid="_x0000_s18452" name="Equation" r:id="rId5" imgW="2667000" imgH="241300" progId="Equation.DSMT4">
                  <p:embed/>
                </p:oleObj>
              </mc:Choice>
              <mc:Fallback>
                <p:oleObj name="Equation" r:id="rId5" imgW="2667000" imgH="241300" progId="Equation.DSMT4">
                  <p:embed/>
                  <p:pic>
                    <p:nvPicPr>
                      <p:cNvPr id="6041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4505" y="2708697"/>
                        <a:ext cx="5715000" cy="509587"/>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0" name="Object 6"/>
          <p:cNvGraphicFramePr>
            <a:graphicFrameLocks noChangeAspect="1"/>
          </p:cNvGraphicFramePr>
          <p:nvPr>
            <p:extLst>
              <p:ext uri="{D42A27DB-BD31-4B8C-83A1-F6EECF244321}">
                <p14:modId xmlns:p14="http://schemas.microsoft.com/office/powerpoint/2010/main" val="1065991312"/>
              </p:ext>
            </p:extLst>
          </p:nvPr>
        </p:nvGraphicFramePr>
        <p:xfrm>
          <a:off x="3275955" y="3860825"/>
          <a:ext cx="3960813" cy="839787"/>
        </p:xfrm>
        <a:graphic>
          <a:graphicData uri="http://schemas.openxmlformats.org/presentationml/2006/ole">
            <mc:AlternateContent xmlns:mc="http://schemas.openxmlformats.org/markup-compatibility/2006">
              <mc:Choice xmlns:v="urn:schemas-microsoft-com:vml" Requires="v">
                <p:oleObj spid="_x0000_s18453" name="Equation" r:id="rId7" imgW="2286000" imgH="482600" progId="Equation.DSMT4">
                  <p:embed/>
                </p:oleObj>
              </mc:Choice>
              <mc:Fallback>
                <p:oleObj name="Equation" r:id="rId7" imgW="2286000" imgH="482600" progId="Equation.DSMT4">
                  <p:embed/>
                  <p:pic>
                    <p:nvPicPr>
                      <p:cNvPr id="6042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5955" y="3860825"/>
                        <a:ext cx="3960813" cy="839787"/>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1" name="Object 7"/>
          <p:cNvGraphicFramePr>
            <a:graphicFrameLocks noChangeAspect="1"/>
          </p:cNvGraphicFramePr>
          <p:nvPr>
            <p:extLst>
              <p:ext uri="{D42A27DB-BD31-4B8C-83A1-F6EECF244321}">
                <p14:modId xmlns:p14="http://schemas.microsoft.com/office/powerpoint/2010/main" val="2249899897"/>
              </p:ext>
            </p:extLst>
          </p:nvPr>
        </p:nvGraphicFramePr>
        <p:xfrm>
          <a:off x="3491334" y="5805041"/>
          <a:ext cx="2016125" cy="898525"/>
        </p:xfrm>
        <a:graphic>
          <a:graphicData uri="http://schemas.openxmlformats.org/presentationml/2006/ole">
            <mc:AlternateContent xmlns:mc="http://schemas.openxmlformats.org/markup-compatibility/2006">
              <mc:Choice xmlns:v="urn:schemas-microsoft-com:vml" Requires="v">
                <p:oleObj spid="_x0000_s18454" r:id="rId9" imgW="965200" imgH="431800" progId="Equation.DSMT4">
                  <p:embed/>
                </p:oleObj>
              </mc:Choice>
              <mc:Fallback>
                <p:oleObj r:id="rId9" imgW="965200" imgH="431800" progId="Equation.DSMT4">
                  <p:embed/>
                  <p:pic>
                    <p:nvPicPr>
                      <p:cNvPr id="60421"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1334" y="5805041"/>
                        <a:ext cx="2016125" cy="89852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22"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10BDA680-61B4-41C1-9A71-F5E40A766A4D}" type="slidenum">
              <a:rPr lang="zh-CN" altLang="en-US" sz="1400" b="0"/>
              <a:pPr eaLnBrk="1" hangingPunct="1"/>
              <a:t>135</a:t>
            </a:fld>
            <a:endParaRPr lang="en-US" altLang="zh-CN" sz="1400" b="0"/>
          </a:p>
        </p:txBody>
      </p:sp>
    </p:spTree>
    <p:extLst>
      <p:ext uri="{BB962C8B-B14F-4D97-AF65-F5344CB8AC3E}">
        <p14:creationId xmlns:p14="http://schemas.microsoft.com/office/powerpoint/2010/main" val="148502024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ChangeArrowheads="1"/>
          </p:cNvSpPr>
          <p:nvPr>
            <p:ph type="body" idx="1"/>
          </p:nvPr>
        </p:nvSpPr>
        <p:spPr>
          <a:xfrm>
            <a:off x="827088" y="1557338"/>
            <a:ext cx="7772400" cy="3438525"/>
          </a:xfrm>
        </p:spPr>
        <p:txBody>
          <a:bodyPr>
            <a:normAutofit/>
          </a:bodyPr>
          <a:lstStyle/>
          <a:p>
            <a:pPr algn="just" eaLnBrk="1" hangingPunct="1"/>
            <a:r>
              <a:rPr lang="zh-CN" altLang="en-US" sz="2400" dirty="0" smtClean="0">
                <a:latin typeface="Times New Roman" pitchFamily="18" charset="0"/>
                <a:ea typeface="宋体" pitchFamily="2" charset="-122"/>
              </a:rPr>
              <a:t>将第一个等式以</a:t>
            </a:r>
            <a:r>
              <a:rPr lang="en-US" altLang="zh-CN" sz="2400" dirty="0" smtClean="0">
                <a:latin typeface="Times New Roman" pitchFamily="18" charset="0"/>
                <a:ea typeface="宋体" pitchFamily="2" charset="-122"/>
              </a:rPr>
              <a:t> V</a:t>
            </a:r>
            <a:r>
              <a:rPr lang="en-US" altLang="zh-CN" sz="2400" baseline="-25000" dirty="0" smtClean="0">
                <a:latin typeface="Times New Roman" pitchFamily="18" charset="0"/>
                <a:ea typeface="宋体" pitchFamily="2" charset="-122"/>
              </a:rPr>
              <a:t>1</a:t>
            </a:r>
            <a:r>
              <a:rPr lang="en-US" altLang="zh-CN" sz="2400" baseline="30000" dirty="0" smtClean="0">
                <a:latin typeface="Times New Roman" pitchFamily="18" charset="0"/>
                <a:ea typeface="宋体" pitchFamily="2" charset="-122"/>
              </a:rPr>
              <a:t>+</a:t>
            </a:r>
            <a:r>
              <a:rPr lang="zh-CN" altLang="en-US" sz="2400" dirty="0">
                <a:latin typeface="Times New Roman" pitchFamily="18" charset="0"/>
                <a:ea typeface="宋体" pitchFamily="2" charset="-122"/>
              </a:rPr>
              <a:t>表示</a:t>
            </a:r>
            <a:r>
              <a:rPr lang="en-US" altLang="zh-CN" sz="2400" dirty="0" smtClean="0">
                <a:latin typeface="Times New Roman" pitchFamily="18" charset="0"/>
                <a:ea typeface="宋体" pitchFamily="2" charset="-122"/>
              </a:rPr>
              <a:t>, </a:t>
            </a:r>
            <a:r>
              <a:rPr lang="zh-CN" altLang="en-US" sz="2400" dirty="0" smtClean="0">
                <a:latin typeface="Times New Roman" pitchFamily="18" charset="0"/>
                <a:ea typeface="宋体" pitchFamily="2" charset="-122"/>
              </a:rPr>
              <a:t>运用上述的结果，可以得出</a:t>
            </a:r>
            <a:r>
              <a:rPr lang="zh-CN" altLang="en-US" sz="2400" b="1" dirty="0" smtClean="0">
                <a:solidFill>
                  <a:srgbClr val="0066FF"/>
                </a:solidFill>
                <a:latin typeface="Times New Roman" pitchFamily="18" charset="0"/>
                <a:ea typeface="宋体" pitchFamily="2" charset="-122"/>
              </a:rPr>
              <a:t>输入的反射系数为</a:t>
            </a:r>
            <a:r>
              <a:rPr lang="en-US" altLang="zh-CN" sz="2400" dirty="0" smtClean="0">
                <a:latin typeface="Times New Roman" pitchFamily="18" charset="0"/>
                <a:ea typeface="宋体" pitchFamily="2" charset="-122"/>
              </a:rPr>
              <a:t> </a:t>
            </a:r>
          </a:p>
          <a:p>
            <a:pPr algn="just" eaLnBrk="1" hangingPunct="1">
              <a:buFontTx/>
              <a:buNone/>
            </a:pPr>
            <a:endParaRPr lang="en-US" altLang="zh-CN" sz="2400" dirty="0" smtClean="0">
              <a:latin typeface="Times New Roman" pitchFamily="18" charset="0"/>
              <a:ea typeface="宋体" pitchFamily="2" charset="-122"/>
            </a:endParaRPr>
          </a:p>
          <a:p>
            <a:pPr algn="just" eaLnBrk="1" hangingPunct="1">
              <a:buFontTx/>
              <a:buNone/>
            </a:pPr>
            <a:endParaRPr lang="en-US" altLang="zh-CN" sz="2400" dirty="0" smtClean="0">
              <a:latin typeface="Times New Roman" pitchFamily="18" charset="0"/>
              <a:ea typeface="宋体" pitchFamily="2" charset="-122"/>
            </a:endParaRPr>
          </a:p>
          <a:p>
            <a:pPr algn="just" eaLnBrk="1" hangingPunct="1">
              <a:buFontTx/>
              <a:buNone/>
            </a:pPr>
            <a:r>
              <a:rPr lang="en-US" altLang="zh-CN" sz="2400" dirty="0" smtClean="0">
                <a:latin typeface="Times New Roman" pitchFamily="18" charset="0"/>
                <a:ea typeface="宋体" pitchFamily="2" charset="-122"/>
              </a:rPr>
              <a:t>    </a:t>
            </a:r>
          </a:p>
          <a:p>
            <a:pPr algn="just" eaLnBrk="1" hangingPunct="1">
              <a:buFontTx/>
              <a:buNone/>
            </a:pPr>
            <a:r>
              <a:rPr lang="en-US" altLang="zh-CN" sz="2400" dirty="0" smtClean="0">
                <a:latin typeface="Times New Roman" pitchFamily="18" charset="0"/>
                <a:ea typeface="宋体" pitchFamily="2" charset="-122"/>
              </a:rPr>
              <a:t>     </a:t>
            </a:r>
            <a:r>
              <a:rPr lang="zh-CN" altLang="en-US" sz="2400" dirty="0" smtClean="0">
                <a:latin typeface="Times New Roman" pitchFamily="18" charset="0"/>
                <a:ea typeface="宋体" pitchFamily="2" charset="-122"/>
              </a:rPr>
              <a:t>因此，回波损耗为</a:t>
            </a:r>
            <a:r>
              <a:rPr lang="en-US" altLang="zh-CN" dirty="0" smtClean="0">
                <a:latin typeface="Times New Roman" pitchFamily="18" charset="0"/>
                <a:ea typeface="宋体" pitchFamily="2" charset="-122"/>
              </a:rPr>
              <a:t> </a:t>
            </a:r>
          </a:p>
          <a:p>
            <a:pPr eaLnBrk="1" hangingPunct="1">
              <a:buFontTx/>
              <a:buNone/>
            </a:pPr>
            <a:r>
              <a:rPr lang="en-US" altLang="zh-CN" dirty="0" smtClean="0">
                <a:latin typeface="Times New Roman" pitchFamily="18" charset="0"/>
                <a:ea typeface="宋体" pitchFamily="2" charset="-122"/>
              </a:rPr>
              <a:t>                        </a:t>
            </a:r>
          </a:p>
        </p:txBody>
      </p:sp>
      <p:sp>
        <p:nvSpPr>
          <p:cNvPr id="61443" name="Rectangle 7"/>
          <p:cNvSpPr>
            <a:spLocks noChangeArrowheads="1"/>
          </p:cNvSpPr>
          <p:nvPr/>
        </p:nvSpPr>
        <p:spPr bwMode="auto">
          <a:xfrm>
            <a:off x="4090988"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61444" name="Object 8"/>
          <p:cNvGraphicFramePr>
            <a:graphicFrameLocks noChangeAspect="1"/>
          </p:cNvGraphicFramePr>
          <p:nvPr/>
        </p:nvGraphicFramePr>
        <p:xfrm>
          <a:off x="2339975" y="2636838"/>
          <a:ext cx="5183188" cy="873125"/>
        </p:xfrm>
        <a:graphic>
          <a:graphicData uri="http://schemas.openxmlformats.org/presentationml/2006/ole">
            <mc:AlternateContent xmlns:mc="http://schemas.openxmlformats.org/markup-compatibility/2006">
              <mc:Choice xmlns:v="urn:schemas-microsoft-com:vml" Requires="v">
                <p:oleObj spid="_x0000_s19470" r:id="rId3" imgW="2717800" imgH="457200" progId="Equation.DSMT4">
                  <p:embed/>
                </p:oleObj>
              </mc:Choice>
              <mc:Fallback>
                <p:oleObj r:id="rId3" imgW="2717800" imgH="457200" progId="Equation.DSMT4">
                  <p:embed/>
                  <p:pic>
                    <p:nvPicPr>
                      <p:cNvPr id="6144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2636838"/>
                        <a:ext cx="5183188" cy="87312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5" name="Object 10"/>
          <p:cNvGraphicFramePr>
            <a:graphicFrameLocks noChangeAspect="1"/>
          </p:cNvGraphicFramePr>
          <p:nvPr/>
        </p:nvGraphicFramePr>
        <p:xfrm>
          <a:off x="2339975" y="4365625"/>
          <a:ext cx="2895600" cy="468313"/>
        </p:xfrm>
        <a:graphic>
          <a:graphicData uri="http://schemas.openxmlformats.org/presentationml/2006/ole">
            <mc:AlternateContent xmlns:mc="http://schemas.openxmlformats.org/markup-compatibility/2006">
              <mc:Choice xmlns:v="urn:schemas-microsoft-com:vml" Requires="v">
                <p:oleObj spid="_x0000_s19471" r:id="rId5" imgW="1586811" imgH="253890" progId="Equation.DSMT4">
                  <p:embed/>
                </p:oleObj>
              </mc:Choice>
              <mc:Fallback>
                <p:oleObj r:id="rId5" imgW="1586811" imgH="253890" progId="Equation.DSMT4">
                  <p:embed/>
                  <p:pic>
                    <p:nvPicPr>
                      <p:cNvPr id="61445"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4365625"/>
                        <a:ext cx="2895600" cy="46831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46"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655C4CA5-86D8-40FB-A022-DE1B165B0852}" type="slidenum">
              <a:rPr lang="zh-CN" altLang="en-US" sz="1400" b="0"/>
              <a:pPr eaLnBrk="1" hangingPunct="1"/>
              <a:t>136</a:t>
            </a:fld>
            <a:endParaRPr lang="en-US" altLang="zh-CN" sz="1400" b="0"/>
          </a:p>
        </p:txBody>
      </p:sp>
    </p:spTree>
    <p:extLst>
      <p:ext uri="{BB962C8B-B14F-4D97-AF65-F5344CB8AC3E}">
        <p14:creationId xmlns:p14="http://schemas.microsoft.com/office/powerpoint/2010/main" val="414775993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57351"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sp>
        <p:nvSpPr>
          <p:cNvPr id="25" name="文本框 5"/>
          <p:cNvSpPr txBox="1">
            <a:spLocks noChangeArrowheads="1"/>
          </p:cNvSpPr>
          <p:nvPr/>
        </p:nvSpPr>
        <p:spPr bwMode="auto">
          <a:xfrm>
            <a:off x="-482277" y="3899792"/>
            <a:ext cx="5256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dirty="0">
                <a:ea typeface="宋体" panose="02010600030101010101" pitchFamily="2" charset="-122"/>
              </a:rPr>
              <a:t>互易网络</a:t>
            </a:r>
          </a:p>
        </p:txBody>
      </p:sp>
      <p:sp>
        <p:nvSpPr>
          <p:cNvPr id="31" name="文本框 5"/>
          <p:cNvSpPr txBox="1">
            <a:spLocks noChangeArrowheads="1"/>
          </p:cNvSpPr>
          <p:nvPr/>
        </p:nvSpPr>
        <p:spPr bwMode="auto">
          <a:xfrm>
            <a:off x="-252536" y="5900831"/>
            <a:ext cx="5256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dirty="0">
                <a:ea typeface="宋体" panose="02010600030101010101" pitchFamily="2" charset="-122"/>
              </a:rPr>
              <a:t>互易无耗网络</a:t>
            </a:r>
          </a:p>
        </p:txBody>
      </p:sp>
      <mc:AlternateContent xmlns:mc="http://schemas.openxmlformats.org/markup-compatibility/2006" xmlns:a14="http://schemas.microsoft.com/office/drawing/2010/main">
        <mc:Choice Requires="a14">
          <p:sp>
            <p:nvSpPr>
              <p:cNvPr id="32" name="文本框 31"/>
              <p:cNvSpPr txBox="1"/>
              <p:nvPr/>
            </p:nvSpPr>
            <p:spPr>
              <a:xfrm>
                <a:off x="2635169" y="5950616"/>
                <a:ext cx="3224033" cy="360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rPr>
                        <m:t>𝑆</m:t>
                      </m:r>
                      <m:r>
                        <a:rPr lang="zh-CN" altLang="en-US" i="1" baseline="30000" smtClean="0">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𝑆</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𝑈</m:t>
                      </m:r>
                    </m:oMath>
                  </m:oMathPara>
                </a14:m>
                <a:endParaRPr lang="zh-CN" altLang="en-US" baseline="30000" dirty="0">
                  <a:solidFill>
                    <a:srgbClr val="FF0000"/>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2635169" y="5950616"/>
                <a:ext cx="3224033" cy="360804"/>
              </a:xfrm>
              <a:prstGeom prst="rect">
                <a:avLst/>
              </a:prstGeom>
              <a:blipFill>
                <a:blip r:embed="rId3"/>
                <a:stretch>
                  <a:fillRect t="-1695" b="-11864"/>
                </a:stretch>
              </a:blipFill>
            </p:spPr>
            <p:txBody>
              <a:bodyPr/>
              <a:lstStyle/>
              <a:p>
                <a:r>
                  <a:rPr lang="zh-CN" altLang="en-US">
                    <a:noFill/>
                  </a:rPr>
                  <a:t> </a:t>
                </a:r>
              </a:p>
            </p:txBody>
          </p:sp>
        </mc:Fallback>
      </mc:AlternateContent>
      <p:sp>
        <p:nvSpPr>
          <p:cNvPr id="33" name="文本框 5"/>
          <p:cNvSpPr txBox="1">
            <a:spLocks noChangeArrowheads="1"/>
          </p:cNvSpPr>
          <p:nvPr/>
        </p:nvSpPr>
        <p:spPr bwMode="auto">
          <a:xfrm>
            <a:off x="-468560" y="4752774"/>
            <a:ext cx="5256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dirty="0">
                <a:ea typeface="宋体" panose="02010600030101010101" pitchFamily="2" charset="-122"/>
              </a:rPr>
              <a:t>无耗网络</a:t>
            </a:r>
          </a:p>
        </p:txBody>
      </p:sp>
      <mc:AlternateContent xmlns:mc="http://schemas.openxmlformats.org/markup-compatibility/2006" xmlns:a14="http://schemas.microsoft.com/office/drawing/2010/main">
        <mc:Choice Requires="a14">
          <p:sp>
            <p:nvSpPr>
              <p:cNvPr id="34" name="文本框 33"/>
              <p:cNvSpPr txBox="1"/>
              <p:nvPr/>
            </p:nvSpPr>
            <p:spPr>
              <a:xfrm>
                <a:off x="2608107" y="4779080"/>
                <a:ext cx="3224033" cy="360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rPr>
                        <m:t>𝑆</m:t>
                      </m:r>
                      <m:r>
                        <a:rPr lang="en-US" altLang="zh-CN" b="0" i="1" baseline="30000" smtClean="0">
                          <a:solidFill>
                            <a:srgbClr val="FF0000"/>
                          </a:solidFill>
                          <a:latin typeface="Cambria Math" panose="02040503050406030204" pitchFamily="18" charset="0"/>
                        </a:rPr>
                        <m:t>𝐻</m:t>
                      </m:r>
                      <m:r>
                        <a:rPr lang="en-US" altLang="zh-CN" i="1">
                          <a:solidFill>
                            <a:srgbClr val="FF0000"/>
                          </a:solidFill>
                          <a:latin typeface="Cambria Math" panose="02040503050406030204" pitchFamily="18" charset="0"/>
                        </a:rPr>
                        <m:t>𝑆</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𝑈</m:t>
                      </m:r>
                    </m:oMath>
                  </m:oMathPara>
                </a14:m>
                <a:endParaRPr lang="zh-CN" altLang="en-US" baseline="30000" dirty="0">
                  <a:solidFill>
                    <a:srgbClr val="FF0000"/>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2608107" y="4779080"/>
                <a:ext cx="3224033" cy="360804"/>
              </a:xfrm>
              <a:prstGeom prst="rect">
                <a:avLst/>
              </a:prstGeom>
              <a:blipFill>
                <a:blip r:embed="rId4"/>
                <a:stretch>
                  <a:fillRect b="-10169"/>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60D6FD87-4D0F-0B3E-6445-CEE20EFBCD91}"/>
              </a:ext>
            </a:extLst>
          </p:cNvPr>
          <p:cNvSpPr txBox="1"/>
          <p:nvPr/>
        </p:nvSpPr>
        <p:spPr>
          <a:xfrm>
            <a:off x="3491880" y="1644851"/>
            <a:ext cx="4680520" cy="707886"/>
          </a:xfrm>
          <a:prstGeom prst="rect">
            <a:avLst/>
          </a:prstGeom>
          <a:noFill/>
        </p:spPr>
        <p:txBody>
          <a:bodyPr wrap="square" rtlCol="0">
            <a:spAutoFit/>
          </a:bodyPr>
          <a:lstStyle/>
          <a:p>
            <a:r>
              <a:rPr lang="zh-CN" altLang="en-US" sz="4000" b="1" dirty="0"/>
              <a:t>总结</a:t>
            </a:r>
            <a:r>
              <a:rPr lang="en-US" altLang="zh-CN" sz="4000" b="1" dirty="0"/>
              <a:t>2</a:t>
            </a:r>
            <a:endParaRPr lang="zh-CN" altLang="en-US" sz="4000" b="1" dirty="0"/>
          </a:p>
        </p:txBody>
      </p:sp>
      <p:pic>
        <p:nvPicPr>
          <p:cNvPr id="3" name="图片 2">
            <a:extLst>
              <a:ext uri="{FF2B5EF4-FFF2-40B4-BE49-F238E27FC236}">
                <a16:creationId xmlns:a16="http://schemas.microsoft.com/office/drawing/2014/main" id="{2A9AD474-1761-DC00-B8D2-D7AA5D77B75E}"/>
              </a:ext>
            </a:extLst>
          </p:cNvPr>
          <p:cNvPicPr>
            <a:picLocks noChangeAspect="1"/>
          </p:cNvPicPr>
          <p:nvPr/>
        </p:nvPicPr>
        <p:blipFill>
          <a:blip r:embed="rId5"/>
          <a:stretch>
            <a:fillRect/>
          </a:stretch>
        </p:blipFill>
        <p:spPr>
          <a:xfrm>
            <a:off x="3711063" y="3928793"/>
            <a:ext cx="1018120" cy="402371"/>
          </a:xfrm>
          <a:prstGeom prst="rect">
            <a:avLst/>
          </a:prstGeom>
        </p:spPr>
      </p:pic>
      <p:sp>
        <p:nvSpPr>
          <p:cNvPr id="4" name="文本框 5">
            <a:extLst>
              <a:ext uri="{FF2B5EF4-FFF2-40B4-BE49-F238E27FC236}">
                <a16:creationId xmlns:a16="http://schemas.microsoft.com/office/drawing/2014/main" id="{A005D9D6-CFF1-B804-22A6-A5F10338D61F}"/>
              </a:ext>
            </a:extLst>
          </p:cNvPr>
          <p:cNvSpPr txBox="1">
            <a:spLocks noChangeArrowheads="1"/>
          </p:cNvSpPr>
          <p:nvPr/>
        </p:nvSpPr>
        <p:spPr bwMode="auto">
          <a:xfrm>
            <a:off x="-809797" y="2875346"/>
            <a:ext cx="5256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dirty="0">
                <a:ea typeface="宋体" panose="02010600030101010101" pitchFamily="2" charset="-122"/>
              </a:rPr>
              <a:t>散射与阻抗矩阵关系</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BCC2D52-A384-D4DD-6805-441B24584A7E}"/>
                  </a:ext>
                </a:extLst>
              </p:cNvPr>
              <p:cNvSpPr txBox="1"/>
              <p:nvPr/>
            </p:nvSpPr>
            <p:spPr>
              <a:xfrm>
                <a:off x="3681744" y="2379043"/>
                <a:ext cx="35212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𝒔</m:t>
                      </m:r>
                      <m:r>
                        <a:rPr lang="en-US" altLang="zh-CN" b="0"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𝑺</m:t>
                      </m:r>
                      <m:r>
                        <a:rPr lang="en-US" altLang="zh-CN" b="0" i="1" smtClean="0">
                          <a:solidFill>
                            <a:srgbClr val="FF0000"/>
                          </a:solidFill>
                          <a:latin typeface="Cambria Math" panose="02040503050406030204" pitchFamily="18" charset="0"/>
                        </a:rPr>
                        <m:t>=</m:t>
                      </m:r>
                      <m:d>
                        <m:dPr>
                          <m:ctrlPr>
                            <a:rPr lang="en-US" altLang="zh-CN" i="1">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𝒛</m:t>
                          </m:r>
                          <m:r>
                            <a:rPr lang="en-US" altLang="zh-CN" b="0"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𝑼</m:t>
                          </m:r>
                        </m:e>
                      </m:d>
                      <m:sSup>
                        <m:sSupPr>
                          <m:ctrlPr>
                            <a:rPr lang="en-US" altLang="zh-CN" i="1" smtClean="0">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𝒛</m:t>
                              </m:r>
                              <m:r>
                                <a:rPr lang="en-US" altLang="zh-CN"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𝑼</m:t>
                              </m:r>
                            </m:e>
                          </m:d>
                        </m:e>
                        <m:sup>
                          <m:r>
                            <a:rPr lang="en-US" altLang="zh-CN" b="0" i="1" smtClean="0">
                              <a:solidFill>
                                <a:srgbClr val="FF0000"/>
                              </a:solidFill>
                              <a:latin typeface="Cambria Math" panose="02040503050406030204" pitchFamily="18" charset="0"/>
                            </a:rPr>
                            <m:t>−1</m:t>
                          </m:r>
                        </m:sup>
                      </m:sSup>
                    </m:oMath>
                  </m:oMathPara>
                </a14:m>
                <a:endParaRPr lang="zh-CN" altLang="en-US" dirty="0">
                  <a:solidFill>
                    <a:srgbClr val="FF0000"/>
                  </a:solidFill>
                </a:endParaRPr>
              </a:p>
            </p:txBody>
          </p:sp>
        </mc:Choice>
        <mc:Fallback xmlns="">
          <p:sp>
            <p:nvSpPr>
              <p:cNvPr id="5" name="文本框 4">
                <a:extLst>
                  <a:ext uri="{FF2B5EF4-FFF2-40B4-BE49-F238E27FC236}">
                    <a16:creationId xmlns:a16="http://schemas.microsoft.com/office/drawing/2014/main" id="{2BCC2D52-A384-D4DD-6805-441B24584A7E}"/>
                  </a:ext>
                </a:extLst>
              </p:cNvPr>
              <p:cNvSpPr txBox="1">
                <a:spLocks noRot="1" noChangeAspect="1" noMove="1" noResize="1" noEditPoints="1" noAdjustHandles="1" noChangeArrowheads="1" noChangeShapeType="1" noTextEdit="1"/>
              </p:cNvSpPr>
              <p:nvPr/>
            </p:nvSpPr>
            <p:spPr>
              <a:xfrm>
                <a:off x="3681744" y="2379043"/>
                <a:ext cx="3521285" cy="369332"/>
              </a:xfrm>
              <a:prstGeom prst="rect">
                <a:avLst/>
              </a:prstGeom>
              <a:blipFill>
                <a:blip r:embed="rId6"/>
                <a:stretch>
                  <a:fillRect l="-692" r="-173"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A7C2AF8-606C-076F-FBFE-24383FBAFFEB}"/>
                  </a:ext>
                </a:extLst>
              </p:cNvPr>
              <p:cNvSpPr txBox="1"/>
              <p:nvPr/>
            </p:nvSpPr>
            <p:spPr>
              <a:xfrm>
                <a:off x="3779912" y="3023285"/>
                <a:ext cx="2983253" cy="369332"/>
              </a:xfrm>
              <a:prstGeom prst="rect">
                <a:avLst/>
              </a:prstGeom>
              <a:noFill/>
            </p:spPr>
            <p:txBody>
              <a:bodyPr wrap="none" lIns="0" tIns="0" rIns="0" bIns="0" rtlCol="0">
                <a:spAutoFit/>
              </a:bodyPr>
              <a:lstStyle/>
              <a:p>
                <a14:m>
                  <m:oMath xmlns:m="http://schemas.openxmlformats.org/officeDocument/2006/math">
                    <m:r>
                      <a:rPr lang="en-US" altLang="zh-CN" b="1" i="1" smtClean="0">
                        <a:solidFill>
                          <a:srgbClr val="FF0000"/>
                        </a:solidFill>
                        <a:latin typeface="Cambria Math" panose="02040503050406030204" pitchFamily="18" charset="0"/>
                      </a:rPr>
                      <m:t>𝒛</m:t>
                    </m:r>
                    <m:r>
                      <a:rPr lang="en-US" altLang="zh-CN" b="0" i="1" smtClean="0">
                        <a:solidFill>
                          <a:srgbClr val="FF0000"/>
                        </a:solidFill>
                        <a:latin typeface="Cambria Math" panose="02040503050406030204" pitchFamily="18" charset="0"/>
                      </a:rPr>
                      <m:t>=</m:t>
                    </m:r>
                    <m:sSup>
                      <m:sSupPr>
                        <m:ctrlPr>
                          <a:rPr lang="en-US" altLang="zh-CN" i="1" smtClean="0">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𝑼</m:t>
                            </m:r>
                            <m:r>
                              <a:rPr lang="en-US" altLang="zh-CN" b="1" i="1" smtClean="0">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𝑺</m:t>
                            </m:r>
                          </m:e>
                        </m:d>
                      </m:e>
                      <m:sup>
                        <m:r>
                          <a:rPr lang="en-US" altLang="zh-CN" b="0" i="1" smtClean="0">
                            <a:solidFill>
                              <a:srgbClr val="FF0000"/>
                            </a:solidFill>
                            <a:latin typeface="Cambria Math" panose="02040503050406030204" pitchFamily="18" charset="0"/>
                          </a:rPr>
                          <m:t>−1</m:t>
                        </m:r>
                      </m:sup>
                    </m:sSup>
                  </m:oMath>
                </a14:m>
                <a:r>
                  <a:rPr lang="en-US" altLang="zh-CN" dirty="0">
                    <a:solidFill>
                      <a:srgbClr val="FF0000"/>
                    </a:solidFill>
                  </a:rPr>
                  <a:t> </a:t>
                </a:r>
                <a14:m>
                  <m:oMath xmlns:m="http://schemas.openxmlformats.org/officeDocument/2006/math">
                    <m:d>
                      <m:dPr>
                        <m:ctrlPr>
                          <a:rPr lang="en-US" altLang="zh-CN"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𝑼</m:t>
                        </m:r>
                        <m:r>
                          <a:rPr lang="en-US" altLang="zh-CN" b="1" i="1" smtClean="0">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𝑺</m:t>
                        </m:r>
                      </m:e>
                    </m:d>
                  </m:oMath>
                </a14:m>
                <a:endParaRPr lang="zh-CN" altLang="en-US" dirty="0">
                  <a:solidFill>
                    <a:srgbClr val="FF0000"/>
                  </a:solidFill>
                </a:endParaRPr>
              </a:p>
            </p:txBody>
          </p:sp>
        </mc:Choice>
        <mc:Fallback xmlns="">
          <p:sp>
            <p:nvSpPr>
              <p:cNvPr id="6" name="文本框 5">
                <a:extLst>
                  <a:ext uri="{FF2B5EF4-FFF2-40B4-BE49-F238E27FC236}">
                    <a16:creationId xmlns:a16="http://schemas.microsoft.com/office/drawing/2014/main" id="{CA7C2AF8-606C-076F-FBFE-24383FBAFFEB}"/>
                  </a:ext>
                </a:extLst>
              </p:cNvPr>
              <p:cNvSpPr txBox="1">
                <a:spLocks noRot="1" noChangeAspect="1" noMove="1" noResize="1" noEditPoints="1" noAdjustHandles="1" noChangeArrowheads="1" noChangeShapeType="1" noTextEdit="1"/>
              </p:cNvSpPr>
              <p:nvPr/>
            </p:nvSpPr>
            <p:spPr>
              <a:xfrm>
                <a:off x="3779912" y="3023285"/>
                <a:ext cx="2983253" cy="369332"/>
              </a:xfrm>
              <a:prstGeom prst="rect">
                <a:avLst/>
              </a:prstGeom>
              <a:blipFill>
                <a:blip r:embed="rId7"/>
                <a:stretch>
                  <a:fillRect l="-2658" b="-65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0381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57347" name="文本框 5"/>
          <p:cNvSpPr txBox="1">
            <a:spLocks noChangeArrowheads="1"/>
          </p:cNvSpPr>
          <p:nvPr/>
        </p:nvSpPr>
        <p:spPr bwMode="auto">
          <a:xfrm>
            <a:off x="1819275" y="1592263"/>
            <a:ext cx="5256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散射矩阵</a:t>
            </a:r>
          </a:p>
        </p:txBody>
      </p:sp>
      <p:sp>
        <p:nvSpPr>
          <p:cNvPr id="43" name="文本框 42"/>
          <p:cNvSpPr txBox="1">
            <a:spLocks noRot="1" noChangeAspect="1" noMove="1" noResize="1" noEditPoints="1" noAdjustHandles="1" noChangeArrowheads="1" noChangeShapeType="1" noTextEdit="1"/>
          </p:cNvSpPr>
          <p:nvPr/>
        </p:nvSpPr>
        <p:spPr>
          <a:xfrm>
            <a:off x="-1063936" y="4235828"/>
            <a:ext cx="5026606" cy="863185"/>
          </a:xfrm>
          <a:prstGeom prst="rect">
            <a:avLst/>
          </a:prstGeom>
          <a:blipFill>
            <a:blip r:embed="rId4"/>
            <a:stretch>
              <a:fillRect/>
            </a:stretch>
          </a:blipFill>
        </p:spPr>
        <p:txBody>
          <a:bodyPr/>
          <a:lstStyle/>
          <a:p>
            <a:pPr>
              <a:defRPr/>
            </a:pPr>
            <a:r>
              <a:rPr lang="zh-CN" altLang="en-US">
                <a:noFill/>
              </a:rPr>
              <a:t> </a:t>
            </a:r>
          </a:p>
        </p:txBody>
      </p:sp>
      <p:sp>
        <p:nvSpPr>
          <p:cNvPr id="57349" name="文本框 41"/>
          <p:cNvSpPr txBox="1">
            <a:spLocks noChangeArrowheads="1"/>
          </p:cNvSpPr>
          <p:nvPr/>
        </p:nvSpPr>
        <p:spPr bwMode="auto">
          <a:xfrm>
            <a:off x="2901950" y="4560888"/>
            <a:ext cx="2447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en-US" altLang="zh-CN" sz="1800" b="0">
                <a:ea typeface="宋体" panose="02010600030101010101" pitchFamily="2" charset="-122"/>
              </a:rPr>
              <a:t>Port 1</a:t>
            </a:r>
            <a:r>
              <a:rPr lang="zh-CN" altLang="en-US" sz="1800" b="0">
                <a:ea typeface="宋体" panose="02010600030101010101" pitchFamily="2" charset="-122"/>
              </a:rPr>
              <a:t>反射系数。</a:t>
            </a:r>
          </a:p>
        </p:txBody>
      </p:sp>
      <p:sp>
        <p:nvSpPr>
          <p:cNvPr id="41" name="文本框 40"/>
          <p:cNvSpPr txBox="1">
            <a:spLocks noRot="1" noChangeAspect="1" noMove="1" noResize="1" noEditPoints="1" noAdjustHandles="1" noChangeArrowheads="1" noChangeShapeType="1" noTextEdit="1"/>
          </p:cNvSpPr>
          <p:nvPr/>
        </p:nvSpPr>
        <p:spPr>
          <a:xfrm>
            <a:off x="161108" y="6000897"/>
            <a:ext cx="6373094" cy="461665"/>
          </a:xfrm>
          <a:prstGeom prst="rect">
            <a:avLst/>
          </a:prstGeom>
          <a:blipFill>
            <a:blip r:embed="rId5"/>
            <a:stretch>
              <a:fillRect l="-191" t="-14474" b="-30263"/>
            </a:stretch>
          </a:blipFill>
        </p:spPr>
        <p:txBody>
          <a:bodyPr/>
          <a:lstStyle/>
          <a:p>
            <a:pPr>
              <a:defRPr/>
            </a:pPr>
            <a:r>
              <a:rPr lang="zh-CN" altLang="en-US">
                <a:noFill/>
              </a:rPr>
              <a:t> </a:t>
            </a:r>
          </a:p>
        </p:txBody>
      </p:sp>
      <p:sp>
        <p:nvSpPr>
          <p:cNvPr id="57351"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graphicFrame>
        <p:nvGraphicFramePr>
          <p:cNvPr id="57352" name="对象 2"/>
          <p:cNvGraphicFramePr>
            <a:graphicFrameLocks noChangeAspect="1"/>
          </p:cNvGraphicFramePr>
          <p:nvPr/>
        </p:nvGraphicFramePr>
        <p:xfrm>
          <a:off x="4946650" y="3429000"/>
          <a:ext cx="3708400" cy="2947988"/>
        </p:xfrm>
        <a:graphic>
          <a:graphicData uri="http://schemas.openxmlformats.org/presentationml/2006/ole">
            <mc:AlternateContent xmlns:mc="http://schemas.openxmlformats.org/markup-compatibility/2006">
              <mc:Choice xmlns:v="urn:schemas-microsoft-com:vml" Requires="v">
                <p:oleObj spid="_x0000_s1050" name="Graph" r:id="rId6" imgW="32518331" imgH="22859884" progId="Origin50.Graph">
                  <p:embed/>
                </p:oleObj>
              </mc:Choice>
              <mc:Fallback>
                <p:oleObj name="Graph" r:id="rId6" imgW="32518331" imgH="22859884" progId="Origin50.Graph">
                  <p:embed/>
                  <p:pic>
                    <p:nvPicPr>
                      <p:cNvPr id="0" name="对象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6650" y="3429000"/>
                        <a:ext cx="3708400" cy="294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353" name="Rectangle 3"/>
          <p:cNvSpPr>
            <a:spLocks noChangeArrowheads="1"/>
          </p:cNvSpPr>
          <p:nvPr/>
        </p:nvSpPr>
        <p:spPr bwMode="auto">
          <a:xfrm>
            <a:off x="5489575" y="6527800"/>
            <a:ext cx="208915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1200" b="0">
                <a:ea typeface="宋体" panose="02010600030101010101" pitchFamily="2" charset="-122"/>
                <a:cs typeface="Times New Roman" panose="02020603050405020304" pitchFamily="18" charset="0"/>
              </a:rPr>
              <a:t>微带线连接</a:t>
            </a:r>
            <a:r>
              <a:rPr lang="en-US" altLang="zh-CN" sz="1200" b="0">
                <a:ea typeface="宋体" panose="02010600030101010101" pitchFamily="2" charset="-122"/>
                <a:cs typeface="Times New Roman" panose="02020603050405020304" pitchFamily="18" charset="0"/>
              </a:rPr>
              <a:t>THZ</a:t>
            </a:r>
            <a:r>
              <a:rPr lang="zh-CN" altLang="en-US" sz="1200" b="0">
                <a:ea typeface="宋体" panose="02010600030101010101" pitchFamily="2" charset="-122"/>
                <a:cs typeface="Times New Roman" panose="02020603050405020304" pitchFamily="18" charset="0"/>
              </a:rPr>
              <a:t>天线的</a:t>
            </a:r>
            <a:r>
              <a:rPr lang="en-US" altLang="zh-CN" sz="1200" b="0" i="1">
                <a:ea typeface="宋体" panose="02010600030101010101" pitchFamily="2" charset="-122"/>
                <a:cs typeface="Times New Roman" panose="02020603050405020304" pitchFamily="18" charset="0"/>
              </a:rPr>
              <a:t>S11</a:t>
            </a:r>
            <a:r>
              <a:rPr lang="zh-CN" altLang="en-US" sz="1200" b="0">
                <a:ea typeface="宋体" panose="02010600030101010101" pitchFamily="2" charset="-122"/>
                <a:cs typeface="Times New Roman" panose="02020603050405020304" pitchFamily="18" charset="0"/>
              </a:rPr>
              <a:t>图</a:t>
            </a:r>
            <a:endParaRPr lang="zh-CN" altLang="en-US" sz="2400" b="0">
              <a:ea typeface="宋体" panose="02010600030101010101" pitchFamily="2" charset="-122"/>
              <a:cs typeface="Times New Roman" panose="02020603050405020304" pitchFamily="18" charset="0"/>
            </a:endParaRPr>
          </a:p>
        </p:txBody>
      </p:sp>
      <p:sp>
        <p:nvSpPr>
          <p:cNvPr id="57354" name="文本框 10"/>
          <p:cNvSpPr txBox="1">
            <a:spLocks noChangeArrowheads="1"/>
          </p:cNvSpPr>
          <p:nvPr/>
        </p:nvSpPr>
        <p:spPr bwMode="auto">
          <a:xfrm>
            <a:off x="69850" y="2339975"/>
            <a:ext cx="81264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800">
                <a:solidFill>
                  <a:srgbClr val="FF0000"/>
                </a:solidFill>
                <a:ea typeface="宋体" panose="02010600030101010101" pitchFamily="2" charset="-122"/>
              </a:rPr>
              <a:t>传输线终端接阻抗匹配负载，散射矩阵的特点？</a:t>
            </a:r>
          </a:p>
        </p:txBody>
      </p:sp>
      <p:grpSp>
        <p:nvGrpSpPr>
          <p:cNvPr id="57355" name="组合 11"/>
          <p:cNvGrpSpPr>
            <a:grpSpLocks/>
          </p:cNvGrpSpPr>
          <p:nvPr/>
        </p:nvGrpSpPr>
        <p:grpSpPr bwMode="auto">
          <a:xfrm>
            <a:off x="384175" y="3055938"/>
            <a:ext cx="2603500" cy="830262"/>
            <a:chOff x="838165" y="3428201"/>
            <a:chExt cx="3290156" cy="1359998"/>
          </a:xfrm>
        </p:grpSpPr>
        <p:grpSp>
          <p:nvGrpSpPr>
            <p:cNvPr id="57357" name="组合 12"/>
            <p:cNvGrpSpPr>
              <a:grpSpLocks/>
            </p:cNvGrpSpPr>
            <p:nvPr/>
          </p:nvGrpSpPr>
          <p:grpSpPr bwMode="auto">
            <a:xfrm>
              <a:off x="1392025" y="3428201"/>
              <a:ext cx="2736296" cy="1359998"/>
              <a:chOff x="1392025" y="3428201"/>
              <a:chExt cx="2736296" cy="1359998"/>
            </a:xfrm>
          </p:grpSpPr>
          <p:sp>
            <p:nvSpPr>
              <p:cNvPr id="57362" name="文本框 21"/>
              <p:cNvSpPr txBox="1">
                <a:spLocks noChangeArrowheads="1"/>
              </p:cNvSpPr>
              <p:nvPr/>
            </p:nvSpPr>
            <p:spPr bwMode="auto">
              <a:xfrm>
                <a:off x="2184105" y="3428201"/>
                <a:ext cx="1944216" cy="135999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endParaRPr lang="en-US" altLang="zh-CN" sz="1800" b="0">
                  <a:ea typeface="宋体" panose="02010600030101010101" pitchFamily="2" charset="-122"/>
                </a:endParaRPr>
              </a:p>
              <a:p>
                <a:pPr algn="ctr">
                  <a:spcBef>
                    <a:spcPct val="0"/>
                  </a:spcBef>
                </a:pPr>
                <a:r>
                  <a:rPr lang="en-US" altLang="zh-CN" sz="1800" b="0">
                    <a:ea typeface="宋体" panose="02010600030101010101" pitchFamily="2" charset="-122"/>
                  </a:rPr>
                  <a:t>S</a:t>
                </a:r>
                <a:r>
                  <a:rPr lang="en-US" altLang="zh-CN" sz="1800" b="0" baseline="-25000">
                    <a:ea typeface="宋体" panose="02010600030101010101" pitchFamily="2" charset="-122"/>
                  </a:rPr>
                  <a:t>11</a:t>
                </a:r>
                <a:r>
                  <a:rPr lang="en-US" altLang="zh-CN" sz="1800" b="0">
                    <a:ea typeface="宋体" panose="02010600030101010101" pitchFamily="2" charset="-122"/>
                  </a:rPr>
                  <a:t>  </a:t>
                </a:r>
                <a:endParaRPr lang="en-US" altLang="zh-CN" sz="1800" b="0" baseline="-25000">
                  <a:ea typeface="宋体" panose="02010600030101010101" pitchFamily="2" charset="-122"/>
                </a:endParaRPr>
              </a:p>
              <a:p>
                <a:pPr algn="ctr">
                  <a:spcBef>
                    <a:spcPct val="0"/>
                  </a:spcBef>
                </a:pPr>
                <a:endParaRPr lang="en-US" altLang="zh-CN" sz="1800" b="0" baseline="-25000">
                  <a:ea typeface="宋体" panose="02010600030101010101" pitchFamily="2" charset="-122"/>
                </a:endParaRPr>
              </a:p>
            </p:txBody>
          </p:sp>
          <p:grpSp>
            <p:nvGrpSpPr>
              <p:cNvPr id="57363" name="组合 22"/>
              <p:cNvGrpSpPr>
                <a:grpSpLocks/>
              </p:cNvGrpSpPr>
              <p:nvPr/>
            </p:nvGrpSpPr>
            <p:grpSpPr bwMode="auto">
              <a:xfrm>
                <a:off x="1403656" y="3789048"/>
                <a:ext cx="792080" cy="72000"/>
                <a:chOff x="1403656" y="3789048"/>
                <a:chExt cx="792080" cy="72000"/>
              </a:xfrm>
            </p:grpSpPr>
            <p:cxnSp>
              <p:nvCxnSpPr>
                <p:cNvPr id="57367" name="直接连接符 32"/>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368" name="椭圆 33"/>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57364" name="组合 23"/>
              <p:cNvGrpSpPr>
                <a:grpSpLocks/>
              </p:cNvGrpSpPr>
              <p:nvPr/>
            </p:nvGrpSpPr>
            <p:grpSpPr bwMode="auto">
              <a:xfrm>
                <a:off x="1392025" y="4293096"/>
                <a:ext cx="792080" cy="72000"/>
                <a:chOff x="1403656" y="3789048"/>
                <a:chExt cx="792080" cy="72000"/>
              </a:xfrm>
            </p:grpSpPr>
            <p:cxnSp>
              <p:nvCxnSpPr>
                <p:cNvPr id="57365" name="直接连接符 30"/>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366" name="椭圆 31"/>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sp>
          <p:nvSpPr>
            <p:cNvPr id="14" name="文本框 13"/>
            <p:cNvSpPr txBox="1">
              <a:spLocks noRot="1" noChangeAspect="1" noMove="1" noResize="1" noEditPoints="1" noAdjustHandles="1" noChangeArrowheads="1" noChangeShapeType="1" noTextEdit="1"/>
            </p:cNvSpPr>
            <p:nvPr/>
          </p:nvSpPr>
          <p:spPr>
            <a:xfrm>
              <a:off x="838165" y="3558215"/>
              <a:ext cx="664143" cy="604443"/>
            </a:xfrm>
            <a:prstGeom prst="rect">
              <a:avLst/>
            </a:prstGeom>
            <a:blipFill>
              <a:blip r:embed="rId8"/>
              <a:stretch>
                <a:fillRect b="-1639"/>
              </a:stretch>
            </a:blipFill>
          </p:spPr>
          <p:txBody>
            <a:bodyPr/>
            <a:lstStyle/>
            <a:p>
              <a:pPr>
                <a:defRPr/>
              </a:pPr>
              <a:r>
                <a:rPr lang="zh-CN" altLang="en-US">
                  <a:noFill/>
                </a:rPr>
                <a:t> </a:t>
              </a:r>
            </a:p>
          </p:txBody>
        </p:sp>
        <p:sp>
          <p:nvSpPr>
            <p:cNvPr id="57359" name="任意多边形: 形状 14"/>
            <p:cNvSpPr>
              <a:spLocks/>
            </p:cNvSpPr>
            <p:nvPr/>
          </p:nvSpPr>
          <p:spPr bwMode="auto">
            <a:xfrm>
              <a:off x="1606886" y="3621421"/>
              <a:ext cx="371733" cy="71858"/>
            </a:xfrm>
            <a:custGeom>
              <a:avLst/>
              <a:gdLst>
                <a:gd name="T0" fmla="*/ 0 w 570369"/>
                <a:gd name="T1" fmla="*/ 14145 h 133299"/>
                <a:gd name="T2" fmla="*/ 61530 w 570369"/>
                <a:gd name="T3" fmla="*/ 991 h 133299"/>
                <a:gd name="T4" fmla="*/ 111523 w 570369"/>
                <a:gd name="T5" fmla="*/ 37824 h 133299"/>
                <a:gd name="T6" fmla="*/ 184589 w 570369"/>
                <a:gd name="T7" fmla="*/ 27300 h 133299"/>
                <a:gd name="T8" fmla="*/ 242274 w 570369"/>
                <a:gd name="T9" fmla="*/ 24670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0" name="任意多边形: 形状 16"/>
            <p:cNvSpPr>
              <a:spLocks/>
            </p:cNvSpPr>
            <p:nvPr/>
          </p:nvSpPr>
          <p:spPr bwMode="auto">
            <a:xfrm flipH="1">
              <a:off x="1594815" y="4185831"/>
              <a:ext cx="383804" cy="64882"/>
            </a:xfrm>
            <a:custGeom>
              <a:avLst/>
              <a:gdLst>
                <a:gd name="T0" fmla="*/ 0 w 570369"/>
                <a:gd name="T1" fmla="*/ 11532 h 133299"/>
                <a:gd name="T2" fmla="*/ 65591 w 570369"/>
                <a:gd name="T3" fmla="*/ 808 h 133299"/>
                <a:gd name="T4" fmla="*/ 118883 w 570369"/>
                <a:gd name="T5" fmla="*/ 30836 h 133299"/>
                <a:gd name="T6" fmla="*/ 196772 w 570369"/>
                <a:gd name="T7" fmla="*/ 22257 h 133299"/>
                <a:gd name="T8" fmla="*/ 258264 w 570369"/>
                <a:gd name="T9" fmla="*/ 20112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文本框 19"/>
            <p:cNvSpPr txBox="1">
              <a:spLocks noRot="1" noChangeAspect="1" noMove="1" noResize="1" noEditPoints="1" noAdjustHandles="1" noChangeArrowheads="1" noChangeShapeType="1" noTextEdit="1"/>
            </p:cNvSpPr>
            <p:nvPr/>
          </p:nvSpPr>
          <p:spPr>
            <a:xfrm>
              <a:off x="852808" y="4076865"/>
              <a:ext cx="664143" cy="604443"/>
            </a:xfrm>
            <a:prstGeom prst="rect">
              <a:avLst/>
            </a:prstGeom>
            <a:blipFill>
              <a:blip r:embed="rId9"/>
              <a:stretch>
                <a:fillRect b="-1639"/>
              </a:stretch>
            </a:blipFill>
          </p:spPr>
          <p:txBody>
            <a:bodyPr/>
            <a:lstStyle/>
            <a:p>
              <a:pPr>
                <a:defRPr/>
              </a:pPr>
              <a:r>
                <a:rPr lang="zh-CN" altLang="en-US">
                  <a:noFill/>
                </a:rPr>
                <a:t> </a:t>
              </a:r>
            </a:p>
          </p:txBody>
        </p:sp>
      </p:grpSp>
      <p:sp>
        <p:nvSpPr>
          <p:cNvPr id="37" name="文本框 36"/>
          <p:cNvSpPr txBox="1">
            <a:spLocks noRot="1" noChangeAspect="1" noMove="1" noResize="1" noEditPoints="1" noAdjustHandles="1" noChangeArrowheads="1" noChangeShapeType="1" noTextEdit="1"/>
          </p:cNvSpPr>
          <p:nvPr/>
        </p:nvSpPr>
        <p:spPr>
          <a:xfrm>
            <a:off x="118112" y="5067399"/>
            <a:ext cx="5860565" cy="639983"/>
          </a:xfrm>
          <a:prstGeom prst="rect">
            <a:avLst/>
          </a:prstGeom>
          <a:blipFill>
            <a:blip r:embed="rId10"/>
            <a:stretch>
              <a:fillRect/>
            </a:stretch>
          </a:blipFill>
        </p:spPr>
        <p:txBody>
          <a:bodyPr/>
          <a:lstStyle/>
          <a:p>
            <a:pPr>
              <a:defRPr/>
            </a:pPr>
            <a:r>
              <a:rPr lang="zh-CN" altLang="en-US">
                <a:noFill/>
              </a:rPr>
              <a:t> </a:t>
            </a:r>
          </a:p>
        </p:txBody>
      </p:sp>
      <mc:AlternateContent xmlns:mc="http://schemas.openxmlformats.org/markup-compatibility/2006" xmlns:a14="http://schemas.microsoft.com/office/drawing/2010/main">
        <mc:Choice Requires="a14">
          <p:sp>
            <p:nvSpPr>
              <p:cNvPr id="2" name="矩形 1"/>
              <p:cNvSpPr/>
              <p:nvPr/>
            </p:nvSpPr>
            <p:spPr>
              <a:xfrm>
                <a:off x="3461375" y="3164958"/>
                <a:ext cx="11106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rgbClr val="FF0000"/>
                          </a:solidFill>
                          <a:latin typeface="Cambria Math" panose="02040503050406030204" pitchFamily="18" charset="0"/>
                        </a:rPr>
                        <m:t>𝑆</m:t>
                      </m:r>
                      <m:r>
                        <m:rPr>
                          <m:sty m:val="p"/>
                        </m:rPr>
                        <a:rPr lang="en-US" altLang="zh-CN" i="1" baseline="-25000" smtClean="0">
                          <a:solidFill>
                            <a:srgbClr val="FF0000"/>
                          </a:solidFill>
                          <a:latin typeface="Cambria Math" panose="02040503050406030204" pitchFamily="18" charset="0"/>
                        </a:rPr>
                        <m:t>ii</m:t>
                      </m:r>
                      <m:r>
                        <a:rPr lang="en-US" altLang="zh-CN" i="1">
                          <a:solidFill>
                            <a:srgbClr val="FF0000"/>
                          </a:solidFill>
                          <a:latin typeface="Cambria Math" panose="02040503050406030204" pitchFamily="18" charset="0"/>
                        </a:rPr>
                        <m:t>=</m:t>
                      </m:r>
                      <m:r>
                        <a:rPr lang="en-US" altLang="zh-CN" i="1" smtClean="0">
                          <a:solidFill>
                            <a:srgbClr val="FF0000"/>
                          </a:solidFill>
                          <a:latin typeface="Cambria Math" panose="02040503050406030204" pitchFamily="18" charset="0"/>
                        </a:rPr>
                        <m:t>0</m:t>
                      </m:r>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3461375" y="3164958"/>
                <a:ext cx="1110625" cy="461665"/>
              </a:xfrm>
              <a:prstGeom prst="rect">
                <a:avLst/>
              </a:prstGeom>
              <a:blipFill>
                <a:blip r:embed="rId11"/>
                <a:stretch>
                  <a:fillRect b="-3947"/>
                </a:stretch>
              </a:blipFill>
            </p:spPr>
            <p:txBody>
              <a:bodyPr/>
              <a:lstStyle/>
              <a:p>
                <a:r>
                  <a:rPr lang="zh-CN" altLang="en-US">
                    <a:noFill/>
                  </a:rPr>
                  <a:t> </a:t>
                </a:r>
              </a:p>
            </p:txBody>
          </p:sp>
        </mc:Fallback>
      </mc:AlternateContent>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59395" name="文本框 5"/>
          <p:cNvSpPr txBox="1">
            <a:spLocks noChangeArrowheads="1"/>
          </p:cNvSpPr>
          <p:nvPr/>
        </p:nvSpPr>
        <p:spPr bwMode="auto">
          <a:xfrm>
            <a:off x="1819275" y="1592263"/>
            <a:ext cx="5256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散射矩阵</a:t>
            </a:r>
          </a:p>
        </p:txBody>
      </p:sp>
      <p:sp>
        <p:nvSpPr>
          <p:cNvPr id="41" name="文本框 40"/>
          <p:cNvSpPr txBox="1">
            <a:spLocks noRot="1" noChangeAspect="1" noMove="1" noResize="1" noEditPoints="1" noAdjustHandles="1" noChangeArrowheads="1" noChangeShapeType="1" noTextEdit="1"/>
          </p:cNvSpPr>
          <p:nvPr/>
        </p:nvSpPr>
        <p:spPr>
          <a:xfrm>
            <a:off x="179512" y="6078343"/>
            <a:ext cx="5112568" cy="461665"/>
          </a:xfrm>
          <a:prstGeom prst="rect">
            <a:avLst/>
          </a:prstGeom>
          <a:blipFill>
            <a:blip r:embed="rId4"/>
            <a:stretch>
              <a:fillRect l="-238" t="-14474" b="-30263"/>
            </a:stretch>
          </a:blipFill>
        </p:spPr>
        <p:txBody>
          <a:bodyPr/>
          <a:lstStyle/>
          <a:p>
            <a:pPr>
              <a:defRPr/>
            </a:pPr>
            <a:r>
              <a:rPr lang="zh-CN" altLang="en-US">
                <a:noFill/>
              </a:rPr>
              <a:t> </a:t>
            </a:r>
          </a:p>
        </p:txBody>
      </p:sp>
      <p:sp>
        <p:nvSpPr>
          <p:cNvPr id="59397"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sp>
        <p:nvSpPr>
          <p:cNvPr id="47" name="文本框 46"/>
          <p:cNvSpPr txBox="1">
            <a:spLocks noRot="1" noChangeAspect="1" noMove="1" noResize="1" noEditPoints="1" noAdjustHandles="1" noChangeArrowheads="1" noChangeShapeType="1" noTextEdit="1"/>
          </p:cNvSpPr>
          <p:nvPr/>
        </p:nvSpPr>
        <p:spPr>
          <a:xfrm>
            <a:off x="-952302" y="4275206"/>
            <a:ext cx="5026606" cy="1017907"/>
          </a:xfrm>
          <a:prstGeom prst="rect">
            <a:avLst/>
          </a:prstGeom>
          <a:blipFill>
            <a:blip r:embed="rId5"/>
            <a:stretch>
              <a:fillRect/>
            </a:stretch>
          </a:blipFill>
        </p:spPr>
        <p:txBody>
          <a:bodyPr/>
          <a:lstStyle/>
          <a:p>
            <a:pPr>
              <a:defRPr/>
            </a:pPr>
            <a:r>
              <a:rPr lang="zh-CN" altLang="en-US">
                <a:noFill/>
              </a:rPr>
              <a:t> </a:t>
            </a:r>
          </a:p>
        </p:txBody>
      </p:sp>
      <p:sp>
        <p:nvSpPr>
          <p:cNvPr id="59399" name="文本框 50"/>
          <p:cNvSpPr txBox="1">
            <a:spLocks noChangeArrowheads="1"/>
          </p:cNvSpPr>
          <p:nvPr/>
        </p:nvSpPr>
        <p:spPr bwMode="auto">
          <a:xfrm>
            <a:off x="3033713" y="4608513"/>
            <a:ext cx="2946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en-US" altLang="zh-CN" sz="1800" b="0">
                <a:ea typeface="宋体" panose="02010600030101010101" pitchFamily="2" charset="-122"/>
              </a:rPr>
              <a:t>Port 1</a:t>
            </a:r>
            <a:r>
              <a:rPr lang="zh-CN" altLang="en-US" sz="1800" b="0">
                <a:ea typeface="宋体" panose="02010600030101010101" pitchFamily="2" charset="-122"/>
              </a:rPr>
              <a:t>到</a:t>
            </a:r>
            <a:r>
              <a:rPr lang="en-US" altLang="zh-CN" sz="1800" b="0">
                <a:ea typeface="宋体" panose="02010600030101010101" pitchFamily="2" charset="-122"/>
              </a:rPr>
              <a:t>Port 2</a:t>
            </a:r>
            <a:r>
              <a:rPr lang="zh-CN" altLang="en-US" sz="1800" b="0">
                <a:ea typeface="宋体" panose="02010600030101010101" pitchFamily="2" charset="-122"/>
              </a:rPr>
              <a:t>传输系数。</a:t>
            </a:r>
          </a:p>
        </p:txBody>
      </p:sp>
      <p:graphicFrame>
        <p:nvGraphicFramePr>
          <p:cNvPr id="59400" name="对象 21"/>
          <p:cNvGraphicFramePr>
            <a:graphicFrameLocks noChangeAspect="1"/>
          </p:cNvGraphicFramePr>
          <p:nvPr/>
        </p:nvGraphicFramePr>
        <p:xfrm>
          <a:off x="5292725" y="3368675"/>
          <a:ext cx="3743325" cy="2940050"/>
        </p:xfrm>
        <a:graphic>
          <a:graphicData uri="http://schemas.openxmlformats.org/presentationml/2006/ole">
            <mc:AlternateContent xmlns:mc="http://schemas.openxmlformats.org/markup-compatibility/2006">
              <mc:Choice xmlns:v="urn:schemas-microsoft-com:vml" Requires="v">
                <p:oleObj spid="_x0000_s2074" name="Graph" r:id="rId6" imgW="4631968" imgH="3554505" progId="Origin50.Graph">
                  <p:embed/>
                </p:oleObj>
              </mc:Choice>
              <mc:Fallback>
                <p:oleObj name="Graph" r:id="rId6" imgW="4631968" imgH="3554505" progId="Origin50.Graph">
                  <p:embed/>
                  <p:pic>
                    <p:nvPicPr>
                      <p:cNvPr id="0" name="对象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2725" y="3368675"/>
                        <a:ext cx="3743325"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1" name="文本框 51"/>
          <p:cNvSpPr txBox="1">
            <a:spLocks noChangeArrowheads="1"/>
          </p:cNvSpPr>
          <p:nvPr/>
        </p:nvSpPr>
        <p:spPr bwMode="auto">
          <a:xfrm>
            <a:off x="69850" y="2030413"/>
            <a:ext cx="74517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800" dirty="0">
                <a:solidFill>
                  <a:srgbClr val="FF0000"/>
                </a:solidFill>
                <a:ea typeface="宋体" panose="02010600030101010101" pitchFamily="2" charset="-122"/>
              </a:rPr>
              <a:t>通过传输线连接两元件，保证信号传输，散射矩阵的特点？</a:t>
            </a:r>
          </a:p>
        </p:txBody>
      </p:sp>
      <p:grpSp>
        <p:nvGrpSpPr>
          <p:cNvPr id="59402" name="组合 53"/>
          <p:cNvGrpSpPr>
            <a:grpSpLocks/>
          </p:cNvGrpSpPr>
          <p:nvPr/>
        </p:nvGrpSpPr>
        <p:grpSpPr bwMode="auto">
          <a:xfrm>
            <a:off x="392113" y="3255963"/>
            <a:ext cx="3822700" cy="873125"/>
            <a:chOff x="838165" y="3503758"/>
            <a:chExt cx="4830028" cy="1429255"/>
          </a:xfrm>
        </p:grpSpPr>
        <p:grpSp>
          <p:nvGrpSpPr>
            <p:cNvPr id="59404" name="组合 54"/>
            <p:cNvGrpSpPr>
              <a:grpSpLocks/>
            </p:cNvGrpSpPr>
            <p:nvPr/>
          </p:nvGrpSpPr>
          <p:grpSpPr bwMode="auto">
            <a:xfrm>
              <a:off x="1392025" y="3573016"/>
              <a:ext cx="3551638" cy="1359997"/>
              <a:chOff x="1392025" y="3573016"/>
              <a:chExt cx="3551638" cy="1359997"/>
            </a:xfrm>
          </p:grpSpPr>
          <p:sp>
            <p:nvSpPr>
              <p:cNvPr id="59413" name="文本框 63"/>
              <p:cNvSpPr txBox="1">
                <a:spLocks noChangeArrowheads="1"/>
              </p:cNvSpPr>
              <p:nvPr/>
            </p:nvSpPr>
            <p:spPr bwMode="auto">
              <a:xfrm>
                <a:off x="2195735" y="3573016"/>
                <a:ext cx="1944216" cy="135999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en-US" altLang="zh-CN" sz="1800" b="0" dirty="0">
                    <a:ea typeface="宋体" panose="02010600030101010101" pitchFamily="2" charset="-122"/>
                  </a:rPr>
                  <a:t>S</a:t>
                </a:r>
                <a:r>
                  <a:rPr lang="en-US" altLang="zh-CN" sz="1800" b="0" baseline="-25000" dirty="0">
                    <a:ea typeface="宋体" panose="02010600030101010101" pitchFamily="2" charset="-122"/>
                  </a:rPr>
                  <a:t>11</a:t>
                </a:r>
                <a:r>
                  <a:rPr lang="en-US" altLang="zh-CN" sz="1800" b="0" dirty="0">
                    <a:ea typeface="宋体" panose="02010600030101010101" pitchFamily="2" charset="-122"/>
                  </a:rPr>
                  <a:t>   S</a:t>
                </a:r>
                <a:r>
                  <a:rPr lang="en-US" altLang="zh-CN" sz="1800" b="0" baseline="-25000" dirty="0">
                    <a:ea typeface="宋体" panose="02010600030101010101" pitchFamily="2" charset="-122"/>
                  </a:rPr>
                  <a:t>12</a:t>
                </a:r>
              </a:p>
              <a:p>
                <a:pPr algn="ctr">
                  <a:spcBef>
                    <a:spcPct val="0"/>
                  </a:spcBef>
                </a:pPr>
                <a:r>
                  <a:rPr lang="en-US" altLang="zh-CN" sz="1800" b="0" dirty="0">
                    <a:ea typeface="宋体" panose="02010600030101010101" pitchFamily="2" charset="-122"/>
                  </a:rPr>
                  <a:t>S</a:t>
                </a:r>
                <a:r>
                  <a:rPr lang="en-US" altLang="zh-CN" sz="1800" b="0" baseline="-25000" dirty="0">
                    <a:ea typeface="宋体" panose="02010600030101010101" pitchFamily="2" charset="-122"/>
                  </a:rPr>
                  <a:t>21</a:t>
                </a:r>
                <a:r>
                  <a:rPr lang="en-US" altLang="zh-CN" sz="1800" b="0" dirty="0">
                    <a:ea typeface="宋体" panose="02010600030101010101" pitchFamily="2" charset="-122"/>
                  </a:rPr>
                  <a:t>   S</a:t>
                </a:r>
                <a:r>
                  <a:rPr lang="en-US" altLang="zh-CN" sz="1800" b="0" baseline="-25000" dirty="0">
                    <a:ea typeface="宋体" panose="02010600030101010101" pitchFamily="2" charset="-122"/>
                  </a:rPr>
                  <a:t>22</a:t>
                </a:r>
              </a:p>
              <a:p>
                <a:pPr algn="ctr">
                  <a:spcBef>
                    <a:spcPct val="0"/>
                  </a:spcBef>
                </a:pPr>
                <a:endParaRPr lang="zh-CN" altLang="en-US" sz="1800" b="0" baseline="-25000" dirty="0">
                  <a:ea typeface="宋体" panose="02010600030101010101" pitchFamily="2" charset="-122"/>
                </a:endParaRPr>
              </a:p>
            </p:txBody>
          </p:sp>
          <p:grpSp>
            <p:nvGrpSpPr>
              <p:cNvPr id="59414" name="组合 64"/>
              <p:cNvGrpSpPr>
                <a:grpSpLocks/>
              </p:cNvGrpSpPr>
              <p:nvPr/>
            </p:nvGrpSpPr>
            <p:grpSpPr bwMode="auto">
              <a:xfrm>
                <a:off x="1403656" y="3789048"/>
                <a:ext cx="792080" cy="72000"/>
                <a:chOff x="1403656" y="3789048"/>
                <a:chExt cx="792080" cy="72000"/>
              </a:xfrm>
            </p:grpSpPr>
            <p:cxnSp>
              <p:nvCxnSpPr>
                <p:cNvPr id="59424" name="直接连接符 74"/>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425" name="椭圆 75"/>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59415" name="组合 65"/>
              <p:cNvGrpSpPr>
                <a:grpSpLocks/>
              </p:cNvGrpSpPr>
              <p:nvPr/>
            </p:nvGrpSpPr>
            <p:grpSpPr bwMode="auto">
              <a:xfrm>
                <a:off x="1392025" y="4293096"/>
                <a:ext cx="792080" cy="72000"/>
                <a:chOff x="1403656" y="3789048"/>
                <a:chExt cx="792080" cy="72000"/>
              </a:xfrm>
            </p:grpSpPr>
            <p:cxnSp>
              <p:nvCxnSpPr>
                <p:cNvPr id="59422" name="直接连接符 72"/>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423" name="椭圆 73"/>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59416" name="组合 66"/>
              <p:cNvGrpSpPr>
                <a:grpSpLocks/>
              </p:cNvGrpSpPr>
              <p:nvPr/>
            </p:nvGrpSpPr>
            <p:grpSpPr bwMode="auto">
              <a:xfrm rot="10800000">
                <a:off x="4151583" y="3792342"/>
                <a:ext cx="792080" cy="72000"/>
                <a:chOff x="1403656" y="3789048"/>
                <a:chExt cx="792080" cy="72000"/>
              </a:xfrm>
            </p:grpSpPr>
            <p:cxnSp>
              <p:nvCxnSpPr>
                <p:cNvPr id="59420" name="直接连接符 70"/>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421" name="椭圆 71"/>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59417" name="组合 67"/>
              <p:cNvGrpSpPr>
                <a:grpSpLocks/>
              </p:cNvGrpSpPr>
              <p:nvPr/>
            </p:nvGrpSpPr>
            <p:grpSpPr bwMode="auto">
              <a:xfrm rot="10800000">
                <a:off x="4139952" y="4296390"/>
                <a:ext cx="792080" cy="72000"/>
                <a:chOff x="1403656" y="3789048"/>
                <a:chExt cx="792080" cy="72000"/>
              </a:xfrm>
            </p:grpSpPr>
            <p:cxnSp>
              <p:nvCxnSpPr>
                <p:cNvPr id="59418" name="直接连接符 68"/>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419" name="椭圆 69"/>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sp>
          <p:nvSpPr>
            <p:cNvPr id="56" name="文本框 55"/>
            <p:cNvSpPr txBox="1">
              <a:spLocks noRot="1" noChangeAspect="1" noMove="1" noResize="1" noEditPoints="1" noAdjustHandles="1" noChangeArrowheads="1" noChangeShapeType="1" noTextEdit="1"/>
            </p:cNvSpPr>
            <p:nvPr/>
          </p:nvSpPr>
          <p:spPr>
            <a:xfrm>
              <a:off x="838165" y="3558215"/>
              <a:ext cx="664143" cy="604443"/>
            </a:xfrm>
            <a:prstGeom prst="rect">
              <a:avLst/>
            </a:prstGeom>
            <a:blipFill>
              <a:blip r:embed="rId8"/>
              <a:stretch>
                <a:fillRect b="-3333"/>
              </a:stretch>
            </a:blipFill>
          </p:spPr>
          <p:txBody>
            <a:bodyPr/>
            <a:lstStyle/>
            <a:p>
              <a:pPr>
                <a:defRPr/>
              </a:pPr>
              <a:r>
                <a:rPr lang="zh-CN" altLang="en-US">
                  <a:noFill/>
                </a:rPr>
                <a:t> </a:t>
              </a:r>
            </a:p>
          </p:txBody>
        </p:sp>
        <p:sp>
          <p:nvSpPr>
            <p:cNvPr id="59406" name="任意多边形: 形状 56"/>
            <p:cNvSpPr>
              <a:spLocks/>
            </p:cNvSpPr>
            <p:nvPr/>
          </p:nvSpPr>
          <p:spPr bwMode="auto">
            <a:xfrm>
              <a:off x="1606886" y="3621421"/>
              <a:ext cx="371733" cy="71858"/>
            </a:xfrm>
            <a:custGeom>
              <a:avLst/>
              <a:gdLst>
                <a:gd name="T0" fmla="*/ 0 w 570369"/>
                <a:gd name="T1" fmla="*/ 14145 h 133299"/>
                <a:gd name="T2" fmla="*/ 61530 w 570369"/>
                <a:gd name="T3" fmla="*/ 991 h 133299"/>
                <a:gd name="T4" fmla="*/ 111523 w 570369"/>
                <a:gd name="T5" fmla="*/ 37824 h 133299"/>
                <a:gd name="T6" fmla="*/ 184589 w 570369"/>
                <a:gd name="T7" fmla="*/ 27300 h 133299"/>
                <a:gd name="T8" fmla="*/ 242274 w 570369"/>
                <a:gd name="T9" fmla="*/ 24670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07" name="任意多边形: 形状 57"/>
            <p:cNvSpPr>
              <a:spLocks/>
            </p:cNvSpPr>
            <p:nvPr/>
          </p:nvSpPr>
          <p:spPr bwMode="auto">
            <a:xfrm>
              <a:off x="4325755" y="4113973"/>
              <a:ext cx="371733" cy="71858"/>
            </a:xfrm>
            <a:custGeom>
              <a:avLst/>
              <a:gdLst>
                <a:gd name="T0" fmla="*/ 0 w 570369"/>
                <a:gd name="T1" fmla="*/ 14145 h 133299"/>
                <a:gd name="T2" fmla="*/ 61530 w 570369"/>
                <a:gd name="T3" fmla="*/ 991 h 133299"/>
                <a:gd name="T4" fmla="*/ 111523 w 570369"/>
                <a:gd name="T5" fmla="*/ 37824 h 133299"/>
                <a:gd name="T6" fmla="*/ 184589 w 570369"/>
                <a:gd name="T7" fmla="*/ 27300 h 133299"/>
                <a:gd name="T8" fmla="*/ 242274 w 570369"/>
                <a:gd name="T9" fmla="*/ 24670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08" name="任意多边形: 形状 58"/>
            <p:cNvSpPr>
              <a:spLocks/>
            </p:cNvSpPr>
            <p:nvPr/>
          </p:nvSpPr>
          <p:spPr bwMode="auto">
            <a:xfrm flipH="1">
              <a:off x="1594815" y="4185831"/>
              <a:ext cx="383804" cy="64882"/>
            </a:xfrm>
            <a:custGeom>
              <a:avLst/>
              <a:gdLst>
                <a:gd name="T0" fmla="*/ 0 w 570369"/>
                <a:gd name="T1" fmla="*/ 11532 h 133299"/>
                <a:gd name="T2" fmla="*/ 65591 w 570369"/>
                <a:gd name="T3" fmla="*/ 808 h 133299"/>
                <a:gd name="T4" fmla="*/ 118883 w 570369"/>
                <a:gd name="T5" fmla="*/ 30836 h 133299"/>
                <a:gd name="T6" fmla="*/ 196772 w 570369"/>
                <a:gd name="T7" fmla="*/ 22257 h 133299"/>
                <a:gd name="T8" fmla="*/ 258264 w 570369"/>
                <a:gd name="T9" fmla="*/ 20112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09" name="任意多边形: 形状 59"/>
            <p:cNvSpPr>
              <a:spLocks/>
            </p:cNvSpPr>
            <p:nvPr/>
          </p:nvSpPr>
          <p:spPr bwMode="auto">
            <a:xfrm flipH="1">
              <a:off x="4308089" y="3621421"/>
              <a:ext cx="383804" cy="64882"/>
            </a:xfrm>
            <a:custGeom>
              <a:avLst/>
              <a:gdLst>
                <a:gd name="T0" fmla="*/ 0 w 570369"/>
                <a:gd name="T1" fmla="*/ 11532 h 133299"/>
                <a:gd name="T2" fmla="*/ 65591 w 570369"/>
                <a:gd name="T3" fmla="*/ 808 h 133299"/>
                <a:gd name="T4" fmla="*/ 118883 w 570369"/>
                <a:gd name="T5" fmla="*/ 30836 h 133299"/>
                <a:gd name="T6" fmla="*/ 196772 w 570369"/>
                <a:gd name="T7" fmla="*/ 22257 h 133299"/>
                <a:gd name="T8" fmla="*/ 258264 w 570369"/>
                <a:gd name="T9" fmla="*/ 20112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文本框 60"/>
            <p:cNvSpPr txBox="1">
              <a:spLocks noRot="1" noChangeAspect="1" noMove="1" noResize="1" noEditPoints="1" noAdjustHandles="1" noChangeArrowheads="1" noChangeShapeType="1" noTextEdit="1"/>
            </p:cNvSpPr>
            <p:nvPr/>
          </p:nvSpPr>
          <p:spPr>
            <a:xfrm>
              <a:off x="5004050" y="3503758"/>
              <a:ext cx="664143" cy="604443"/>
            </a:xfrm>
            <a:prstGeom prst="rect">
              <a:avLst/>
            </a:prstGeom>
            <a:blipFill>
              <a:blip r:embed="rId9"/>
              <a:stretch>
                <a:fillRect b="-1639"/>
              </a:stretch>
            </a:blipFill>
          </p:spPr>
          <p:txBody>
            <a:bodyPr/>
            <a:lstStyle/>
            <a:p>
              <a:pPr>
                <a:defRPr/>
              </a:pPr>
              <a:r>
                <a:rPr lang="zh-CN" altLang="en-US">
                  <a:noFill/>
                </a:rPr>
                <a:t> </a:t>
              </a:r>
            </a:p>
          </p:txBody>
        </p:sp>
        <p:sp>
          <p:nvSpPr>
            <p:cNvPr id="62" name="文本框 61"/>
            <p:cNvSpPr txBox="1">
              <a:spLocks noRot="1" noChangeAspect="1" noMove="1" noResize="1" noEditPoints="1" noAdjustHandles="1" noChangeArrowheads="1" noChangeShapeType="1" noTextEdit="1"/>
            </p:cNvSpPr>
            <p:nvPr/>
          </p:nvSpPr>
          <p:spPr>
            <a:xfrm>
              <a:off x="852808" y="4076865"/>
              <a:ext cx="664143" cy="604443"/>
            </a:xfrm>
            <a:prstGeom prst="rect">
              <a:avLst/>
            </a:prstGeom>
            <a:blipFill>
              <a:blip r:embed="rId10"/>
              <a:stretch>
                <a:fillRect b="-3333"/>
              </a:stretch>
            </a:blipFill>
          </p:spPr>
          <p:txBody>
            <a:bodyPr/>
            <a:lstStyle/>
            <a:p>
              <a:pPr>
                <a:defRPr/>
              </a:pPr>
              <a:r>
                <a:rPr lang="zh-CN" altLang="en-US">
                  <a:noFill/>
                </a:rPr>
                <a:t> </a:t>
              </a:r>
            </a:p>
          </p:txBody>
        </p:sp>
        <p:sp>
          <p:nvSpPr>
            <p:cNvPr id="63" name="文本框 62"/>
            <p:cNvSpPr txBox="1">
              <a:spLocks noRot="1" noChangeAspect="1" noMove="1" noResize="1" noEditPoints="1" noAdjustHandles="1" noChangeArrowheads="1" noChangeShapeType="1" noTextEdit="1"/>
            </p:cNvSpPr>
            <p:nvPr/>
          </p:nvSpPr>
          <p:spPr>
            <a:xfrm>
              <a:off x="4995335" y="4062264"/>
              <a:ext cx="664143" cy="604443"/>
            </a:xfrm>
            <a:prstGeom prst="rect">
              <a:avLst/>
            </a:prstGeom>
            <a:blipFill>
              <a:blip r:embed="rId11"/>
              <a:stretch>
                <a:fillRect b="-1639"/>
              </a:stretch>
            </a:blipFill>
          </p:spPr>
          <p:txBody>
            <a:bodyPr/>
            <a:lstStyle/>
            <a:p>
              <a:pPr>
                <a:defRPr/>
              </a:pPr>
              <a:r>
                <a:rPr lang="zh-CN" altLang="en-US">
                  <a:noFill/>
                </a:rPr>
                <a:t> </a:t>
              </a:r>
            </a:p>
          </p:txBody>
        </p:sp>
      </p:grpSp>
      <p:sp>
        <p:nvSpPr>
          <p:cNvPr id="59403" name="AutoShape 7"/>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sp>
        <p:nvSpPr>
          <p:cNvPr id="5" name="Text Box 10"/>
          <p:cNvSpPr txBox="1">
            <a:spLocks noRot="1" noChangeAspect="1" noMove="1" noResize="1" noEditPoints="1" noAdjustHandles="1" noChangeArrowheads="1" noChangeShapeType="1" noTextEdit="1"/>
          </p:cNvSpPr>
          <p:nvPr/>
        </p:nvSpPr>
        <p:spPr bwMode="auto">
          <a:xfrm>
            <a:off x="1116314" y="1700808"/>
            <a:ext cx="7394836" cy="4613507"/>
          </a:xfrm>
          <a:prstGeom prst="rect">
            <a:avLst/>
          </a:prstGeom>
          <a:blipFill>
            <a:blip r:embed="rId3"/>
            <a:stretch>
              <a:fillRect l="-2226" t="-793" r="-660"/>
            </a:stretch>
          </a:blipFill>
          <a:ln>
            <a:noFill/>
          </a:ln>
          <a:effectLst/>
        </p:spPr>
        <p:txBody>
          <a:bodyPr/>
          <a:lstStyle/>
          <a:p>
            <a:pPr>
              <a:defRPr/>
            </a:pPr>
            <a:r>
              <a:rPr lang="zh-CN" altLang="en-US">
                <a:noFill/>
              </a:rPr>
              <a:t> </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61443" name="文本框 5"/>
          <p:cNvSpPr txBox="1">
            <a:spLocks noChangeArrowheads="1"/>
          </p:cNvSpPr>
          <p:nvPr/>
        </p:nvSpPr>
        <p:spPr bwMode="auto">
          <a:xfrm>
            <a:off x="1819275" y="1592263"/>
            <a:ext cx="5256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散射矩阵</a:t>
            </a:r>
          </a:p>
        </p:txBody>
      </p:sp>
      <p:sp>
        <p:nvSpPr>
          <p:cNvPr id="41" name="文本框 40"/>
          <p:cNvSpPr txBox="1">
            <a:spLocks noRot="1" noChangeAspect="1" noMove="1" noResize="1" noEditPoints="1" noAdjustHandles="1" noChangeArrowheads="1" noChangeShapeType="1" noTextEdit="1"/>
          </p:cNvSpPr>
          <p:nvPr/>
        </p:nvSpPr>
        <p:spPr>
          <a:xfrm>
            <a:off x="4026744" y="3528420"/>
            <a:ext cx="5112568" cy="461665"/>
          </a:xfrm>
          <a:prstGeom prst="rect">
            <a:avLst/>
          </a:prstGeom>
          <a:blipFill>
            <a:blip r:embed="rId3"/>
            <a:stretch>
              <a:fillRect l="-358" t="-14474" b="-30263"/>
            </a:stretch>
          </a:blipFill>
        </p:spPr>
        <p:txBody>
          <a:bodyPr/>
          <a:lstStyle/>
          <a:p>
            <a:pPr>
              <a:defRPr/>
            </a:pPr>
            <a:r>
              <a:rPr lang="zh-CN" altLang="en-US">
                <a:noFill/>
              </a:rPr>
              <a:t> </a:t>
            </a:r>
          </a:p>
        </p:txBody>
      </p:sp>
      <p:sp>
        <p:nvSpPr>
          <p:cNvPr id="61445"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sp>
        <p:nvSpPr>
          <p:cNvPr id="61446" name="文本框 51"/>
          <p:cNvSpPr txBox="1">
            <a:spLocks noChangeArrowheads="1"/>
          </p:cNvSpPr>
          <p:nvPr/>
        </p:nvSpPr>
        <p:spPr bwMode="auto">
          <a:xfrm>
            <a:off x="69850" y="2030413"/>
            <a:ext cx="88233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800">
                <a:solidFill>
                  <a:srgbClr val="FF0000"/>
                </a:solidFill>
                <a:ea typeface="宋体" panose="02010600030101010101" pitchFamily="2" charset="-122"/>
              </a:rPr>
              <a:t>功分器将端口</a:t>
            </a:r>
            <a:r>
              <a:rPr lang="en-US" altLang="zh-CN" sz="2800">
                <a:solidFill>
                  <a:srgbClr val="FF0000"/>
                </a:solidFill>
                <a:ea typeface="宋体" panose="02010600030101010101" pitchFamily="2" charset="-122"/>
              </a:rPr>
              <a:t>1</a:t>
            </a:r>
            <a:r>
              <a:rPr lang="zh-CN" altLang="en-US" sz="2800">
                <a:solidFill>
                  <a:srgbClr val="FF0000"/>
                </a:solidFill>
                <a:ea typeface="宋体" panose="02010600030101010101" pitchFamily="2" charset="-122"/>
              </a:rPr>
              <a:t>的微波能量平均分配给端口</a:t>
            </a:r>
            <a:r>
              <a:rPr lang="en-US" altLang="zh-CN" sz="2800">
                <a:solidFill>
                  <a:srgbClr val="FF0000"/>
                </a:solidFill>
                <a:ea typeface="宋体" panose="02010600030101010101" pitchFamily="2" charset="-122"/>
              </a:rPr>
              <a:t>2</a:t>
            </a:r>
            <a:r>
              <a:rPr lang="zh-CN" altLang="en-US" sz="2800">
                <a:solidFill>
                  <a:srgbClr val="FF0000"/>
                </a:solidFill>
                <a:ea typeface="宋体" panose="02010600030101010101" pitchFamily="2" charset="-122"/>
              </a:rPr>
              <a:t>和</a:t>
            </a:r>
            <a:r>
              <a:rPr lang="en-US" altLang="zh-CN" sz="2800">
                <a:solidFill>
                  <a:srgbClr val="FF0000"/>
                </a:solidFill>
                <a:ea typeface="宋体" panose="02010600030101010101" pitchFamily="2" charset="-122"/>
              </a:rPr>
              <a:t>3</a:t>
            </a:r>
            <a:r>
              <a:rPr lang="zh-CN" altLang="en-US" sz="2800">
                <a:solidFill>
                  <a:srgbClr val="FF0000"/>
                </a:solidFill>
                <a:ea typeface="宋体" panose="02010600030101010101" pitchFamily="2" charset="-122"/>
              </a:rPr>
              <a:t>，散射矩阵的特点？</a:t>
            </a:r>
          </a:p>
        </p:txBody>
      </p:sp>
      <p:pic>
        <p:nvPicPr>
          <p:cNvPr id="6144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3394075"/>
            <a:ext cx="245745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8" name="文本框 2"/>
          <p:cNvSpPr txBox="1">
            <a:spLocks noChangeArrowheads="1"/>
          </p:cNvSpPr>
          <p:nvPr/>
        </p:nvSpPr>
        <p:spPr bwMode="auto">
          <a:xfrm>
            <a:off x="1819275" y="2997200"/>
            <a:ext cx="1393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400" b="0">
                <a:ea typeface="宋体" panose="02010600030101010101" pitchFamily="2" charset="-122"/>
              </a:rPr>
              <a:t>端口</a:t>
            </a:r>
            <a:r>
              <a:rPr lang="en-US" altLang="zh-CN" sz="2400" b="0">
                <a:ea typeface="宋体" panose="02010600030101010101" pitchFamily="2" charset="-122"/>
              </a:rPr>
              <a:t>1</a:t>
            </a:r>
            <a:endParaRPr lang="zh-CN" altLang="en-US" sz="2400" b="0">
              <a:ea typeface="宋体" panose="02010600030101010101" pitchFamily="2" charset="-122"/>
            </a:endParaRPr>
          </a:p>
        </p:txBody>
      </p:sp>
      <p:sp>
        <p:nvSpPr>
          <p:cNvPr id="61449" name="文本框 34"/>
          <p:cNvSpPr txBox="1">
            <a:spLocks noChangeArrowheads="1"/>
          </p:cNvSpPr>
          <p:nvPr/>
        </p:nvSpPr>
        <p:spPr bwMode="auto">
          <a:xfrm>
            <a:off x="1042988" y="5403850"/>
            <a:ext cx="13954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400" b="0">
                <a:ea typeface="宋体" panose="02010600030101010101" pitchFamily="2" charset="-122"/>
              </a:rPr>
              <a:t>端口</a:t>
            </a:r>
            <a:r>
              <a:rPr lang="en-US" altLang="zh-CN" sz="2400" b="0">
                <a:ea typeface="宋体" panose="02010600030101010101" pitchFamily="2" charset="-122"/>
              </a:rPr>
              <a:t>2</a:t>
            </a:r>
            <a:endParaRPr lang="zh-CN" altLang="en-US" sz="2400" b="0">
              <a:ea typeface="宋体" panose="02010600030101010101" pitchFamily="2" charset="-122"/>
            </a:endParaRPr>
          </a:p>
        </p:txBody>
      </p:sp>
      <p:sp>
        <p:nvSpPr>
          <p:cNvPr id="61450" name="文本框 35"/>
          <p:cNvSpPr txBox="1">
            <a:spLocks noChangeArrowheads="1"/>
          </p:cNvSpPr>
          <p:nvPr/>
        </p:nvSpPr>
        <p:spPr bwMode="auto">
          <a:xfrm>
            <a:off x="2076450" y="5403850"/>
            <a:ext cx="1395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400" b="0">
                <a:ea typeface="宋体" panose="02010600030101010101" pitchFamily="2" charset="-122"/>
              </a:rPr>
              <a:t>端口</a:t>
            </a:r>
            <a:r>
              <a:rPr lang="en-US" altLang="zh-CN" sz="2400" b="0">
                <a:ea typeface="宋体" panose="02010600030101010101" pitchFamily="2" charset="-122"/>
              </a:rPr>
              <a:t>3</a:t>
            </a:r>
            <a:endParaRPr lang="zh-CN" altLang="en-US" sz="2400" b="0">
              <a:ea typeface="宋体" panose="02010600030101010101" pitchFamily="2" charset="-122"/>
            </a:endParaRPr>
          </a:p>
        </p:txBody>
      </p:sp>
      <p:sp>
        <p:nvSpPr>
          <p:cNvPr id="39" name="文本框 38"/>
          <p:cNvSpPr txBox="1">
            <a:spLocks noRot="1" noChangeAspect="1" noMove="1" noResize="1" noEditPoints="1" noAdjustHandles="1" noChangeArrowheads="1" noChangeShapeType="1" noTextEdit="1"/>
          </p:cNvSpPr>
          <p:nvPr/>
        </p:nvSpPr>
        <p:spPr>
          <a:xfrm>
            <a:off x="3531542" y="4415558"/>
            <a:ext cx="5329312" cy="700898"/>
          </a:xfrm>
          <a:prstGeom prst="rect">
            <a:avLst/>
          </a:prstGeom>
          <a:blipFill>
            <a:blip r:embed="rId5"/>
            <a:stretch>
              <a:fillRect/>
            </a:stretch>
          </a:blipFill>
        </p:spPr>
        <p:txBody>
          <a:bodyPr/>
          <a:lstStyle/>
          <a:p>
            <a:pPr>
              <a:defRPr/>
            </a:pPr>
            <a:r>
              <a:rPr lang="zh-CN" altLang="en-US">
                <a:noFill/>
              </a:rPr>
              <a:t> </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63491" name="文本框 5"/>
          <p:cNvSpPr txBox="1">
            <a:spLocks noChangeArrowheads="1"/>
          </p:cNvSpPr>
          <p:nvPr/>
        </p:nvSpPr>
        <p:spPr bwMode="auto">
          <a:xfrm>
            <a:off x="1819275" y="1592263"/>
            <a:ext cx="5256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散射矩阵</a:t>
            </a:r>
          </a:p>
        </p:txBody>
      </p:sp>
      <p:sp>
        <p:nvSpPr>
          <p:cNvPr id="41" name="文本框 40"/>
          <p:cNvSpPr txBox="1">
            <a:spLocks noRot="1" noChangeAspect="1" noMove="1" noResize="1" noEditPoints="1" noAdjustHandles="1" noChangeArrowheads="1" noChangeShapeType="1" noTextEdit="1"/>
          </p:cNvSpPr>
          <p:nvPr/>
        </p:nvSpPr>
        <p:spPr>
          <a:xfrm>
            <a:off x="1300832" y="5450245"/>
            <a:ext cx="5112568" cy="461665"/>
          </a:xfrm>
          <a:prstGeom prst="rect">
            <a:avLst/>
          </a:prstGeom>
          <a:blipFill>
            <a:blip r:embed="rId3"/>
            <a:stretch>
              <a:fillRect l="-238" t="-14474" b="-30263"/>
            </a:stretch>
          </a:blipFill>
        </p:spPr>
        <p:txBody>
          <a:bodyPr/>
          <a:lstStyle/>
          <a:p>
            <a:pPr>
              <a:defRPr/>
            </a:pPr>
            <a:r>
              <a:rPr lang="zh-CN" altLang="en-US">
                <a:noFill/>
              </a:rPr>
              <a:t> </a:t>
            </a:r>
          </a:p>
        </p:txBody>
      </p:sp>
      <p:sp>
        <p:nvSpPr>
          <p:cNvPr id="6349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sp>
        <p:nvSpPr>
          <p:cNvPr id="63494" name="文本框 51"/>
          <p:cNvSpPr txBox="1">
            <a:spLocks noChangeArrowheads="1"/>
          </p:cNvSpPr>
          <p:nvPr/>
        </p:nvSpPr>
        <p:spPr bwMode="auto">
          <a:xfrm>
            <a:off x="69850" y="2030413"/>
            <a:ext cx="88233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800">
                <a:solidFill>
                  <a:srgbClr val="FF0000"/>
                </a:solidFill>
                <a:ea typeface="宋体" panose="02010600030101010101" pitchFamily="2" charset="-122"/>
              </a:rPr>
              <a:t>功率放大器将输入的信号放大，散射矩阵的特点？</a:t>
            </a:r>
          </a:p>
        </p:txBody>
      </p:sp>
      <p:pic>
        <p:nvPicPr>
          <p:cNvPr id="634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225" y="2481263"/>
            <a:ext cx="6164263"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65539" name="文本框 5"/>
          <p:cNvSpPr txBox="1">
            <a:spLocks noChangeArrowheads="1"/>
          </p:cNvSpPr>
          <p:nvPr/>
        </p:nvSpPr>
        <p:spPr bwMode="auto">
          <a:xfrm>
            <a:off x="1819275" y="1592263"/>
            <a:ext cx="5256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散射矩阵</a:t>
            </a:r>
          </a:p>
        </p:txBody>
      </p:sp>
      <p:sp>
        <p:nvSpPr>
          <p:cNvPr id="65540"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sp>
        <p:nvSpPr>
          <p:cNvPr id="34" name="文本框 6">
            <a:extLst>
              <a:ext uri="{FF2B5EF4-FFF2-40B4-BE49-F238E27FC236}">
                <a16:creationId xmlns:a16="http://schemas.microsoft.com/office/drawing/2014/main" id="{CAF8B183-CB70-40B1-8381-0D126C0F1BC9}"/>
              </a:ext>
            </a:extLst>
          </p:cNvPr>
          <p:cNvSpPr txBox="1">
            <a:spLocks noChangeArrowheads="1"/>
          </p:cNvSpPr>
          <p:nvPr/>
        </p:nvSpPr>
        <p:spPr bwMode="auto">
          <a:xfrm>
            <a:off x="6516216" y="2339571"/>
            <a:ext cx="36004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400" b="0" dirty="0">
                <a:ea typeface="宋体" panose="02010600030101010101" pitchFamily="2" charset="-122"/>
              </a:rPr>
              <a:t>回波损耗</a:t>
            </a:r>
          </a:p>
        </p:txBody>
      </p:sp>
      <p:sp>
        <p:nvSpPr>
          <p:cNvPr id="35" name="文本框 12">
            <a:extLst>
              <a:ext uri="{FF2B5EF4-FFF2-40B4-BE49-F238E27FC236}">
                <a16:creationId xmlns:a16="http://schemas.microsoft.com/office/drawing/2014/main" id="{DE4B9367-0F46-436F-B98B-1287A043BBA8}"/>
              </a:ext>
            </a:extLst>
          </p:cNvPr>
          <p:cNvSpPr txBox="1">
            <a:spLocks noChangeArrowheads="1"/>
          </p:cNvSpPr>
          <p:nvPr/>
        </p:nvSpPr>
        <p:spPr bwMode="auto">
          <a:xfrm>
            <a:off x="6516216" y="3198019"/>
            <a:ext cx="3600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400" b="0" dirty="0">
                <a:ea typeface="宋体" panose="02010600030101010101" pitchFamily="2" charset="-122"/>
              </a:rPr>
              <a:t>插入损耗  </a:t>
            </a:r>
          </a:p>
        </p:txBody>
      </p:sp>
      <p:grpSp>
        <p:nvGrpSpPr>
          <p:cNvPr id="36" name="组合 53">
            <a:extLst>
              <a:ext uri="{FF2B5EF4-FFF2-40B4-BE49-F238E27FC236}">
                <a16:creationId xmlns:a16="http://schemas.microsoft.com/office/drawing/2014/main" id="{EC833E95-D98A-41EC-BFF3-59EC88814495}"/>
              </a:ext>
            </a:extLst>
          </p:cNvPr>
          <p:cNvGrpSpPr>
            <a:grpSpLocks/>
          </p:cNvGrpSpPr>
          <p:nvPr/>
        </p:nvGrpSpPr>
        <p:grpSpPr bwMode="auto">
          <a:xfrm>
            <a:off x="2485231" y="5526056"/>
            <a:ext cx="3822700" cy="873125"/>
            <a:chOff x="838165" y="3503758"/>
            <a:chExt cx="4830028" cy="1429255"/>
          </a:xfrm>
        </p:grpSpPr>
        <p:grpSp>
          <p:nvGrpSpPr>
            <p:cNvPr id="37" name="组合 54">
              <a:extLst>
                <a:ext uri="{FF2B5EF4-FFF2-40B4-BE49-F238E27FC236}">
                  <a16:creationId xmlns:a16="http://schemas.microsoft.com/office/drawing/2014/main" id="{968B4A2E-EEEA-429F-87F5-B1667EC4109F}"/>
                </a:ext>
              </a:extLst>
            </p:cNvPr>
            <p:cNvGrpSpPr>
              <a:grpSpLocks/>
            </p:cNvGrpSpPr>
            <p:nvPr/>
          </p:nvGrpSpPr>
          <p:grpSpPr bwMode="auto">
            <a:xfrm>
              <a:off x="1392025" y="3573016"/>
              <a:ext cx="3551638" cy="1359997"/>
              <a:chOff x="1392025" y="3573016"/>
              <a:chExt cx="3551638" cy="1359997"/>
            </a:xfrm>
          </p:grpSpPr>
          <p:sp>
            <p:nvSpPr>
              <p:cNvPr id="46" name="文本框 63">
                <a:extLst>
                  <a:ext uri="{FF2B5EF4-FFF2-40B4-BE49-F238E27FC236}">
                    <a16:creationId xmlns:a16="http://schemas.microsoft.com/office/drawing/2014/main" id="{989B3897-04AA-41DF-AA62-B78ABF6BBB9E}"/>
                  </a:ext>
                </a:extLst>
              </p:cNvPr>
              <p:cNvSpPr txBox="1">
                <a:spLocks noChangeArrowheads="1"/>
              </p:cNvSpPr>
              <p:nvPr/>
            </p:nvSpPr>
            <p:spPr bwMode="auto">
              <a:xfrm>
                <a:off x="2195735" y="3573016"/>
                <a:ext cx="1944216" cy="135999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en-US" altLang="zh-CN" sz="1800" b="0">
                    <a:ea typeface="宋体" panose="02010600030101010101" pitchFamily="2" charset="-122"/>
                  </a:rPr>
                  <a:t>S</a:t>
                </a:r>
                <a:r>
                  <a:rPr lang="en-US" altLang="zh-CN" sz="1800" b="0" baseline="-25000">
                    <a:ea typeface="宋体" panose="02010600030101010101" pitchFamily="2" charset="-122"/>
                  </a:rPr>
                  <a:t>11</a:t>
                </a:r>
                <a:r>
                  <a:rPr lang="en-US" altLang="zh-CN" sz="1800" b="0">
                    <a:ea typeface="宋体" panose="02010600030101010101" pitchFamily="2" charset="-122"/>
                  </a:rPr>
                  <a:t>   S</a:t>
                </a:r>
                <a:r>
                  <a:rPr lang="en-US" altLang="zh-CN" sz="1800" b="0" baseline="-25000">
                    <a:ea typeface="宋体" panose="02010600030101010101" pitchFamily="2" charset="-122"/>
                  </a:rPr>
                  <a:t>21</a:t>
                </a:r>
              </a:p>
              <a:p>
                <a:pPr algn="ctr">
                  <a:spcBef>
                    <a:spcPct val="0"/>
                  </a:spcBef>
                </a:pPr>
                <a:r>
                  <a:rPr lang="en-US" altLang="zh-CN" sz="1800" b="0">
                    <a:ea typeface="宋体" panose="02010600030101010101" pitchFamily="2" charset="-122"/>
                  </a:rPr>
                  <a:t>S</a:t>
                </a:r>
                <a:r>
                  <a:rPr lang="en-US" altLang="zh-CN" sz="1800" b="0" baseline="-25000">
                    <a:ea typeface="宋体" panose="02010600030101010101" pitchFamily="2" charset="-122"/>
                  </a:rPr>
                  <a:t>21</a:t>
                </a:r>
                <a:r>
                  <a:rPr lang="en-US" altLang="zh-CN" sz="1800" b="0">
                    <a:ea typeface="宋体" panose="02010600030101010101" pitchFamily="2" charset="-122"/>
                  </a:rPr>
                  <a:t>   S</a:t>
                </a:r>
                <a:r>
                  <a:rPr lang="en-US" altLang="zh-CN" sz="1800" b="0" baseline="-25000">
                    <a:ea typeface="宋体" panose="02010600030101010101" pitchFamily="2" charset="-122"/>
                  </a:rPr>
                  <a:t>22</a:t>
                </a:r>
              </a:p>
              <a:p>
                <a:pPr algn="ctr">
                  <a:spcBef>
                    <a:spcPct val="0"/>
                  </a:spcBef>
                </a:pPr>
                <a:endParaRPr lang="zh-CN" altLang="en-US" sz="1800" b="0" baseline="-25000">
                  <a:ea typeface="宋体" panose="02010600030101010101" pitchFamily="2" charset="-122"/>
                </a:endParaRPr>
              </a:p>
            </p:txBody>
          </p:sp>
          <p:grpSp>
            <p:nvGrpSpPr>
              <p:cNvPr id="47" name="组合 64">
                <a:extLst>
                  <a:ext uri="{FF2B5EF4-FFF2-40B4-BE49-F238E27FC236}">
                    <a16:creationId xmlns:a16="http://schemas.microsoft.com/office/drawing/2014/main" id="{BA48D297-4F13-4571-ACED-EEC140ACB2B9}"/>
                  </a:ext>
                </a:extLst>
              </p:cNvPr>
              <p:cNvGrpSpPr>
                <a:grpSpLocks/>
              </p:cNvGrpSpPr>
              <p:nvPr/>
            </p:nvGrpSpPr>
            <p:grpSpPr bwMode="auto">
              <a:xfrm>
                <a:off x="1403656" y="3789048"/>
                <a:ext cx="792080" cy="72000"/>
                <a:chOff x="1403656" y="3789048"/>
                <a:chExt cx="792080" cy="72000"/>
              </a:xfrm>
            </p:grpSpPr>
            <p:cxnSp>
              <p:nvCxnSpPr>
                <p:cNvPr id="57" name="直接连接符 74">
                  <a:extLst>
                    <a:ext uri="{FF2B5EF4-FFF2-40B4-BE49-F238E27FC236}">
                      <a16:creationId xmlns:a16="http://schemas.microsoft.com/office/drawing/2014/main" id="{A917C0A6-2367-46EB-AB4B-799606464128}"/>
                    </a:ext>
                  </a:extLst>
                </p:cNvPr>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椭圆 75">
                  <a:extLst>
                    <a:ext uri="{FF2B5EF4-FFF2-40B4-BE49-F238E27FC236}">
                      <a16:creationId xmlns:a16="http://schemas.microsoft.com/office/drawing/2014/main" id="{220AEB44-212C-4AE5-A001-2C907060F2BA}"/>
                    </a:ext>
                  </a:extLst>
                </p:cNvPr>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48" name="组合 65">
                <a:extLst>
                  <a:ext uri="{FF2B5EF4-FFF2-40B4-BE49-F238E27FC236}">
                    <a16:creationId xmlns:a16="http://schemas.microsoft.com/office/drawing/2014/main" id="{13EBFFC1-4934-4F9D-B86D-8E519B64EC33}"/>
                  </a:ext>
                </a:extLst>
              </p:cNvPr>
              <p:cNvGrpSpPr>
                <a:grpSpLocks/>
              </p:cNvGrpSpPr>
              <p:nvPr/>
            </p:nvGrpSpPr>
            <p:grpSpPr bwMode="auto">
              <a:xfrm>
                <a:off x="1392025" y="4293096"/>
                <a:ext cx="792080" cy="72000"/>
                <a:chOff x="1403656" y="3789048"/>
                <a:chExt cx="792080" cy="72000"/>
              </a:xfrm>
            </p:grpSpPr>
            <p:cxnSp>
              <p:nvCxnSpPr>
                <p:cNvPr id="55" name="直接连接符 72">
                  <a:extLst>
                    <a:ext uri="{FF2B5EF4-FFF2-40B4-BE49-F238E27FC236}">
                      <a16:creationId xmlns:a16="http://schemas.microsoft.com/office/drawing/2014/main" id="{E8334762-0297-49D9-8444-322402E630D7}"/>
                    </a:ext>
                  </a:extLst>
                </p:cNvPr>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椭圆 73">
                  <a:extLst>
                    <a:ext uri="{FF2B5EF4-FFF2-40B4-BE49-F238E27FC236}">
                      <a16:creationId xmlns:a16="http://schemas.microsoft.com/office/drawing/2014/main" id="{386955C0-F32D-4ED2-B77A-7029E4F3F08A}"/>
                    </a:ext>
                  </a:extLst>
                </p:cNvPr>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49" name="组合 66">
                <a:extLst>
                  <a:ext uri="{FF2B5EF4-FFF2-40B4-BE49-F238E27FC236}">
                    <a16:creationId xmlns:a16="http://schemas.microsoft.com/office/drawing/2014/main" id="{587F778E-706A-472D-85E5-7A7330BEAC1E}"/>
                  </a:ext>
                </a:extLst>
              </p:cNvPr>
              <p:cNvGrpSpPr>
                <a:grpSpLocks/>
              </p:cNvGrpSpPr>
              <p:nvPr/>
            </p:nvGrpSpPr>
            <p:grpSpPr bwMode="auto">
              <a:xfrm rot="10800000">
                <a:off x="4151583" y="3792342"/>
                <a:ext cx="792080" cy="72000"/>
                <a:chOff x="1403656" y="3789048"/>
                <a:chExt cx="792080" cy="72000"/>
              </a:xfrm>
            </p:grpSpPr>
            <p:cxnSp>
              <p:nvCxnSpPr>
                <p:cNvPr id="53" name="直接连接符 70">
                  <a:extLst>
                    <a:ext uri="{FF2B5EF4-FFF2-40B4-BE49-F238E27FC236}">
                      <a16:creationId xmlns:a16="http://schemas.microsoft.com/office/drawing/2014/main" id="{28FDCAFB-263A-47E6-9440-19366AF6AEBA}"/>
                    </a:ext>
                  </a:extLst>
                </p:cNvPr>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椭圆 71">
                  <a:extLst>
                    <a:ext uri="{FF2B5EF4-FFF2-40B4-BE49-F238E27FC236}">
                      <a16:creationId xmlns:a16="http://schemas.microsoft.com/office/drawing/2014/main" id="{1DE6E128-7803-4403-A1BE-99D9757411D4}"/>
                    </a:ext>
                  </a:extLst>
                </p:cNvPr>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50" name="组合 67">
                <a:extLst>
                  <a:ext uri="{FF2B5EF4-FFF2-40B4-BE49-F238E27FC236}">
                    <a16:creationId xmlns:a16="http://schemas.microsoft.com/office/drawing/2014/main" id="{C671D7DD-61EA-444F-A121-247A87CB5C9F}"/>
                  </a:ext>
                </a:extLst>
              </p:cNvPr>
              <p:cNvGrpSpPr>
                <a:grpSpLocks/>
              </p:cNvGrpSpPr>
              <p:nvPr/>
            </p:nvGrpSpPr>
            <p:grpSpPr bwMode="auto">
              <a:xfrm rot="10800000">
                <a:off x="4139952" y="4296390"/>
                <a:ext cx="792080" cy="72000"/>
                <a:chOff x="1403656" y="3789048"/>
                <a:chExt cx="792080" cy="72000"/>
              </a:xfrm>
            </p:grpSpPr>
            <p:cxnSp>
              <p:nvCxnSpPr>
                <p:cNvPr id="51" name="直接连接符 68">
                  <a:extLst>
                    <a:ext uri="{FF2B5EF4-FFF2-40B4-BE49-F238E27FC236}">
                      <a16:creationId xmlns:a16="http://schemas.microsoft.com/office/drawing/2014/main" id="{946D1868-3335-4CAE-A28F-EBA7DA877A9C}"/>
                    </a:ext>
                  </a:extLst>
                </p:cNvPr>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椭圆 69">
                  <a:extLst>
                    <a:ext uri="{FF2B5EF4-FFF2-40B4-BE49-F238E27FC236}">
                      <a16:creationId xmlns:a16="http://schemas.microsoft.com/office/drawing/2014/main" id="{F5A16C70-FE08-4D1A-819D-AFC6084A119F}"/>
                    </a:ext>
                  </a:extLst>
                </p:cNvPr>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sp>
          <p:nvSpPr>
            <p:cNvPr id="38" name="文本框 37">
              <a:extLst>
                <a:ext uri="{FF2B5EF4-FFF2-40B4-BE49-F238E27FC236}">
                  <a16:creationId xmlns:a16="http://schemas.microsoft.com/office/drawing/2014/main" id="{C47A9EC0-93BD-4783-B39E-FFB7EC249364}"/>
                </a:ext>
              </a:extLst>
            </p:cNvPr>
            <p:cNvSpPr txBox="1">
              <a:spLocks noRot="1" noChangeAspect="1" noMove="1" noResize="1" noEditPoints="1" noAdjustHandles="1" noChangeArrowheads="1" noChangeShapeType="1" noTextEdit="1"/>
            </p:cNvSpPr>
            <p:nvPr/>
          </p:nvSpPr>
          <p:spPr>
            <a:xfrm>
              <a:off x="838165" y="3558215"/>
              <a:ext cx="664143" cy="604443"/>
            </a:xfrm>
            <a:prstGeom prst="rect">
              <a:avLst/>
            </a:prstGeom>
            <a:blipFill>
              <a:blip r:embed="rId3"/>
              <a:stretch>
                <a:fillRect b="-3333"/>
              </a:stretch>
            </a:blipFill>
          </p:spPr>
          <p:txBody>
            <a:bodyPr/>
            <a:lstStyle/>
            <a:p>
              <a:pPr>
                <a:defRPr/>
              </a:pPr>
              <a:r>
                <a:rPr lang="zh-CN" altLang="en-US">
                  <a:noFill/>
                </a:rPr>
                <a:t> </a:t>
              </a:r>
            </a:p>
          </p:txBody>
        </p:sp>
        <p:sp>
          <p:nvSpPr>
            <p:cNvPr id="39" name="任意多边形: 形状 56">
              <a:extLst>
                <a:ext uri="{FF2B5EF4-FFF2-40B4-BE49-F238E27FC236}">
                  <a16:creationId xmlns:a16="http://schemas.microsoft.com/office/drawing/2014/main" id="{FC65FFA3-C247-47CC-A4E1-DE6857B71D1D}"/>
                </a:ext>
              </a:extLst>
            </p:cNvPr>
            <p:cNvSpPr>
              <a:spLocks/>
            </p:cNvSpPr>
            <p:nvPr/>
          </p:nvSpPr>
          <p:spPr bwMode="auto">
            <a:xfrm>
              <a:off x="1606886" y="3621421"/>
              <a:ext cx="371733" cy="71858"/>
            </a:xfrm>
            <a:custGeom>
              <a:avLst/>
              <a:gdLst>
                <a:gd name="T0" fmla="*/ 0 w 570369"/>
                <a:gd name="T1" fmla="*/ 14145 h 133299"/>
                <a:gd name="T2" fmla="*/ 61530 w 570369"/>
                <a:gd name="T3" fmla="*/ 991 h 133299"/>
                <a:gd name="T4" fmla="*/ 111523 w 570369"/>
                <a:gd name="T5" fmla="*/ 37824 h 133299"/>
                <a:gd name="T6" fmla="*/ 184589 w 570369"/>
                <a:gd name="T7" fmla="*/ 27300 h 133299"/>
                <a:gd name="T8" fmla="*/ 242274 w 570369"/>
                <a:gd name="T9" fmla="*/ 24670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任意多边形: 形状 57">
              <a:extLst>
                <a:ext uri="{FF2B5EF4-FFF2-40B4-BE49-F238E27FC236}">
                  <a16:creationId xmlns:a16="http://schemas.microsoft.com/office/drawing/2014/main" id="{DABF7DE0-5073-4133-A067-889875B19098}"/>
                </a:ext>
              </a:extLst>
            </p:cNvPr>
            <p:cNvSpPr>
              <a:spLocks/>
            </p:cNvSpPr>
            <p:nvPr/>
          </p:nvSpPr>
          <p:spPr bwMode="auto">
            <a:xfrm>
              <a:off x="4325755" y="4113973"/>
              <a:ext cx="371733" cy="71858"/>
            </a:xfrm>
            <a:custGeom>
              <a:avLst/>
              <a:gdLst>
                <a:gd name="T0" fmla="*/ 0 w 570369"/>
                <a:gd name="T1" fmla="*/ 14145 h 133299"/>
                <a:gd name="T2" fmla="*/ 61530 w 570369"/>
                <a:gd name="T3" fmla="*/ 991 h 133299"/>
                <a:gd name="T4" fmla="*/ 111523 w 570369"/>
                <a:gd name="T5" fmla="*/ 37824 h 133299"/>
                <a:gd name="T6" fmla="*/ 184589 w 570369"/>
                <a:gd name="T7" fmla="*/ 27300 h 133299"/>
                <a:gd name="T8" fmla="*/ 242274 w 570369"/>
                <a:gd name="T9" fmla="*/ 24670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任意多边形: 形状 58">
              <a:extLst>
                <a:ext uri="{FF2B5EF4-FFF2-40B4-BE49-F238E27FC236}">
                  <a16:creationId xmlns:a16="http://schemas.microsoft.com/office/drawing/2014/main" id="{6C0AE187-E4D0-4385-911F-857F9E388043}"/>
                </a:ext>
              </a:extLst>
            </p:cNvPr>
            <p:cNvSpPr>
              <a:spLocks/>
            </p:cNvSpPr>
            <p:nvPr/>
          </p:nvSpPr>
          <p:spPr bwMode="auto">
            <a:xfrm flipH="1">
              <a:off x="1594815" y="4185831"/>
              <a:ext cx="383804" cy="64882"/>
            </a:xfrm>
            <a:custGeom>
              <a:avLst/>
              <a:gdLst>
                <a:gd name="T0" fmla="*/ 0 w 570369"/>
                <a:gd name="T1" fmla="*/ 11532 h 133299"/>
                <a:gd name="T2" fmla="*/ 65591 w 570369"/>
                <a:gd name="T3" fmla="*/ 808 h 133299"/>
                <a:gd name="T4" fmla="*/ 118883 w 570369"/>
                <a:gd name="T5" fmla="*/ 30836 h 133299"/>
                <a:gd name="T6" fmla="*/ 196772 w 570369"/>
                <a:gd name="T7" fmla="*/ 22257 h 133299"/>
                <a:gd name="T8" fmla="*/ 258264 w 570369"/>
                <a:gd name="T9" fmla="*/ 20112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任意多边形: 形状 59">
              <a:extLst>
                <a:ext uri="{FF2B5EF4-FFF2-40B4-BE49-F238E27FC236}">
                  <a16:creationId xmlns:a16="http://schemas.microsoft.com/office/drawing/2014/main" id="{E828569D-BFB3-429E-9CD2-3AAD8FCAB09B}"/>
                </a:ext>
              </a:extLst>
            </p:cNvPr>
            <p:cNvSpPr>
              <a:spLocks/>
            </p:cNvSpPr>
            <p:nvPr/>
          </p:nvSpPr>
          <p:spPr bwMode="auto">
            <a:xfrm flipH="1">
              <a:off x="4308089" y="3621421"/>
              <a:ext cx="383804" cy="64882"/>
            </a:xfrm>
            <a:custGeom>
              <a:avLst/>
              <a:gdLst>
                <a:gd name="T0" fmla="*/ 0 w 570369"/>
                <a:gd name="T1" fmla="*/ 11532 h 133299"/>
                <a:gd name="T2" fmla="*/ 65591 w 570369"/>
                <a:gd name="T3" fmla="*/ 808 h 133299"/>
                <a:gd name="T4" fmla="*/ 118883 w 570369"/>
                <a:gd name="T5" fmla="*/ 30836 h 133299"/>
                <a:gd name="T6" fmla="*/ 196772 w 570369"/>
                <a:gd name="T7" fmla="*/ 22257 h 133299"/>
                <a:gd name="T8" fmla="*/ 258264 w 570369"/>
                <a:gd name="T9" fmla="*/ 20112 h 133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369" h="133299">
                  <a:moveTo>
                    <a:pt x="0" y="48677"/>
                  </a:moveTo>
                  <a:cubicBezTo>
                    <a:pt x="50549" y="19253"/>
                    <a:pt x="101098" y="-10171"/>
                    <a:pt x="144856" y="3409"/>
                  </a:cubicBezTo>
                  <a:cubicBezTo>
                    <a:pt x="188614" y="16989"/>
                    <a:pt x="214266" y="115069"/>
                    <a:pt x="262551" y="130158"/>
                  </a:cubicBezTo>
                  <a:cubicBezTo>
                    <a:pt x="310836" y="145247"/>
                    <a:pt x="383264" y="101489"/>
                    <a:pt x="434567" y="93944"/>
                  </a:cubicBezTo>
                  <a:cubicBezTo>
                    <a:pt x="485870" y="86399"/>
                    <a:pt x="528119" y="85645"/>
                    <a:pt x="570369" y="84891"/>
                  </a:cubicBezTo>
                </a:path>
              </a:pathLst>
            </a:cu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文本框 42">
              <a:extLst>
                <a:ext uri="{FF2B5EF4-FFF2-40B4-BE49-F238E27FC236}">
                  <a16:creationId xmlns:a16="http://schemas.microsoft.com/office/drawing/2014/main" id="{8FA7A6D5-CAA9-4A3D-BC3F-F03F66917DA0}"/>
                </a:ext>
              </a:extLst>
            </p:cNvPr>
            <p:cNvSpPr txBox="1">
              <a:spLocks noRot="1" noChangeAspect="1" noMove="1" noResize="1" noEditPoints="1" noAdjustHandles="1" noChangeArrowheads="1" noChangeShapeType="1" noTextEdit="1"/>
            </p:cNvSpPr>
            <p:nvPr/>
          </p:nvSpPr>
          <p:spPr>
            <a:xfrm>
              <a:off x="5004050" y="3503758"/>
              <a:ext cx="664143" cy="604443"/>
            </a:xfrm>
            <a:prstGeom prst="rect">
              <a:avLst/>
            </a:prstGeom>
            <a:blipFill>
              <a:blip r:embed="rId4"/>
              <a:stretch>
                <a:fillRect b="-1639"/>
              </a:stretch>
            </a:blipFill>
          </p:spPr>
          <p:txBody>
            <a:bodyPr/>
            <a:lstStyle/>
            <a:p>
              <a:pPr>
                <a:defRPr/>
              </a:pPr>
              <a:r>
                <a:rPr lang="zh-CN" altLang="en-US">
                  <a:noFill/>
                </a:rPr>
                <a:t> </a:t>
              </a:r>
            </a:p>
          </p:txBody>
        </p:sp>
        <p:sp>
          <p:nvSpPr>
            <p:cNvPr id="44" name="文本框 43">
              <a:extLst>
                <a:ext uri="{FF2B5EF4-FFF2-40B4-BE49-F238E27FC236}">
                  <a16:creationId xmlns:a16="http://schemas.microsoft.com/office/drawing/2014/main" id="{9506F075-F41B-4041-998A-00ED0F858E74}"/>
                </a:ext>
              </a:extLst>
            </p:cNvPr>
            <p:cNvSpPr txBox="1">
              <a:spLocks noRot="1" noChangeAspect="1" noMove="1" noResize="1" noEditPoints="1" noAdjustHandles="1" noChangeArrowheads="1" noChangeShapeType="1" noTextEdit="1"/>
            </p:cNvSpPr>
            <p:nvPr/>
          </p:nvSpPr>
          <p:spPr>
            <a:xfrm>
              <a:off x="852808" y="4076865"/>
              <a:ext cx="664143" cy="604443"/>
            </a:xfrm>
            <a:prstGeom prst="rect">
              <a:avLst/>
            </a:prstGeom>
            <a:blipFill>
              <a:blip r:embed="rId5"/>
              <a:stretch>
                <a:fillRect b="-3333"/>
              </a:stretch>
            </a:blipFill>
          </p:spPr>
          <p:txBody>
            <a:bodyPr/>
            <a:lstStyle/>
            <a:p>
              <a:pPr>
                <a:defRPr/>
              </a:pPr>
              <a:r>
                <a:rPr lang="zh-CN" altLang="en-US">
                  <a:noFill/>
                </a:rPr>
                <a:t> </a:t>
              </a:r>
            </a:p>
          </p:txBody>
        </p:sp>
        <p:sp>
          <p:nvSpPr>
            <p:cNvPr id="45" name="文本框 44">
              <a:extLst>
                <a:ext uri="{FF2B5EF4-FFF2-40B4-BE49-F238E27FC236}">
                  <a16:creationId xmlns:a16="http://schemas.microsoft.com/office/drawing/2014/main" id="{CAA63E71-DDE1-4A76-929F-54806F644E4B}"/>
                </a:ext>
              </a:extLst>
            </p:cNvPr>
            <p:cNvSpPr txBox="1">
              <a:spLocks noRot="1" noChangeAspect="1" noMove="1" noResize="1" noEditPoints="1" noAdjustHandles="1" noChangeArrowheads="1" noChangeShapeType="1" noTextEdit="1"/>
            </p:cNvSpPr>
            <p:nvPr/>
          </p:nvSpPr>
          <p:spPr>
            <a:xfrm>
              <a:off x="4995335" y="4062264"/>
              <a:ext cx="664143" cy="604443"/>
            </a:xfrm>
            <a:prstGeom prst="rect">
              <a:avLst/>
            </a:prstGeom>
            <a:blipFill>
              <a:blip r:embed="rId6"/>
              <a:stretch>
                <a:fillRect b="-1639"/>
              </a:stretch>
            </a:blipFill>
          </p:spPr>
          <p:txBody>
            <a:bodyPr/>
            <a:lstStyle/>
            <a:p>
              <a:pPr>
                <a:defRPr/>
              </a:pPr>
              <a:r>
                <a:rPr lang="zh-CN" altLang="en-US">
                  <a:noFill/>
                </a:rPr>
                <a:t> </a:t>
              </a:r>
            </a:p>
          </p:txBody>
        </p:sp>
      </p:grpSp>
      <p:sp>
        <p:nvSpPr>
          <p:cNvPr id="59" name="AutoShape 7">
            <a:extLst>
              <a:ext uri="{FF2B5EF4-FFF2-40B4-BE49-F238E27FC236}">
                <a16:creationId xmlns:a16="http://schemas.microsoft.com/office/drawing/2014/main" id="{3A9ACA45-1E81-4D95-A4B9-A7990C0C2852}"/>
              </a:ext>
            </a:extLst>
          </p:cNvPr>
          <p:cNvSpPr>
            <a:spLocks noChangeAspect="1" noChangeArrowheads="1"/>
          </p:cNvSpPr>
          <p:nvPr/>
        </p:nvSpPr>
        <p:spPr bwMode="auto">
          <a:xfrm>
            <a:off x="6007199" y="4097709"/>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6133A6B9-2A98-4C74-AFCC-9AC12DAC93EC}"/>
                  </a:ext>
                </a:extLst>
              </p:cNvPr>
              <p:cNvSpPr txBox="1"/>
              <p:nvPr/>
            </p:nvSpPr>
            <p:spPr>
              <a:xfrm>
                <a:off x="213790" y="2157913"/>
                <a:ext cx="5668860" cy="7037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𝑅𝐿</m:t>
                      </m:r>
                      <m:r>
                        <a:rPr lang="en-US" altLang="zh-CN" b="0" i="1" smtClean="0">
                          <a:solidFill>
                            <a:srgbClr val="FF0000"/>
                          </a:solidFill>
                          <a:latin typeface="Cambria Math" panose="02040503050406030204" pitchFamily="18" charset="0"/>
                        </a:rPr>
                        <m:t>=10</m:t>
                      </m:r>
                      <m:r>
                        <a:rPr lang="en-US" altLang="zh-CN" b="0" i="1" smtClean="0">
                          <a:solidFill>
                            <a:srgbClr val="FF0000"/>
                          </a:solidFill>
                          <a:latin typeface="Cambria Math" panose="02040503050406030204" pitchFamily="18" charset="0"/>
                        </a:rPr>
                        <m:t>𝑙𝑜𝑔</m:t>
                      </m:r>
                      <m:r>
                        <a:rPr lang="en-US" altLang="zh-CN" i="1">
                          <a:solidFill>
                            <a:srgbClr val="FF0000"/>
                          </a:solidFill>
                          <a:latin typeface="Cambria Math" panose="02040503050406030204" pitchFamily="18" charset="0"/>
                        </a:rPr>
                        <m:t>(</m:t>
                      </m:r>
                      <m:f>
                        <m:fPr>
                          <m:ctrlPr>
                            <a:rPr lang="en-US" altLang="zh-CN" i="1">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rPr>
                            <m:t>𝑃</m:t>
                          </m:r>
                          <m:r>
                            <a:rPr lang="en-US" altLang="zh-CN" i="1" baseline="-25000">
                              <a:solidFill>
                                <a:srgbClr val="FF0000"/>
                              </a:solidFill>
                              <a:latin typeface="Cambria Math" panose="02040503050406030204" pitchFamily="18" charset="0"/>
                            </a:rPr>
                            <m:t>𝑖𝑛</m:t>
                          </m:r>
                        </m:num>
                        <m:den>
                          <m:r>
                            <a:rPr lang="en-US" altLang="zh-CN" i="1">
                              <a:solidFill>
                                <a:srgbClr val="FF0000"/>
                              </a:solidFill>
                              <a:latin typeface="Cambria Math" panose="02040503050406030204" pitchFamily="18" charset="0"/>
                            </a:rPr>
                            <m:t>𝑃</m:t>
                          </m:r>
                          <m:r>
                            <a:rPr lang="en-US" altLang="zh-CN" i="1" baseline="-25000">
                              <a:solidFill>
                                <a:srgbClr val="FF0000"/>
                              </a:solidFill>
                              <a:latin typeface="Cambria Math" panose="02040503050406030204" pitchFamily="18" charset="0"/>
                            </a:rPr>
                            <m:t>𝑟</m:t>
                          </m:r>
                        </m:den>
                      </m:f>
                      <m:r>
                        <a:rPr lang="en-US" altLang="zh-CN" i="1">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=20</m:t>
                      </m:r>
                      <m:r>
                        <a:rPr lang="en-US" altLang="zh-CN" b="0" i="1" smtClean="0">
                          <a:solidFill>
                            <a:srgbClr val="FF0000"/>
                          </a:solidFill>
                          <a:latin typeface="Cambria Math" panose="02040503050406030204" pitchFamily="18" charset="0"/>
                        </a:rPr>
                        <m:t>𝑙𝑜𝑔</m:t>
                      </m:r>
                      <m:d>
                        <m:dPr>
                          <m:begChr m:val="|"/>
                          <m:endChr m:val="|"/>
                          <m:ctrlPr>
                            <a:rPr lang="en-US" altLang="zh-CN" i="1">
                              <a:solidFill>
                                <a:srgbClr val="FF0000"/>
                              </a:solidFill>
                              <a:latin typeface="Cambria Math" panose="02040503050406030204" pitchFamily="18" charset="0"/>
                            </a:rPr>
                          </m:ctrlPr>
                        </m:dPr>
                        <m:e>
                          <m:f>
                            <m:fPr>
                              <m:ctrlPr>
                                <a:rPr lang="en-US" altLang="zh-CN"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1</m:t>
                              </m:r>
                            </m:num>
                            <m:den>
                              <m:r>
                                <m:rPr>
                                  <m:sty m:val="p"/>
                                </m:rPr>
                                <a:rPr lang="el-GR" altLang="zh-CN" i="1">
                                  <a:solidFill>
                                    <a:srgbClr val="FF0000"/>
                                  </a:solidFill>
                                  <a:latin typeface="Cambria Math" panose="02040503050406030204" pitchFamily="18" charset="0"/>
                                  <a:ea typeface="Cambria Math" panose="02040503050406030204" pitchFamily="18" charset="0"/>
                                </a:rPr>
                                <m:t>Γ</m:t>
                              </m:r>
                            </m:den>
                          </m:f>
                        </m:e>
                      </m:d>
                      <m:r>
                        <a:rPr lang="en-US" altLang="zh-CN" b="0" i="1" smtClean="0">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20</m:t>
                      </m:r>
                      <m:r>
                        <a:rPr lang="en-US" altLang="zh-CN" i="1">
                          <a:solidFill>
                            <a:srgbClr val="FF0000"/>
                          </a:solidFill>
                          <a:latin typeface="Cambria Math" panose="02040503050406030204" pitchFamily="18" charset="0"/>
                        </a:rPr>
                        <m:t>𝑙𝑜𝑔</m:t>
                      </m:r>
                      <m:d>
                        <m:dPr>
                          <m:begChr m:val="|"/>
                          <m:endChr m:val="|"/>
                          <m:ctrlPr>
                            <a:rPr lang="en-US" altLang="zh-CN" i="1">
                              <a:solidFill>
                                <a:srgbClr val="FF0000"/>
                              </a:solidFill>
                              <a:latin typeface="Cambria Math" panose="02040503050406030204" pitchFamily="18" charset="0"/>
                            </a:rPr>
                          </m:ctrlPr>
                        </m:dPr>
                        <m:e>
                          <m:r>
                            <m:rPr>
                              <m:sty m:val="p"/>
                            </m:rPr>
                            <a:rPr lang="el-GR" altLang="zh-CN" i="1">
                              <a:solidFill>
                                <a:srgbClr val="FF0000"/>
                              </a:solidFill>
                              <a:latin typeface="Cambria Math" panose="02040503050406030204" pitchFamily="18" charset="0"/>
                              <a:ea typeface="Cambria Math" panose="02040503050406030204" pitchFamily="18" charset="0"/>
                            </a:rPr>
                            <m:t>Γ</m:t>
                          </m:r>
                        </m:e>
                      </m:d>
                    </m:oMath>
                  </m:oMathPara>
                </a14:m>
                <a:endParaRPr lang="zh-CN" altLang="en-US" dirty="0">
                  <a:solidFill>
                    <a:srgbClr val="FF0000"/>
                  </a:solidFill>
                </a:endParaRPr>
              </a:p>
            </p:txBody>
          </p:sp>
        </mc:Choice>
        <mc:Fallback xmlns="">
          <p:sp>
            <p:nvSpPr>
              <p:cNvPr id="60" name="文本框 59">
                <a:extLst>
                  <a:ext uri="{FF2B5EF4-FFF2-40B4-BE49-F238E27FC236}">
                    <a16:creationId xmlns:a16="http://schemas.microsoft.com/office/drawing/2014/main" id="{6133A6B9-2A98-4C74-AFCC-9AC12DAC93EC}"/>
                  </a:ext>
                </a:extLst>
              </p:cNvPr>
              <p:cNvSpPr txBox="1">
                <a:spLocks noRot="1" noChangeAspect="1" noMove="1" noResize="1" noEditPoints="1" noAdjustHandles="1" noChangeArrowheads="1" noChangeShapeType="1" noTextEdit="1"/>
              </p:cNvSpPr>
              <p:nvPr/>
            </p:nvSpPr>
            <p:spPr>
              <a:xfrm>
                <a:off x="213790" y="2157913"/>
                <a:ext cx="5668860" cy="703782"/>
              </a:xfrm>
              <a:prstGeom prst="rect">
                <a:avLst/>
              </a:prstGeom>
              <a:blipFill>
                <a:blip r:embed="rId7"/>
                <a:stretch>
                  <a:fillRect b="-78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589A7F33-BEE9-4503-8FB7-1DA87BBF2C5F}"/>
                  </a:ext>
                </a:extLst>
              </p:cNvPr>
              <p:cNvSpPr txBox="1"/>
              <p:nvPr/>
            </p:nvSpPr>
            <p:spPr>
              <a:xfrm>
                <a:off x="257274" y="3044464"/>
                <a:ext cx="2056397" cy="523861"/>
              </a:xfrm>
              <a:prstGeom prst="rect">
                <a:avLst/>
              </a:prstGeom>
              <a:noFill/>
            </p:spPr>
            <p:txBody>
              <a:bodyPr wrap="none" lIns="0" tIns="0" rIns="0" bIns="0" rtlCol="0">
                <a:spAutoFit/>
              </a:bodyPr>
              <a:lstStyle/>
              <a:p>
                <a14:m>
                  <m:oMath xmlns:m="http://schemas.openxmlformats.org/officeDocument/2006/math">
                    <m:r>
                      <m:rPr>
                        <m:sty m:val="p"/>
                      </m:rPr>
                      <a:rPr lang="en-US" altLang="zh-CN" i="1" smtClean="0">
                        <a:solidFill>
                          <a:srgbClr val="FF0000"/>
                        </a:solidFill>
                        <a:latin typeface="Cambria Math" panose="02040503050406030204" pitchFamily="18" charset="0"/>
                      </a:rPr>
                      <m:t>I</m:t>
                    </m:r>
                    <m:r>
                      <a:rPr lang="en-US" altLang="zh-CN" b="0" i="1" smtClean="0">
                        <a:solidFill>
                          <a:srgbClr val="FF0000"/>
                        </a:solidFill>
                        <a:latin typeface="Cambria Math" panose="02040503050406030204" pitchFamily="18" charset="0"/>
                      </a:rPr>
                      <m:t>𝐿</m:t>
                    </m:r>
                    <m:r>
                      <a:rPr lang="en-US" altLang="zh-CN" b="0" i="1" smtClean="0">
                        <a:solidFill>
                          <a:srgbClr val="FF0000"/>
                        </a:solidFill>
                        <a:latin typeface="Cambria Math" panose="02040503050406030204" pitchFamily="18" charset="0"/>
                      </a:rPr>
                      <m:t>=10</m:t>
                    </m:r>
                    <m:r>
                      <a:rPr lang="en-US" altLang="zh-CN" b="0" i="1" smtClean="0">
                        <a:solidFill>
                          <a:srgbClr val="FF0000"/>
                        </a:solidFill>
                        <a:latin typeface="Cambria Math" panose="02040503050406030204" pitchFamily="18" charset="0"/>
                      </a:rPr>
                      <m:t>𝑙𝑜𝑔</m:t>
                    </m:r>
                  </m:oMath>
                </a14:m>
                <a:r>
                  <a:rPr lang="en-US" altLang="zh-CN" dirty="0">
                    <a:solidFill>
                      <a:srgbClr val="FF0000"/>
                    </a:solidFill>
                  </a:rPr>
                  <a:t>(</a:t>
                </a:r>
                <a14:m>
                  <m:oMath xmlns:m="http://schemas.openxmlformats.org/officeDocument/2006/math">
                    <m:f>
                      <m:fPr>
                        <m:ctrlPr>
                          <a:rPr lang="en-US" altLang="zh-CN" i="1">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rPr>
                          <m:t>𝑃</m:t>
                        </m:r>
                        <m:r>
                          <a:rPr lang="en-US" altLang="zh-CN" i="1" baseline="-25000">
                            <a:solidFill>
                              <a:srgbClr val="FF0000"/>
                            </a:solidFill>
                            <a:latin typeface="Cambria Math" panose="02040503050406030204" pitchFamily="18" charset="0"/>
                          </a:rPr>
                          <m:t>𝑖𝑛</m:t>
                        </m:r>
                      </m:num>
                      <m:den>
                        <m:r>
                          <a:rPr lang="en-US" altLang="zh-CN" i="1">
                            <a:solidFill>
                              <a:srgbClr val="FF0000"/>
                            </a:solidFill>
                            <a:latin typeface="Cambria Math" panose="02040503050406030204" pitchFamily="18" charset="0"/>
                          </a:rPr>
                          <m:t>𝑃</m:t>
                        </m:r>
                        <m:r>
                          <m:rPr>
                            <m:sty m:val="p"/>
                          </m:rPr>
                          <a:rPr lang="en-US" altLang="zh-CN" i="1" baseline="-25000">
                            <a:solidFill>
                              <a:srgbClr val="FF0000"/>
                            </a:solidFill>
                            <a:latin typeface="Cambria Math" panose="02040503050406030204" pitchFamily="18" charset="0"/>
                          </a:rPr>
                          <m:t>out</m:t>
                        </m:r>
                      </m:den>
                    </m:f>
                  </m:oMath>
                </a14:m>
                <a:r>
                  <a:rPr lang="en-US" altLang="zh-CN" dirty="0">
                    <a:solidFill>
                      <a:srgbClr val="FF0000"/>
                    </a:solidFill>
                  </a:rPr>
                  <a:t>)</a:t>
                </a:r>
                <a:endParaRPr lang="zh-CN" altLang="en-US" dirty="0">
                  <a:solidFill>
                    <a:srgbClr val="FF0000"/>
                  </a:solidFill>
                </a:endParaRPr>
              </a:p>
            </p:txBody>
          </p:sp>
        </mc:Choice>
        <mc:Fallback xmlns="">
          <p:sp>
            <p:nvSpPr>
              <p:cNvPr id="61" name="文本框 60">
                <a:extLst>
                  <a:ext uri="{FF2B5EF4-FFF2-40B4-BE49-F238E27FC236}">
                    <a16:creationId xmlns:a16="http://schemas.microsoft.com/office/drawing/2014/main" id="{589A7F33-BEE9-4503-8FB7-1DA87BBF2C5F}"/>
                  </a:ext>
                </a:extLst>
              </p:cNvPr>
              <p:cNvSpPr txBox="1">
                <a:spLocks noRot="1" noChangeAspect="1" noMove="1" noResize="1" noEditPoints="1" noAdjustHandles="1" noChangeArrowheads="1" noChangeShapeType="1" noTextEdit="1"/>
              </p:cNvSpPr>
              <p:nvPr/>
            </p:nvSpPr>
            <p:spPr>
              <a:xfrm>
                <a:off x="257274" y="3044464"/>
                <a:ext cx="2056397" cy="523861"/>
              </a:xfrm>
              <a:prstGeom prst="rect">
                <a:avLst/>
              </a:prstGeom>
              <a:blipFill>
                <a:blip r:embed="rId8"/>
                <a:stretch>
                  <a:fillRect t="-3488" r="-8284" b="-197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14BF04D5-9382-4029-83B5-024E158C338A}"/>
                  </a:ext>
                </a:extLst>
              </p:cNvPr>
              <p:cNvSpPr txBox="1"/>
              <p:nvPr/>
            </p:nvSpPr>
            <p:spPr>
              <a:xfrm>
                <a:off x="193992" y="3980519"/>
                <a:ext cx="4103175" cy="1073114"/>
              </a:xfrm>
              <a:prstGeom prst="rect">
                <a:avLst/>
              </a:prstGeom>
              <a:noFill/>
            </p:spPr>
            <p:txBody>
              <a:bodyPr wrap="none" lIns="0" tIns="0" rIns="0" bIns="0" rtlCol="0">
                <a:spAutoFit/>
              </a:bodyPr>
              <a:lstStyle/>
              <a:p>
                <a:r>
                  <a:rPr lang="zh-CN" altLang="en-US" dirty="0">
                    <a:latin typeface="Cambria Math" panose="02040503050406030204" pitchFamily="18" charset="0"/>
                  </a:rPr>
                  <a:t>如果为二端口网络</a:t>
                </a:r>
                <a:endParaRPr lang="en-US" altLang="zh-CN"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tLang="zh-CN" i="1">
                          <a:latin typeface="Cambria Math" panose="02040503050406030204" pitchFamily="18" charset="0"/>
                        </a:rPr>
                        <m:t>I</m:t>
                      </m:r>
                      <m:r>
                        <a:rPr lang="en-US" altLang="zh-CN" b="0" i="1" smtClean="0">
                          <a:latin typeface="Cambria Math" panose="02040503050406030204" pitchFamily="18" charset="0"/>
                        </a:rPr>
                        <m:t>𝐿</m:t>
                      </m:r>
                      <m:r>
                        <a:rPr lang="en-US" altLang="zh-CN" b="0" i="1" smtClean="0">
                          <a:latin typeface="Cambria Math" panose="02040503050406030204" pitchFamily="18" charset="0"/>
                        </a:rPr>
                        <m:t>=10</m:t>
                      </m:r>
                      <m:r>
                        <a:rPr lang="en-US" altLang="zh-CN" b="0" i="1" smtClean="0">
                          <a:latin typeface="Cambria Math" panose="02040503050406030204" pitchFamily="18" charset="0"/>
                        </a:rPr>
                        <m:t>𝑙𝑜𝑔</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𝑃</m:t>
                          </m:r>
                          <m:r>
                            <a:rPr lang="en-US" altLang="zh-CN" i="1" baseline="-25000">
                              <a:latin typeface="Cambria Math" panose="02040503050406030204" pitchFamily="18" charset="0"/>
                            </a:rPr>
                            <m:t>𝑖𝑛</m:t>
                          </m:r>
                        </m:num>
                        <m:den>
                          <m:r>
                            <a:rPr lang="en-US" altLang="zh-CN" i="1">
                              <a:latin typeface="Cambria Math" panose="02040503050406030204" pitchFamily="18" charset="0"/>
                            </a:rPr>
                            <m:t>𝑃</m:t>
                          </m:r>
                          <m:r>
                            <m:rPr>
                              <m:sty m:val="p"/>
                            </m:rPr>
                            <a:rPr lang="en-US" altLang="zh-CN" i="1" baseline="-25000">
                              <a:latin typeface="Cambria Math" panose="02040503050406030204" pitchFamily="18" charset="0"/>
                            </a:rPr>
                            <m:t>out</m:t>
                          </m:r>
                        </m:den>
                      </m:f>
                      <m:r>
                        <a:rPr lang="en-US" altLang="zh-CN" b="0" i="1" smtClean="0">
                          <a:latin typeface="Cambria Math" panose="02040503050406030204" pitchFamily="18" charset="0"/>
                        </a:rPr>
                        <m:t>)</m:t>
                      </m:r>
                      <m:r>
                        <a:rPr lang="en-US" altLang="zh-CN" i="1">
                          <a:latin typeface="Cambria Math" panose="02040503050406030204" pitchFamily="18" charset="0"/>
                        </a:rPr>
                        <m:t>=20</m:t>
                      </m:r>
                      <m:r>
                        <a:rPr lang="en-US" altLang="zh-CN" i="1">
                          <a:latin typeface="Cambria Math" panose="02040503050406030204" pitchFamily="18" charset="0"/>
                        </a:rPr>
                        <m:t>𝑙𝑜𝑔</m:t>
                      </m:r>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m:rPr>
                                  <m:sty m:val="p"/>
                                </m:rPr>
                                <a:rPr lang="en-US" altLang="zh-CN" i="1" smtClean="0">
                                  <a:latin typeface="Cambria Math" panose="02040503050406030204" pitchFamily="18" charset="0"/>
                                </a:rPr>
                                <m:t>S</m:t>
                              </m:r>
                              <m:r>
                                <a:rPr lang="en-US" altLang="zh-CN" i="1" baseline="-25000">
                                  <a:latin typeface="Cambria Math" panose="02040503050406030204" pitchFamily="18" charset="0"/>
                                  <a:ea typeface="Cambria Math" panose="02040503050406030204" pitchFamily="18" charset="0"/>
                                </a:rPr>
                                <m:t>21</m:t>
                              </m:r>
                            </m:den>
                          </m:f>
                        </m:e>
                      </m:d>
                    </m:oMath>
                  </m:oMathPara>
                </a14:m>
                <a:endParaRPr lang="zh-CN" altLang="en-US" dirty="0"/>
              </a:p>
            </p:txBody>
          </p:sp>
        </mc:Choice>
        <mc:Fallback xmlns="">
          <p:sp>
            <p:nvSpPr>
              <p:cNvPr id="62" name="文本框 61">
                <a:extLst>
                  <a:ext uri="{FF2B5EF4-FFF2-40B4-BE49-F238E27FC236}">
                    <a16:creationId xmlns:a16="http://schemas.microsoft.com/office/drawing/2014/main" id="{14BF04D5-9382-4029-83B5-024E158C338A}"/>
                  </a:ext>
                </a:extLst>
              </p:cNvPr>
              <p:cNvSpPr txBox="1">
                <a:spLocks noRot="1" noChangeAspect="1" noMove="1" noResize="1" noEditPoints="1" noAdjustHandles="1" noChangeArrowheads="1" noChangeShapeType="1" noTextEdit="1"/>
              </p:cNvSpPr>
              <p:nvPr/>
            </p:nvSpPr>
            <p:spPr>
              <a:xfrm>
                <a:off x="193992" y="3980519"/>
                <a:ext cx="4103175" cy="1073114"/>
              </a:xfrm>
              <a:prstGeom prst="rect">
                <a:avLst/>
              </a:prstGeom>
              <a:blipFill>
                <a:blip r:embed="rId9"/>
                <a:stretch>
                  <a:fillRect l="-4606" t="-10795" b="-51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46432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65540"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sp>
        <p:nvSpPr>
          <p:cNvPr id="27" name="文本框 6">
            <a:extLst>
              <a:ext uri="{FF2B5EF4-FFF2-40B4-BE49-F238E27FC236}">
                <a16:creationId xmlns:a16="http://schemas.microsoft.com/office/drawing/2014/main" id="{F1CB0CDA-F000-4E56-997F-8FF3CDB90868}"/>
              </a:ext>
            </a:extLst>
          </p:cNvPr>
          <p:cNvSpPr txBox="1">
            <a:spLocks noChangeArrowheads="1"/>
          </p:cNvSpPr>
          <p:nvPr/>
        </p:nvSpPr>
        <p:spPr bwMode="auto">
          <a:xfrm>
            <a:off x="477340" y="1967742"/>
            <a:ext cx="80332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400" b="0" dirty="0">
                <a:ea typeface="宋体" panose="02010600030101010101" pitchFamily="2" charset="-122"/>
              </a:rPr>
              <a:t>一端口网络中存在那些连接方式？二端口网络中存在那些连接方式？</a:t>
            </a:r>
            <a:endParaRPr lang="en-US" altLang="zh-CN" sz="2400" b="0" dirty="0">
              <a:ea typeface="宋体" panose="02010600030101010101" pitchFamily="2" charset="-122"/>
            </a:endParaRPr>
          </a:p>
        </p:txBody>
      </p:sp>
      <p:sp>
        <p:nvSpPr>
          <p:cNvPr id="42" name="文本框 41">
            <a:extLst>
              <a:ext uri="{FF2B5EF4-FFF2-40B4-BE49-F238E27FC236}">
                <a16:creationId xmlns:a16="http://schemas.microsoft.com/office/drawing/2014/main" id="{A2635D7C-D65B-4883-9DCD-EA9D427C5911}"/>
              </a:ext>
            </a:extLst>
          </p:cNvPr>
          <p:cNvSpPr txBox="1"/>
          <p:nvPr/>
        </p:nvSpPr>
        <p:spPr>
          <a:xfrm>
            <a:off x="179512" y="1613694"/>
            <a:ext cx="1629387" cy="461665"/>
          </a:xfrm>
          <a:prstGeom prst="rect">
            <a:avLst/>
          </a:prstGeom>
          <a:noFill/>
        </p:spPr>
        <p:txBody>
          <a:bodyPr wrap="square" rtlCol="0">
            <a:spAutoFit/>
          </a:bodyPr>
          <a:lstStyle/>
          <a:p>
            <a:r>
              <a:rPr lang="zh-CN" altLang="en-US" dirty="0"/>
              <a:t>习题</a:t>
            </a:r>
            <a:r>
              <a:rPr lang="en-US" altLang="zh-CN" dirty="0"/>
              <a:t>1</a:t>
            </a:r>
            <a:endParaRPr lang="zh-CN" altLang="en-US" dirty="0"/>
          </a:p>
        </p:txBody>
      </p:sp>
    </p:spTree>
    <p:extLst>
      <p:ext uri="{BB962C8B-B14F-4D97-AF65-F5344CB8AC3E}">
        <p14:creationId xmlns:p14="http://schemas.microsoft.com/office/powerpoint/2010/main" val="640504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65540"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sp>
        <p:nvSpPr>
          <p:cNvPr id="27" name="文本框 6">
            <a:extLst>
              <a:ext uri="{FF2B5EF4-FFF2-40B4-BE49-F238E27FC236}">
                <a16:creationId xmlns:a16="http://schemas.microsoft.com/office/drawing/2014/main" id="{F1CB0CDA-F000-4E56-997F-8FF3CDB90868}"/>
              </a:ext>
            </a:extLst>
          </p:cNvPr>
          <p:cNvSpPr txBox="1">
            <a:spLocks noChangeArrowheads="1"/>
          </p:cNvSpPr>
          <p:nvPr/>
        </p:nvSpPr>
        <p:spPr bwMode="auto">
          <a:xfrm>
            <a:off x="477340" y="1967742"/>
            <a:ext cx="80332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400" b="0" dirty="0">
                <a:ea typeface="宋体" panose="02010600030101010101" pitchFamily="2" charset="-122"/>
              </a:rPr>
              <a:t>如图所示二端口网络，求其阻抗参量。当各端口特征阻抗为</a:t>
            </a:r>
            <a:r>
              <a:rPr lang="en-US" altLang="zh-CN" sz="2400" b="0" dirty="0">
                <a:ea typeface="宋体" panose="02010600030101010101" pitchFamily="2" charset="-122"/>
              </a:rPr>
              <a:t>50ohm</a:t>
            </a:r>
            <a:r>
              <a:rPr lang="zh-CN" altLang="en-US" sz="2400" b="0" dirty="0">
                <a:ea typeface="宋体" panose="02010600030101010101" pitchFamily="2" charset="-122"/>
              </a:rPr>
              <a:t>，求其散射参量。</a:t>
            </a:r>
            <a:endParaRPr lang="en-US" altLang="zh-CN" sz="2400" b="0" dirty="0">
              <a:ea typeface="宋体" panose="02010600030101010101" pitchFamily="2" charset="-122"/>
            </a:endParaRPr>
          </a:p>
        </p:txBody>
      </p:sp>
      <p:sp>
        <p:nvSpPr>
          <p:cNvPr id="42" name="文本框 41">
            <a:extLst>
              <a:ext uri="{FF2B5EF4-FFF2-40B4-BE49-F238E27FC236}">
                <a16:creationId xmlns:a16="http://schemas.microsoft.com/office/drawing/2014/main" id="{A2635D7C-D65B-4883-9DCD-EA9D427C5911}"/>
              </a:ext>
            </a:extLst>
          </p:cNvPr>
          <p:cNvSpPr txBox="1"/>
          <p:nvPr/>
        </p:nvSpPr>
        <p:spPr>
          <a:xfrm>
            <a:off x="179512" y="1613694"/>
            <a:ext cx="1629387" cy="461665"/>
          </a:xfrm>
          <a:prstGeom prst="rect">
            <a:avLst/>
          </a:prstGeom>
          <a:noFill/>
        </p:spPr>
        <p:txBody>
          <a:bodyPr wrap="square" rtlCol="0">
            <a:spAutoFit/>
          </a:bodyPr>
          <a:lstStyle/>
          <a:p>
            <a:r>
              <a:rPr lang="zh-CN" altLang="en-US" dirty="0"/>
              <a:t>习题</a:t>
            </a:r>
            <a:r>
              <a:rPr lang="en-US" altLang="zh-CN" dirty="0"/>
              <a:t>2</a:t>
            </a:r>
            <a:endParaRPr lang="zh-CN" altLang="en-US" dirty="0"/>
          </a:p>
        </p:txBody>
      </p:sp>
      <p:pic>
        <p:nvPicPr>
          <p:cNvPr id="3" name="图片 2" descr="图示, 示意图&#10;&#10;描述已自动生成">
            <a:extLst>
              <a:ext uri="{FF2B5EF4-FFF2-40B4-BE49-F238E27FC236}">
                <a16:creationId xmlns:a16="http://schemas.microsoft.com/office/drawing/2014/main" id="{E1A0BAEA-A65F-AD06-E1D7-4C0A1B4264C7}"/>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27060" t="25850" r="38800" b="22700"/>
          <a:stretch/>
        </p:blipFill>
        <p:spPr>
          <a:xfrm rot="16200000">
            <a:off x="1602462" y="2179309"/>
            <a:ext cx="1317042" cy="3528392"/>
          </a:xfrm>
          <a:prstGeom prst="rect">
            <a:avLst/>
          </a:prstGeom>
        </p:spPr>
      </p:pic>
    </p:spTree>
    <p:extLst>
      <p:ext uri="{BB962C8B-B14F-4D97-AF65-F5344CB8AC3E}">
        <p14:creationId xmlns:p14="http://schemas.microsoft.com/office/powerpoint/2010/main" val="13328462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65539" name="文本框 5"/>
          <p:cNvSpPr txBox="1">
            <a:spLocks noChangeArrowheads="1"/>
          </p:cNvSpPr>
          <p:nvPr/>
        </p:nvSpPr>
        <p:spPr bwMode="auto">
          <a:xfrm>
            <a:off x="1475656" y="1613694"/>
            <a:ext cx="5256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散射矩阵</a:t>
            </a:r>
          </a:p>
        </p:txBody>
      </p:sp>
      <p:sp>
        <p:nvSpPr>
          <p:cNvPr id="65540"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sp>
        <p:nvSpPr>
          <p:cNvPr id="23" name="文本框 5">
            <a:extLst>
              <a:ext uri="{FF2B5EF4-FFF2-40B4-BE49-F238E27FC236}">
                <a16:creationId xmlns:a16="http://schemas.microsoft.com/office/drawing/2014/main" id="{D25C3727-3CB4-446C-A6AB-8871BD731B1F}"/>
              </a:ext>
            </a:extLst>
          </p:cNvPr>
          <p:cNvSpPr txBox="1">
            <a:spLocks noChangeArrowheads="1"/>
          </p:cNvSpPr>
          <p:nvPr/>
        </p:nvSpPr>
        <p:spPr bwMode="auto">
          <a:xfrm>
            <a:off x="1475656" y="1613694"/>
            <a:ext cx="5256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散射矩阵</a:t>
            </a:r>
          </a:p>
        </p:txBody>
      </p:sp>
      <p:sp>
        <p:nvSpPr>
          <p:cNvPr id="27" name="文本框 6">
            <a:extLst>
              <a:ext uri="{FF2B5EF4-FFF2-40B4-BE49-F238E27FC236}">
                <a16:creationId xmlns:a16="http://schemas.microsoft.com/office/drawing/2014/main" id="{F1CB0CDA-F000-4E56-997F-8FF3CDB90868}"/>
              </a:ext>
            </a:extLst>
          </p:cNvPr>
          <p:cNvSpPr txBox="1">
            <a:spLocks noChangeArrowheads="1"/>
          </p:cNvSpPr>
          <p:nvPr/>
        </p:nvSpPr>
        <p:spPr bwMode="auto">
          <a:xfrm>
            <a:off x="477340" y="1967742"/>
            <a:ext cx="803324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400" b="0" dirty="0">
                <a:ea typeface="宋体" panose="02010600030101010101" pitchFamily="2" charset="-122"/>
              </a:rPr>
              <a:t>对于一个三端口器件，当信号从</a:t>
            </a:r>
            <a:r>
              <a:rPr lang="en-US" altLang="zh-CN" sz="2400" b="0" dirty="0">
                <a:ea typeface="宋体" panose="02010600030101010101" pitchFamily="2" charset="-122"/>
              </a:rPr>
              <a:t>port1</a:t>
            </a:r>
            <a:r>
              <a:rPr lang="zh-CN" altLang="en-US" sz="2400" b="0" dirty="0">
                <a:ea typeface="宋体" panose="02010600030101010101" pitchFamily="2" charset="-122"/>
              </a:rPr>
              <a:t>输入时，</a:t>
            </a:r>
            <a:r>
              <a:rPr lang="en-US" altLang="zh-CN" sz="2400" b="0" dirty="0">
                <a:ea typeface="宋体" panose="02010600030101010101" pitchFamily="2" charset="-122"/>
              </a:rPr>
              <a:t> port1 </a:t>
            </a:r>
            <a:r>
              <a:rPr lang="zh-CN" altLang="en-US" sz="2400" b="0" dirty="0">
                <a:ea typeface="宋体" panose="02010600030101010101" pitchFamily="2" charset="-122"/>
              </a:rPr>
              <a:t>的</a:t>
            </a:r>
            <a:r>
              <a:rPr lang="en-US" altLang="zh-CN" sz="2400" b="0" dirty="0">
                <a:ea typeface="宋体" panose="02010600030101010101" pitchFamily="2" charset="-122"/>
              </a:rPr>
              <a:t>VSWR</a:t>
            </a:r>
            <a:r>
              <a:rPr lang="zh-CN" altLang="en-US" sz="2400" b="0" dirty="0">
                <a:ea typeface="宋体" panose="02010600030101010101" pitchFamily="2" charset="-122"/>
              </a:rPr>
              <a:t>为</a:t>
            </a:r>
            <a:r>
              <a:rPr lang="en-US" altLang="zh-CN" sz="2400" b="0" dirty="0">
                <a:ea typeface="宋体" panose="02010600030101010101" pitchFamily="2" charset="-122"/>
              </a:rPr>
              <a:t>1.5</a:t>
            </a:r>
            <a:r>
              <a:rPr lang="zh-CN" altLang="en-US" sz="2400" b="0" dirty="0">
                <a:ea typeface="宋体" panose="02010600030101010101" pitchFamily="2" charset="-122"/>
              </a:rPr>
              <a:t>。问有多少百分比的能量从</a:t>
            </a:r>
            <a:r>
              <a:rPr lang="en-US" altLang="zh-CN" sz="2400" b="0" dirty="0">
                <a:ea typeface="宋体" panose="02010600030101010101" pitchFamily="2" charset="-122"/>
              </a:rPr>
              <a:t>port1</a:t>
            </a:r>
            <a:r>
              <a:rPr lang="zh-CN" altLang="en-US" sz="2400" b="0" dirty="0">
                <a:ea typeface="宋体" panose="02010600030101010101" pitchFamily="2" charset="-122"/>
              </a:rPr>
              <a:t>传输，有多少百分比的能量反射，回波损耗</a:t>
            </a:r>
            <a:r>
              <a:rPr lang="en-US" altLang="zh-CN" sz="2400" b="0" dirty="0">
                <a:ea typeface="宋体" panose="02010600030101010101" pitchFamily="2" charset="-122"/>
              </a:rPr>
              <a:t>RL</a:t>
            </a:r>
            <a:r>
              <a:rPr lang="zh-CN" altLang="en-US" sz="2400" b="0" dirty="0">
                <a:ea typeface="宋体" panose="02010600030101010101" pitchFamily="2" charset="-122"/>
              </a:rPr>
              <a:t>为多少？当</a:t>
            </a:r>
            <a:r>
              <a:rPr lang="en-US" altLang="zh-CN" sz="2400" b="0" dirty="0">
                <a:ea typeface="宋体" panose="02010600030101010101" pitchFamily="2" charset="-122"/>
              </a:rPr>
              <a:t>S21</a:t>
            </a:r>
            <a:r>
              <a:rPr lang="zh-CN" altLang="en-US" sz="2400" b="0" dirty="0">
                <a:ea typeface="宋体" panose="02010600030101010101" pitchFamily="2" charset="-122"/>
              </a:rPr>
              <a:t>和</a:t>
            </a:r>
            <a:r>
              <a:rPr lang="en-US" altLang="zh-CN" sz="2400" b="0" dirty="0">
                <a:ea typeface="宋体" panose="02010600030101010101" pitchFamily="2" charset="-122"/>
              </a:rPr>
              <a:t>S31</a:t>
            </a:r>
            <a:r>
              <a:rPr lang="zh-CN" altLang="en-US" sz="2400" b="0" dirty="0">
                <a:ea typeface="宋体" panose="02010600030101010101" pitchFamily="2" charset="-122"/>
              </a:rPr>
              <a:t>的都为</a:t>
            </a:r>
            <a:r>
              <a:rPr lang="en-US" altLang="zh-CN" sz="2400" b="0" dirty="0">
                <a:ea typeface="宋体" panose="02010600030101010101" pitchFamily="2" charset="-122"/>
              </a:rPr>
              <a:t>-3.5dB</a:t>
            </a:r>
            <a:r>
              <a:rPr lang="zh-CN" altLang="en-US" sz="2400" b="0" dirty="0">
                <a:ea typeface="宋体" panose="02010600030101010101" pitchFamily="2" charset="-122"/>
              </a:rPr>
              <a:t>，该器件可能是什么器件，其插入损耗</a:t>
            </a:r>
            <a:r>
              <a:rPr lang="en-US" altLang="zh-CN" sz="2400" b="0" dirty="0">
                <a:ea typeface="宋体" panose="02010600030101010101" pitchFamily="2" charset="-122"/>
              </a:rPr>
              <a:t>IL</a:t>
            </a:r>
            <a:r>
              <a:rPr lang="zh-CN" altLang="en-US" sz="2400" b="0" dirty="0">
                <a:ea typeface="宋体" panose="02010600030101010101" pitchFamily="2" charset="-122"/>
              </a:rPr>
              <a:t>为多少</a:t>
            </a:r>
            <a:r>
              <a:rPr lang="en-US" altLang="zh-CN" sz="2400" b="0" dirty="0">
                <a:ea typeface="宋体" panose="02010600030101010101" pitchFamily="2" charset="-122"/>
              </a:rPr>
              <a:t>,</a:t>
            </a:r>
            <a:r>
              <a:rPr lang="zh-CN" altLang="en-US" sz="2400" b="0" dirty="0">
                <a:ea typeface="宋体" panose="02010600030101010101" pitchFamily="2" charset="-122"/>
              </a:rPr>
              <a:t>有多少能量损耗在该器件中？</a:t>
            </a:r>
            <a:endParaRPr lang="en-US" altLang="zh-CN" sz="2400" b="0" dirty="0">
              <a:ea typeface="宋体" panose="02010600030101010101" pitchFamily="2" charset="-122"/>
            </a:endParaRPr>
          </a:p>
        </p:txBody>
      </p:sp>
      <p:grpSp>
        <p:nvGrpSpPr>
          <p:cNvPr id="28" name="组合 27">
            <a:extLst>
              <a:ext uri="{FF2B5EF4-FFF2-40B4-BE49-F238E27FC236}">
                <a16:creationId xmlns:a16="http://schemas.microsoft.com/office/drawing/2014/main" id="{2591D270-4541-431A-9FF7-5FAEDE283625}"/>
              </a:ext>
            </a:extLst>
          </p:cNvPr>
          <p:cNvGrpSpPr/>
          <p:nvPr/>
        </p:nvGrpSpPr>
        <p:grpSpPr>
          <a:xfrm>
            <a:off x="5076056" y="3429000"/>
            <a:ext cx="3086547" cy="3240360"/>
            <a:chOff x="955005" y="2202026"/>
            <a:chExt cx="3148757" cy="3570563"/>
          </a:xfrm>
        </p:grpSpPr>
        <p:sp>
          <p:nvSpPr>
            <p:cNvPr id="29" name="矩形 28">
              <a:extLst>
                <a:ext uri="{FF2B5EF4-FFF2-40B4-BE49-F238E27FC236}">
                  <a16:creationId xmlns:a16="http://schemas.microsoft.com/office/drawing/2014/main" id="{A148E8A8-DE2A-4C11-8CB0-4FA32BB71DD2}"/>
                </a:ext>
              </a:extLst>
            </p:cNvPr>
            <p:cNvSpPr/>
            <p:nvPr/>
          </p:nvSpPr>
          <p:spPr bwMode="auto">
            <a:xfrm>
              <a:off x="2303562" y="3210423"/>
              <a:ext cx="1800200" cy="158417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30" name="直接连接符 29">
              <a:extLst>
                <a:ext uri="{FF2B5EF4-FFF2-40B4-BE49-F238E27FC236}">
                  <a16:creationId xmlns:a16="http://schemas.microsoft.com/office/drawing/2014/main" id="{70C47509-4BC7-4152-BB7B-E73506494798}"/>
                </a:ext>
              </a:extLst>
            </p:cNvPr>
            <p:cNvCxnSpPr/>
            <p:nvPr/>
          </p:nvCxnSpPr>
          <p:spPr bwMode="auto">
            <a:xfrm>
              <a:off x="1727498" y="3789040"/>
              <a:ext cx="57606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a:extLst>
                <a:ext uri="{FF2B5EF4-FFF2-40B4-BE49-F238E27FC236}">
                  <a16:creationId xmlns:a16="http://schemas.microsoft.com/office/drawing/2014/main" id="{8282308B-62A4-4C50-B3CB-2DE6493664B0}"/>
                </a:ext>
              </a:extLst>
            </p:cNvPr>
            <p:cNvCxnSpPr/>
            <p:nvPr/>
          </p:nvCxnSpPr>
          <p:spPr bwMode="auto">
            <a:xfrm>
              <a:off x="1727498" y="4149080"/>
              <a:ext cx="57606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2" name="组合 31">
              <a:extLst>
                <a:ext uri="{FF2B5EF4-FFF2-40B4-BE49-F238E27FC236}">
                  <a16:creationId xmlns:a16="http://schemas.microsoft.com/office/drawing/2014/main" id="{52111071-13B7-43B4-9484-CCA614603FCB}"/>
                </a:ext>
              </a:extLst>
            </p:cNvPr>
            <p:cNvGrpSpPr/>
            <p:nvPr/>
          </p:nvGrpSpPr>
          <p:grpSpPr>
            <a:xfrm rot="5400000">
              <a:off x="2879812" y="2733699"/>
              <a:ext cx="576064" cy="360040"/>
              <a:chOff x="1879898" y="3941440"/>
              <a:chExt cx="576064" cy="360040"/>
            </a:xfrm>
          </p:grpSpPr>
          <p:cxnSp>
            <p:nvCxnSpPr>
              <p:cNvPr id="40" name="直接连接符 39">
                <a:extLst>
                  <a:ext uri="{FF2B5EF4-FFF2-40B4-BE49-F238E27FC236}">
                    <a16:creationId xmlns:a16="http://schemas.microsoft.com/office/drawing/2014/main" id="{C29C5A32-92BF-48E1-BC16-317E6EF28E7B}"/>
                  </a:ext>
                </a:extLst>
              </p:cNvPr>
              <p:cNvCxnSpPr/>
              <p:nvPr/>
            </p:nvCxnSpPr>
            <p:spPr bwMode="auto">
              <a:xfrm>
                <a:off x="1879898" y="3941440"/>
                <a:ext cx="57606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a:extLst>
                  <a:ext uri="{FF2B5EF4-FFF2-40B4-BE49-F238E27FC236}">
                    <a16:creationId xmlns:a16="http://schemas.microsoft.com/office/drawing/2014/main" id="{A1524B33-F461-4201-A71A-FC146B47E93D}"/>
                  </a:ext>
                </a:extLst>
              </p:cNvPr>
              <p:cNvCxnSpPr/>
              <p:nvPr/>
            </p:nvCxnSpPr>
            <p:spPr bwMode="auto">
              <a:xfrm>
                <a:off x="1879898" y="4301480"/>
                <a:ext cx="57606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组合 32">
              <a:extLst>
                <a:ext uri="{FF2B5EF4-FFF2-40B4-BE49-F238E27FC236}">
                  <a16:creationId xmlns:a16="http://schemas.microsoft.com/office/drawing/2014/main" id="{5080CE70-3A55-4486-816A-41506347190B}"/>
                </a:ext>
              </a:extLst>
            </p:cNvPr>
            <p:cNvGrpSpPr/>
            <p:nvPr/>
          </p:nvGrpSpPr>
          <p:grpSpPr>
            <a:xfrm rot="5400000">
              <a:off x="2915630" y="4927256"/>
              <a:ext cx="576064" cy="360040"/>
              <a:chOff x="1879898" y="3941440"/>
              <a:chExt cx="576064" cy="360040"/>
            </a:xfrm>
          </p:grpSpPr>
          <p:cxnSp>
            <p:nvCxnSpPr>
              <p:cNvPr id="38" name="直接连接符 37">
                <a:extLst>
                  <a:ext uri="{FF2B5EF4-FFF2-40B4-BE49-F238E27FC236}">
                    <a16:creationId xmlns:a16="http://schemas.microsoft.com/office/drawing/2014/main" id="{713DD346-40E8-49B6-A289-1B031F47ECD3}"/>
                  </a:ext>
                </a:extLst>
              </p:cNvPr>
              <p:cNvCxnSpPr/>
              <p:nvPr/>
            </p:nvCxnSpPr>
            <p:spPr bwMode="auto">
              <a:xfrm>
                <a:off x="1879898" y="3941440"/>
                <a:ext cx="57606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a:extLst>
                  <a:ext uri="{FF2B5EF4-FFF2-40B4-BE49-F238E27FC236}">
                    <a16:creationId xmlns:a16="http://schemas.microsoft.com/office/drawing/2014/main" id="{3639EAEF-9F4A-4E13-832E-E6EFB830CB9D}"/>
                  </a:ext>
                </a:extLst>
              </p:cNvPr>
              <p:cNvCxnSpPr/>
              <p:nvPr/>
            </p:nvCxnSpPr>
            <p:spPr bwMode="auto">
              <a:xfrm>
                <a:off x="1879898" y="4301480"/>
                <a:ext cx="57606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8621E94-5BAE-4B0E-999A-A183FEF20E5F}"/>
                    </a:ext>
                  </a:extLst>
                </p:cNvPr>
                <p:cNvSpPr txBox="1"/>
                <p:nvPr/>
              </p:nvSpPr>
              <p:spPr>
                <a:xfrm>
                  <a:off x="2583300" y="3620515"/>
                  <a:ext cx="1240724" cy="651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altLang="zh-CN" sz="1600" b="0" i="1" smtClean="0">
                                <a:latin typeface="Cambria Math" panose="02040503050406030204" pitchFamily="18" charset="0"/>
                              </a:rPr>
                            </m:ctrlPr>
                          </m:mPr>
                          <m:mr>
                            <m:e>
                              <m:r>
                                <m:rPr>
                                  <m:brk m:alnAt="7"/>
                                </m:rPr>
                                <a:rPr lang="en-US" altLang="zh-CN" sz="1600" b="0" i="1" smtClean="0">
                                  <a:latin typeface="Cambria Math" panose="02040503050406030204" pitchFamily="18" charset="0"/>
                                </a:rPr>
                                <m:t>𝑆</m:t>
                              </m:r>
                              <m:r>
                                <a:rPr lang="en-US" altLang="zh-CN" sz="1600" b="0" i="1" baseline="-25000" smtClean="0">
                                  <a:latin typeface="Cambria Math" panose="02040503050406030204" pitchFamily="18" charset="0"/>
                                </a:rPr>
                                <m:t>11</m:t>
                              </m:r>
                            </m:e>
                            <m:e>
                              <m:r>
                                <a:rPr lang="en-US" altLang="zh-CN" sz="1600" b="0" i="1" smtClean="0">
                                  <a:latin typeface="Cambria Math" panose="02040503050406030204" pitchFamily="18" charset="0"/>
                                </a:rPr>
                                <m:t>𝑆</m:t>
                              </m:r>
                              <m:r>
                                <a:rPr lang="en-US" altLang="zh-CN" sz="1600" b="0" i="1" baseline="-25000" smtClean="0">
                                  <a:latin typeface="Cambria Math" panose="02040503050406030204" pitchFamily="18" charset="0"/>
                                </a:rPr>
                                <m:t>12</m:t>
                              </m:r>
                            </m:e>
                            <m:e>
                              <m:r>
                                <a:rPr lang="en-US" altLang="zh-CN" sz="1600" b="0" i="1" smtClean="0">
                                  <a:latin typeface="Cambria Math" panose="02040503050406030204" pitchFamily="18" charset="0"/>
                                </a:rPr>
                                <m:t>𝑆</m:t>
                              </m:r>
                              <m:r>
                                <a:rPr lang="en-US" altLang="zh-CN" sz="1600" b="0" i="1" baseline="-25000" smtClean="0">
                                  <a:latin typeface="Cambria Math" panose="02040503050406030204" pitchFamily="18" charset="0"/>
                                </a:rPr>
                                <m:t>13</m:t>
                              </m:r>
                            </m:e>
                          </m:mr>
                          <m:mr>
                            <m:e>
                              <m:r>
                                <a:rPr lang="en-US" altLang="zh-CN" sz="1600" b="0" i="1" smtClean="0">
                                  <a:latin typeface="Cambria Math" panose="02040503050406030204" pitchFamily="18" charset="0"/>
                                </a:rPr>
                                <m:t>𝑆</m:t>
                              </m:r>
                              <m:r>
                                <a:rPr lang="en-US" altLang="zh-CN" sz="1600" b="0" i="1" baseline="-25000" smtClean="0">
                                  <a:latin typeface="Cambria Math" panose="02040503050406030204" pitchFamily="18" charset="0"/>
                                </a:rPr>
                                <m:t>21</m:t>
                              </m:r>
                            </m:e>
                            <m:e>
                              <m:r>
                                <a:rPr lang="en-US" altLang="zh-CN" sz="1600" b="0" i="1" smtClean="0">
                                  <a:latin typeface="Cambria Math" panose="02040503050406030204" pitchFamily="18" charset="0"/>
                                </a:rPr>
                                <m:t>𝑆</m:t>
                              </m:r>
                              <m:r>
                                <a:rPr lang="en-US" altLang="zh-CN" sz="1600" b="0" i="1" baseline="-25000" smtClean="0">
                                  <a:latin typeface="Cambria Math" panose="02040503050406030204" pitchFamily="18" charset="0"/>
                                </a:rPr>
                                <m:t>22</m:t>
                              </m:r>
                            </m:e>
                            <m:e>
                              <m:r>
                                <a:rPr lang="en-US" altLang="zh-CN" sz="1600" b="0" i="1" smtClean="0">
                                  <a:latin typeface="Cambria Math" panose="02040503050406030204" pitchFamily="18" charset="0"/>
                                </a:rPr>
                                <m:t>𝑆</m:t>
                              </m:r>
                              <m:r>
                                <a:rPr lang="en-US" altLang="zh-CN" sz="1600" b="0" i="1" baseline="-25000" smtClean="0">
                                  <a:latin typeface="Cambria Math" panose="02040503050406030204" pitchFamily="18" charset="0"/>
                                </a:rPr>
                                <m:t>23</m:t>
                              </m:r>
                            </m:e>
                          </m:mr>
                          <m:mr>
                            <m:e>
                              <m:r>
                                <a:rPr lang="en-US" altLang="zh-CN" sz="1600" b="0" i="1" smtClean="0">
                                  <a:latin typeface="Cambria Math" panose="02040503050406030204" pitchFamily="18" charset="0"/>
                                </a:rPr>
                                <m:t>𝑆</m:t>
                              </m:r>
                              <m:r>
                                <a:rPr lang="en-US" altLang="zh-CN" sz="1600" b="0" i="1" baseline="-25000" smtClean="0">
                                  <a:latin typeface="Cambria Math" panose="02040503050406030204" pitchFamily="18" charset="0"/>
                                </a:rPr>
                                <m:t>31</m:t>
                              </m:r>
                            </m:e>
                            <m:e>
                              <m:r>
                                <a:rPr lang="en-US" altLang="zh-CN" sz="1600" b="0" i="1" smtClean="0">
                                  <a:latin typeface="Cambria Math" panose="02040503050406030204" pitchFamily="18" charset="0"/>
                                </a:rPr>
                                <m:t>𝑆</m:t>
                              </m:r>
                              <m:r>
                                <a:rPr lang="en-US" altLang="zh-CN" sz="1600" b="0" i="1" baseline="-25000" smtClean="0">
                                  <a:latin typeface="Cambria Math" panose="02040503050406030204" pitchFamily="18" charset="0"/>
                                </a:rPr>
                                <m:t>32</m:t>
                              </m:r>
                            </m:e>
                            <m:e>
                              <m:r>
                                <a:rPr lang="en-US" altLang="zh-CN" sz="1600" b="0" i="1" smtClean="0">
                                  <a:latin typeface="Cambria Math" panose="02040503050406030204" pitchFamily="18" charset="0"/>
                                </a:rPr>
                                <m:t>𝑆</m:t>
                              </m:r>
                              <m:r>
                                <a:rPr lang="en-US" altLang="zh-CN" sz="1600" b="0" i="1" baseline="-25000" smtClean="0">
                                  <a:latin typeface="Cambria Math" panose="02040503050406030204" pitchFamily="18" charset="0"/>
                                </a:rPr>
                                <m:t>33</m:t>
                              </m:r>
                            </m:e>
                          </m:mr>
                        </m:m>
                      </m:oMath>
                    </m:oMathPara>
                  </a14:m>
                  <a:endParaRPr lang="zh-CN" altLang="en-US" sz="1600" dirty="0"/>
                </a:p>
              </p:txBody>
            </p:sp>
          </mc:Choice>
          <mc:Fallback xmlns="">
            <p:sp>
              <p:nvSpPr>
                <p:cNvPr id="6" name="文本框 5"/>
                <p:cNvSpPr txBox="1">
                  <a:spLocks noRot="1" noChangeAspect="1" noMove="1" noResize="1" noEditPoints="1" noAdjustHandles="1" noChangeArrowheads="1" noChangeShapeType="1" noTextEdit="1"/>
                </p:cNvSpPr>
                <p:nvPr/>
              </p:nvSpPr>
              <p:spPr>
                <a:xfrm>
                  <a:off x="2583300" y="3620515"/>
                  <a:ext cx="1240724" cy="651269"/>
                </a:xfrm>
                <a:prstGeom prst="rect">
                  <a:avLst/>
                </a:prstGeom>
                <a:blipFill>
                  <a:blip r:embed="rId3"/>
                  <a:stretch>
                    <a:fillRect b="-16495"/>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3710DEBB-4266-4C57-957A-E7AB2D8C6C67}"/>
                </a:ext>
              </a:extLst>
            </p:cNvPr>
            <p:cNvSpPr txBox="1"/>
            <p:nvPr/>
          </p:nvSpPr>
          <p:spPr>
            <a:xfrm>
              <a:off x="2771800" y="2202026"/>
              <a:ext cx="1152128" cy="461665"/>
            </a:xfrm>
            <a:prstGeom prst="rect">
              <a:avLst/>
            </a:prstGeom>
            <a:noFill/>
          </p:spPr>
          <p:txBody>
            <a:bodyPr wrap="square" rtlCol="0">
              <a:spAutoFit/>
            </a:bodyPr>
            <a:lstStyle/>
            <a:p>
              <a:r>
                <a:rPr lang="en-US" altLang="zh-CN" dirty="0"/>
                <a:t>port2</a:t>
              </a:r>
              <a:endParaRPr lang="zh-CN" altLang="en-US" dirty="0"/>
            </a:p>
          </p:txBody>
        </p:sp>
        <p:sp>
          <p:nvSpPr>
            <p:cNvPr id="36" name="文本框 35">
              <a:extLst>
                <a:ext uri="{FF2B5EF4-FFF2-40B4-BE49-F238E27FC236}">
                  <a16:creationId xmlns:a16="http://schemas.microsoft.com/office/drawing/2014/main" id="{804F5920-1910-4593-AB7A-77CC0094440E}"/>
                </a:ext>
              </a:extLst>
            </p:cNvPr>
            <p:cNvSpPr txBox="1"/>
            <p:nvPr/>
          </p:nvSpPr>
          <p:spPr>
            <a:xfrm>
              <a:off x="955005" y="3715318"/>
              <a:ext cx="1152128" cy="461665"/>
            </a:xfrm>
            <a:prstGeom prst="rect">
              <a:avLst/>
            </a:prstGeom>
            <a:noFill/>
          </p:spPr>
          <p:txBody>
            <a:bodyPr wrap="square" rtlCol="0">
              <a:spAutoFit/>
            </a:bodyPr>
            <a:lstStyle/>
            <a:p>
              <a:r>
                <a:rPr lang="en-US" altLang="zh-CN" dirty="0"/>
                <a:t>port1</a:t>
              </a:r>
              <a:endParaRPr lang="zh-CN" altLang="en-US" dirty="0"/>
            </a:p>
          </p:txBody>
        </p:sp>
        <p:sp>
          <p:nvSpPr>
            <p:cNvPr id="37" name="文本框 36">
              <a:extLst>
                <a:ext uri="{FF2B5EF4-FFF2-40B4-BE49-F238E27FC236}">
                  <a16:creationId xmlns:a16="http://schemas.microsoft.com/office/drawing/2014/main" id="{4F3BFAAA-1AD4-414E-B5E7-57057DFA8752}"/>
                </a:ext>
              </a:extLst>
            </p:cNvPr>
            <p:cNvSpPr txBox="1"/>
            <p:nvPr/>
          </p:nvSpPr>
          <p:spPr>
            <a:xfrm>
              <a:off x="2800363" y="5310924"/>
              <a:ext cx="1152128" cy="461665"/>
            </a:xfrm>
            <a:prstGeom prst="rect">
              <a:avLst/>
            </a:prstGeom>
            <a:noFill/>
          </p:spPr>
          <p:txBody>
            <a:bodyPr wrap="square" rtlCol="0">
              <a:spAutoFit/>
            </a:bodyPr>
            <a:lstStyle/>
            <a:p>
              <a:r>
                <a:rPr lang="en-US" altLang="zh-CN" dirty="0"/>
                <a:t>port3</a:t>
              </a:r>
              <a:endParaRPr lang="zh-CN" altLang="en-US" dirty="0"/>
            </a:p>
          </p:txBody>
        </p:sp>
      </p:grpSp>
      <p:sp>
        <p:nvSpPr>
          <p:cNvPr id="42" name="文本框 41">
            <a:extLst>
              <a:ext uri="{FF2B5EF4-FFF2-40B4-BE49-F238E27FC236}">
                <a16:creationId xmlns:a16="http://schemas.microsoft.com/office/drawing/2014/main" id="{A2635D7C-D65B-4883-9DCD-EA9D427C5911}"/>
              </a:ext>
            </a:extLst>
          </p:cNvPr>
          <p:cNvSpPr txBox="1"/>
          <p:nvPr/>
        </p:nvSpPr>
        <p:spPr>
          <a:xfrm>
            <a:off x="179512" y="1613694"/>
            <a:ext cx="1629387" cy="461665"/>
          </a:xfrm>
          <a:prstGeom prst="rect">
            <a:avLst/>
          </a:prstGeom>
          <a:noFill/>
        </p:spPr>
        <p:txBody>
          <a:bodyPr wrap="square" rtlCol="0">
            <a:spAutoFit/>
          </a:bodyPr>
          <a:lstStyle/>
          <a:p>
            <a:r>
              <a:rPr lang="zh-CN" altLang="en-US" dirty="0"/>
              <a:t>习题</a:t>
            </a:r>
            <a:r>
              <a:rPr lang="en-US" altLang="zh-CN" dirty="0"/>
              <a:t>3</a:t>
            </a:r>
            <a:endParaRPr lang="zh-CN" altLang="en-US" dirty="0"/>
          </a:p>
        </p:txBody>
      </p:sp>
    </p:spTree>
    <p:extLst>
      <p:ext uri="{BB962C8B-B14F-4D97-AF65-F5344CB8AC3E}">
        <p14:creationId xmlns:p14="http://schemas.microsoft.com/office/powerpoint/2010/main" val="1992080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sp>
        <p:nvSpPr>
          <p:cNvPr id="16" name="文本框 15"/>
          <p:cNvSpPr txBox="1">
            <a:spLocks noRot="1" noChangeAspect="1" noMove="1" noResize="1" noEditPoints="1" noAdjustHandles="1" noChangeArrowheads="1" noChangeShapeType="1" noTextEdit="1"/>
          </p:cNvSpPr>
          <p:nvPr/>
        </p:nvSpPr>
        <p:spPr>
          <a:xfrm>
            <a:off x="476652" y="1888213"/>
            <a:ext cx="8559844" cy="3416320"/>
          </a:xfrm>
          <a:prstGeom prst="rect">
            <a:avLst/>
          </a:prstGeom>
          <a:blipFill>
            <a:blip r:embed="rId3"/>
            <a:stretch>
              <a:fillRect l="-1068" t="-1964" r="-712"/>
            </a:stretch>
          </a:blipFill>
        </p:spPr>
        <p:txBody>
          <a:bodyPr/>
          <a:lstStyle/>
          <a:p>
            <a:pPr>
              <a:defRPr/>
            </a:pPr>
            <a:r>
              <a:rPr lang="zh-CN" altLang="en-US">
                <a:noFill/>
              </a:rPr>
              <a:t> </a:t>
            </a:r>
          </a:p>
        </p:txBody>
      </p:sp>
      <p:sp>
        <p:nvSpPr>
          <p:cNvPr id="25" name="文本框 24"/>
          <p:cNvSpPr txBox="1">
            <a:spLocks noRot="1" noChangeAspect="1" noMove="1" noResize="1" noEditPoints="1" noAdjustHandles="1" noChangeArrowheads="1" noChangeShapeType="1" noTextEdit="1"/>
          </p:cNvSpPr>
          <p:nvPr/>
        </p:nvSpPr>
        <p:spPr>
          <a:xfrm>
            <a:off x="47625" y="3645024"/>
            <a:ext cx="2360069" cy="792396"/>
          </a:xfrm>
          <a:prstGeom prst="rect">
            <a:avLst/>
          </a:prstGeom>
          <a:blipFill>
            <a:blip r:embed="rId4"/>
            <a:stretch>
              <a:fillRect/>
            </a:stretch>
          </a:blipFill>
        </p:spPr>
        <p:txBody>
          <a:bodyPr/>
          <a:lstStyle/>
          <a:p>
            <a:pPr>
              <a:defRPr/>
            </a:pPr>
            <a:r>
              <a:rPr lang="zh-CN" altLang="en-US">
                <a:noFill/>
              </a:rPr>
              <a:t> </a:t>
            </a:r>
          </a:p>
        </p:txBody>
      </p:sp>
      <p:sp>
        <p:nvSpPr>
          <p:cNvPr id="26" name="文本框 25"/>
          <p:cNvSpPr txBox="1">
            <a:spLocks noRot="1" noChangeAspect="1" noMove="1" noResize="1" noEditPoints="1" noAdjustHandles="1" noChangeArrowheads="1" noChangeShapeType="1" noTextEdit="1"/>
          </p:cNvSpPr>
          <p:nvPr/>
        </p:nvSpPr>
        <p:spPr>
          <a:xfrm>
            <a:off x="2082322" y="3645024"/>
            <a:ext cx="2360069" cy="792396"/>
          </a:xfrm>
          <a:prstGeom prst="rect">
            <a:avLst/>
          </a:prstGeom>
          <a:blipFill>
            <a:blip r:embed="rId5"/>
            <a:stretch>
              <a:fillRect/>
            </a:stretch>
          </a:blipFill>
        </p:spPr>
        <p:txBody>
          <a:bodyPr/>
          <a:lstStyle/>
          <a:p>
            <a:pPr>
              <a:defRPr/>
            </a:pPr>
            <a:r>
              <a:rPr lang="zh-CN" altLang="en-US">
                <a:noFill/>
              </a:rPr>
              <a:t> </a:t>
            </a:r>
          </a:p>
        </p:txBody>
      </p:sp>
      <p:cxnSp>
        <p:nvCxnSpPr>
          <p:cNvPr id="24582" name="直接箭头连接符 3"/>
          <p:cNvCxnSpPr>
            <a:cxnSpLocks noChangeShapeType="1"/>
          </p:cNvCxnSpPr>
          <p:nvPr/>
        </p:nvCxnSpPr>
        <p:spPr bwMode="auto">
          <a:xfrm>
            <a:off x="2051050" y="4041775"/>
            <a:ext cx="357188" cy="0"/>
          </a:xfrm>
          <a:prstGeom prst="straightConnector1">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p:cNvSpPr txBox="1">
            <a:spLocks noRot="1" noChangeAspect="1" noMove="1" noResize="1" noEditPoints="1" noAdjustHandles="1" noChangeArrowheads="1" noChangeShapeType="1" noTextEdit="1"/>
          </p:cNvSpPr>
          <p:nvPr/>
        </p:nvSpPr>
        <p:spPr>
          <a:xfrm>
            <a:off x="3195845" y="3601486"/>
            <a:ext cx="4572000" cy="792396"/>
          </a:xfrm>
          <a:prstGeom prst="rect">
            <a:avLst/>
          </a:prstGeom>
          <a:blipFill>
            <a:blip r:embed="rId6"/>
            <a:stretch>
              <a:fillRect/>
            </a:stretch>
          </a:blipFill>
        </p:spPr>
        <p:txBody>
          <a:bodyPr/>
          <a:lstStyle/>
          <a:p>
            <a:pPr>
              <a:defRPr/>
            </a:pPr>
            <a:r>
              <a:rPr lang="zh-CN" altLang="en-US">
                <a:noFill/>
              </a:rPr>
              <a:t> </a:t>
            </a:r>
          </a:p>
        </p:txBody>
      </p:sp>
      <p:sp>
        <p:nvSpPr>
          <p:cNvPr id="28" name="文本框 27"/>
          <p:cNvSpPr txBox="1">
            <a:spLocks noRot="1" noChangeAspect="1" noMove="1" noResize="1" noEditPoints="1" noAdjustHandles="1" noChangeArrowheads="1" noChangeShapeType="1" noTextEdit="1"/>
          </p:cNvSpPr>
          <p:nvPr/>
        </p:nvSpPr>
        <p:spPr>
          <a:xfrm>
            <a:off x="47625" y="4942055"/>
            <a:ext cx="4720453" cy="849271"/>
          </a:xfrm>
          <a:prstGeom prst="rect">
            <a:avLst/>
          </a:prstGeom>
          <a:blipFill>
            <a:blip r:embed="rId7"/>
            <a:stretch>
              <a:fillRect/>
            </a:stretch>
          </a:blipFill>
        </p:spPr>
        <p:txBody>
          <a:bodyPr/>
          <a:lstStyle/>
          <a:p>
            <a:pPr>
              <a:defRPr/>
            </a:pPr>
            <a:r>
              <a:rPr lang="zh-CN" altLang="en-US">
                <a:noFill/>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pic>
        <p:nvPicPr>
          <p:cNvPr id="72706" name="Picture 2" descr="https://gimg2.baidu.com/image_search/src=http%3A%2F%2Fimg.mianfeiwendang.com%2Fpic%2F3a5a0ef277127465d3787e40%2F1-903-png_6_0_0_42_69_805_905_892.979_1262.879-800-0-0-800.jpg&amp;refer=http%3A%2F%2Fimg.mianfeiwendang.com&amp;app=2002&amp;size=f9999,10000&amp;q=a80&amp;n=0&amp;g=0n&amp;fmt=jpeg?sec=1634646878&amp;t=5389fce9f64d7914afc7277f1777782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700808"/>
            <a:ext cx="5387194" cy="6080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465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pic>
        <p:nvPicPr>
          <p:cNvPr id="28675" name="Picture 8"/>
          <p:cNvPicPr>
            <a:picLocks noChangeAspect="1" noChangeArrowheads="1"/>
          </p:cNvPicPr>
          <p:nvPr/>
        </p:nvPicPr>
        <p:blipFill>
          <a:blip r:embed="rId3">
            <a:extLst>
              <a:ext uri="{28A0092B-C50C-407E-A947-70E740481C1C}">
                <a14:useLocalDpi xmlns:a14="http://schemas.microsoft.com/office/drawing/2010/main" val="0"/>
              </a:ext>
            </a:extLst>
          </a:blip>
          <a:srcRect l="2634" t="8466" b="16000"/>
          <a:stretch>
            <a:fillRect/>
          </a:stretch>
        </p:blipFill>
        <p:spPr bwMode="auto">
          <a:xfrm>
            <a:off x="3435350" y="1677988"/>
            <a:ext cx="5324475" cy="518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20"/>
          <p:cNvSpPr txBox="1"/>
          <p:nvPr/>
        </p:nvSpPr>
        <p:spPr>
          <a:xfrm>
            <a:off x="3915797" y="4096891"/>
            <a:ext cx="1296144" cy="369332"/>
          </a:xfrm>
          <a:prstGeom prst="rect">
            <a:avLst/>
          </a:prstGeom>
          <a:noFill/>
        </p:spPr>
        <p:txBody>
          <a:bodyPr>
            <a:spAutoFit/>
          </a:bodyPr>
          <a:lstStyle/>
          <a:p>
            <a:pPr>
              <a:defRPr/>
            </a:pPr>
            <a:r>
              <a:rPr lang="en-US" altLang="zh-CN" sz="1800" dirty="0">
                <a:solidFill>
                  <a:srgbClr val="0000FF"/>
                </a:solidFill>
                <a:highlight>
                  <a:srgbClr val="C0C0C0"/>
                </a:highlight>
                <a:latin typeface="+mj-lt"/>
              </a:rPr>
              <a:t>z5=0</a:t>
            </a:r>
            <a:endParaRPr lang="zh-CN" altLang="en-US" sz="1800" dirty="0">
              <a:solidFill>
                <a:srgbClr val="0000FF"/>
              </a:solidFill>
              <a:highlight>
                <a:srgbClr val="C0C0C0"/>
              </a:highlight>
            </a:endParaRPr>
          </a:p>
        </p:txBody>
      </p:sp>
      <p:sp>
        <p:nvSpPr>
          <p:cNvPr id="22" name="椭圆 21"/>
          <p:cNvSpPr/>
          <p:nvPr/>
        </p:nvSpPr>
        <p:spPr bwMode="auto">
          <a:xfrm>
            <a:off x="3800475" y="4270375"/>
            <a:ext cx="73025" cy="73025"/>
          </a:xfrm>
          <a:prstGeom prst="ellipse">
            <a:avLst/>
          </a:prstGeom>
          <a:solidFill>
            <a:srgbClr val="9900FF"/>
          </a:solidFill>
          <a:ln w="9525" cap="flat" cmpd="sng" algn="ctr">
            <a:noFill/>
            <a:prstDash val="solid"/>
            <a:round/>
            <a:headEnd type="none" w="med" len="med"/>
            <a:tailEnd type="none" w="med" len="med"/>
          </a:ln>
          <a:effectLst/>
        </p:spPr>
        <p:txBody>
          <a:bodyPr/>
          <a:lstStyle/>
          <a:p>
            <a:pPr eaLnBrk="1" hangingPunct="1">
              <a:defRPr/>
            </a:pPr>
            <a:endParaRPr lang="zh-CN" altLang="en-US">
              <a:solidFill>
                <a:schemeClr val="accent2">
                  <a:lumMod val="75000"/>
                </a:schemeClr>
              </a:solidFill>
            </a:endParaRPr>
          </a:p>
        </p:txBody>
      </p:sp>
      <p:sp>
        <p:nvSpPr>
          <p:cNvPr id="35" name="文本框 34"/>
          <p:cNvSpPr txBox="1">
            <a:spLocks noRot="1" noChangeAspect="1" noMove="1" noResize="1" noEditPoints="1" noAdjustHandles="1" noChangeArrowheads="1" noChangeShapeType="1" noTextEdit="1"/>
          </p:cNvSpPr>
          <p:nvPr/>
        </p:nvSpPr>
        <p:spPr>
          <a:xfrm>
            <a:off x="8316312" y="4086472"/>
            <a:ext cx="1296144" cy="369332"/>
          </a:xfrm>
          <a:prstGeom prst="rect">
            <a:avLst/>
          </a:prstGeom>
          <a:blipFill>
            <a:blip r:embed="rId4"/>
            <a:stretch>
              <a:fillRect l="-3756" t="-8197" b="-24590"/>
            </a:stretch>
          </a:blipFill>
        </p:spPr>
        <p:txBody>
          <a:bodyPr/>
          <a:lstStyle/>
          <a:p>
            <a:pPr>
              <a:defRPr/>
            </a:pPr>
            <a:r>
              <a:rPr lang="zh-CN" altLang="en-US">
                <a:noFill/>
              </a:rPr>
              <a:t> </a:t>
            </a:r>
          </a:p>
        </p:txBody>
      </p:sp>
      <p:sp>
        <p:nvSpPr>
          <p:cNvPr id="36" name="椭圆 35"/>
          <p:cNvSpPr/>
          <p:nvPr/>
        </p:nvSpPr>
        <p:spPr bwMode="auto">
          <a:xfrm>
            <a:off x="8201025" y="4260850"/>
            <a:ext cx="73025" cy="71438"/>
          </a:xfrm>
          <a:prstGeom prst="ellipse">
            <a:avLst/>
          </a:prstGeom>
          <a:solidFill>
            <a:srgbClr val="9900FF"/>
          </a:solidFill>
          <a:ln w="9525" cap="flat" cmpd="sng" algn="ctr">
            <a:noFill/>
            <a:prstDash val="solid"/>
            <a:round/>
            <a:headEnd type="none" w="med" len="med"/>
            <a:tailEnd type="none" w="med" len="med"/>
          </a:ln>
          <a:effectLst/>
        </p:spPr>
        <p:txBody>
          <a:bodyPr/>
          <a:lstStyle/>
          <a:p>
            <a:pPr eaLnBrk="1" hangingPunct="1">
              <a:defRPr/>
            </a:pPr>
            <a:endParaRPr lang="zh-CN" altLang="en-US">
              <a:solidFill>
                <a:schemeClr val="accent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18</a:t>
            </a:fld>
            <a:endParaRPr lang="zh-CN" altLang="en-US" dirty="0"/>
          </a:p>
        </p:txBody>
      </p:sp>
      <p:sp>
        <p:nvSpPr>
          <p:cNvPr id="5" name="Rectangle 3"/>
          <p:cNvSpPr txBox="1">
            <a:spLocks noChangeArrowheads="1"/>
          </p:cNvSpPr>
          <p:nvPr/>
        </p:nvSpPr>
        <p:spPr>
          <a:xfrm>
            <a:off x="914400" y="1981200"/>
            <a:ext cx="7315200" cy="3429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zh-CN" altLang="en-US" sz="2200" dirty="0" smtClean="0">
                <a:latin typeface="TimesNewRoman" charset="0"/>
                <a:ea typeface="宋体" pitchFamily="2" charset="-122"/>
              </a:rPr>
              <a:t>为了保证表示的一致性，沿传输线上任一点处的阻抗可以由反射系数化简表示为</a:t>
            </a:r>
            <a:endParaRPr lang="en-US" altLang="zh-CN" sz="2200" dirty="0" smtClean="0">
              <a:latin typeface="TimesNewRoman" charset="0"/>
              <a:ea typeface="宋体" pitchFamily="2" charset="-122"/>
            </a:endParaRPr>
          </a:p>
          <a:p>
            <a:pPr algn="just"/>
            <a:endParaRPr lang="en-US" altLang="zh-CN" sz="2200" dirty="0" smtClean="0">
              <a:latin typeface="TimesNewRoman" charset="0"/>
              <a:ea typeface="宋体" pitchFamily="2" charset="-122"/>
            </a:endParaRPr>
          </a:p>
          <a:p>
            <a:pPr algn="just"/>
            <a:endParaRPr lang="en-US" altLang="zh-CN" sz="2200" dirty="0" smtClean="0">
              <a:latin typeface="TimesNewRoman" charset="0"/>
              <a:ea typeface="宋体" pitchFamily="2" charset="-122"/>
            </a:endParaRPr>
          </a:p>
          <a:p>
            <a:pPr algn="just"/>
            <a:endParaRPr lang="en-US" altLang="zh-CN" sz="2200" dirty="0" smtClean="0">
              <a:latin typeface="TimesNewRoman" charset="0"/>
              <a:ea typeface="宋体" pitchFamily="2" charset="-122"/>
            </a:endParaRPr>
          </a:p>
          <a:p>
            <a:pPr algn="just"/>
            <a:r>
              <a:rPr lang="zh-CN" altLang="en-US" sz="2200" dirty="0" smtClean="0">
                <a:latin typeface="TimesNewRoman" charset="0"/>
                <a:ea typeface="宋体" pitchFamily="2" charset="-122"/>
              </a:rPr>
              <a:t>其中归一化的阻抗值</a:t>
            </a:r>
            <a:r>
              <a:rPr lang="en-US" altLang="zh-CN" sz="2200" i="1" dirty="0" err="1" smtClean="0">
                <a:latin typeface="TimesNewRoman,Italic" charset="0"/>
                <a:ea typeface="宋体" pitchFamily="2" charset="-122"/>
              </a:rPr>
              <a:t>z</a:t>
            </a:r>
            <a:r>
              <a:rPr lang="en-US" altLang="zh-CN" sz="2200" i="1" baseline="-25000" dirty="0" err="1" smtClean="0">
                <a:latin typeface="TimesNewRoman,Italic" charset="0"/>
                <a:ea typeface="宋体" pitchFamily="2" charset="-122"/>
              </a:rPr>
              <a:t>n</a:t>
            </a:r>
            <a:r>
              <a:rPr lang="en-US" altLang="zh-CN" sz="2200" dirty="0" smtClean="0">
                <a:latin typeface="TimesNewRoman" charset="0"/>
                <a:ea typeface="宋体" pitchFamily="2" charset="-122"/>
              </a:rPr>
              <a:t>(</a:t>
            </a:r>
            <a:r>
              <a:rPr lang="en-US" altLang="zh-CN" sz="2200" i="1" dirty="0" smtClean="0">
                <a:latin typeface="TimesNewRoman,Italic" charset="0"/>
                <a:ea typeface="宋体" pitchFamily="2" charset="-122"/>
              </a:rPr>
              <a:t>z</a:t>
            </a:r>
            <a:r>
              <a:rPr lang="en-US" altLang="zh-CN" sz="2200" dirty="0">
                <a:latin typeface="TimesNewRoman" charset="0"/>
                <a:ea typeface="宋体" pitchFamily="2" charset="-122"/>
              </a:rPr>
              <a:t>) </a:t>
            </a:r>
            <a:r>
              <a:rPr lang="zh-CN" altLang="en-US" sz="2200" dirty="0" smtClean="0">
                <a:latin typeface="TimesNewRoman" charset="0"/>
                <a:ea typeface="宋体" pitchFamily="2" charset="-122"/>
              </a:rPr>
              <a:t>为</a:t>
            </a:r>
            <a:endParaRPr lang="en-US" altLang="zh-CN" sz="2200" dirty="0" smtClean="0">
              <a:latin typeface="TimesNewRoman" charset="0"/>
              <a:ea typeface="宋体" pitchFamily="2" charset="-122"/>
            </a:endParaRPr>
          </a:p>
          <a:p>
            <a:endParaRPr lang="en-US" altLang="zh-CN" sz="2200" dirty="0" smtClean="0">
              <a:latin typeface="TimesNewRoman" charset="0"/>
              <a:ea typeface="宋体" pitchFamily="2" charset="-122"/>
            </a:endParaRPr>
          </a:p>
          <a:p>
            <a:endParaRPr lang="en-US" altLang="zh-CN" sz="2400" dirty="0" smtClean="0">
              <a:latin typeface="TimesNewRoman" charset="0"/>
              <a:ea typeface="宋体" pitchFamily="2" charset="-122"/>
            </a:endParaRPr>
          </a:p>
          <a:p>
            <a:pPr algn="just"/>
            <a:endParaRPr lang="en-US" altLang="zh-CN" sz="2200" b="1" dirty="0" smtClean="0">
              <a:solidFill>
                <a:srgbClr val="9900FF"/>
              </a:solidFill>
              <a:latin typeface="Comic Sans MS" pitchFamily="66" charset="0"/>
              <a:ea typeface="宋体" pitchFamily="2" charset="-122"/>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344" y="2936553"/>
            <a:ext cx="6096000" cy="85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9746" r="10553"/>
          <a:stretch/>
        </p:blipFill>
        <p:spPr bwMode="auto">
          <a:xfrm>
            <a:off x="1946816" y="4647962"/>
            <a:ext cx="5793536" cy="76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a:spLocks noGrp="1" noChangeArrowheads="1"/>
          </p:cNvSpPr>
          <p:nvPr>
            <p:ph type="title"/>
          </p:nvPr>
        </p:nvSpPr>
        <p:spPr>
          <a:xfrm>
            <a:off x="1143000" y="838200"/>
            <a:ext cx="6248400" cy="922338"/>
          </a:xfrm>
          <a:noFill/>
        </p:spPr>
        <p:txBody>
          <a:bodyPr/>
          <a:lstStyle/>
          <a:p>
            <a:pPr eaLnBrk="1" hangingPunct="1"/>
            <a:r>
              <a:rPr lang="zh-CN" altLang="en-US" sz="2800" b="1" dirty="0" smtClean="0">
                <a:solidFill>
                  <a:srgbClr val="9900FF"/>
                </a:solidFill>
                <a:latin typeface="Comic Sans MS" pitchFamily="66" charset="0"/>
                <a:ea typeface="宋体" pitchFamily="2" charset="-122"/>
              </a:rPr>
              <a:t>传输线上任一点处的阻抗</a:t>
            </a:r>
            <a:endParaRPr lang="en-US" altLang="zh-CN" sz="2800" b="1" dirty="0" smtClean="0">
              <a:solidFill>
                <a:srgbClr val="9900FF"/>
              </a:solidFill>
              <a:latin typeface="Comic Sans MS" pitchFamily="66" charset="0"/>
              <a:ea typeface="宋体" pitchFamily="2" charset="-122"/>
            </a:endParaRPr>
          </a:p>
        </p:txBody>
      </p:sp>
    </p:spTree>
    <p:extLst>
      <p:ext uri="{BB962C8B-B14F-4D97-AF65-F5344CB8AC3E}">
        <p14:creationId xmlns:p14="http://schemas.microsoft.com/office/powerpoint/2010/main" val="323473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 calcmode="lin" valueType="num">
                                      <p:cBhvr additive="base">
                                        <p:cTn id="13"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19</a:t>
            </a:fld>
            <a:endParaRPr lang="zh-CN" altLang="en-US" dirty="0"/>
          </a:p>
        </p:txBody>
      </p:sp>
      <p:sp>
        <p:nvSpPr>
          <p:cNvPr id="5" name="Rectangle 2"/>
          <p:cNvSpPr>
            <a:spLocks noChangeArrowheads="1"/>
          </p:cNvSpPr>
          <p:nvPr/>
        </p:nvSpPr>
        <p:spPr bwMode="auto">
          <a:xfrm>
            <a:off x="628551" y="2564904"/>
            <a:ext cx="7848798"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itchFamily="2" charset="2"/>
              <a:buChar char="n"/>
              <a:defRPr sz="32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just" eaLnBrk="1" hangingPunct="1"/>
            <a:r>
              <a:rPr lang="zh-CN" altLang="en-US" sz="2200" b="1" dirty="0" smtClean="0">
                <a:solidFill>
                  <a:srgbClr val="009900"/>
                </a:solidFill>
                <a:latin typeface="TimesNewRoman" charset="0"/>
                <a:ea typeface="宋体" pitchFamily="2" charset="-122"/>
              </a:rPr>
              <a:t>表明</a:t>
            </a:r>
            <a:r>
              <a:rPr lang="zh-CN" altLang="en-US" sz="2200" b="1" dirty="0">
                <a:solidFill>
                  <a:srgbClr val="009900"/>
                </a:solidFill>
                <a:latin typeface="TimesNewRoman" charset="0"/>
                <a:ea typeface="宋体" pitchFamily="2" charset="-122"/>
              </a:rPr>
              <a:t>：在同一传输线上任意一点的输入阻抗应该位于同一反射系数圆上</a:t>
            </a:r>
            <a:r>
              <a:rPr lang="zh-CN" altLang="en-US" sz="2200" b="1" dirty="0" smtClean="0">
                <a:solidFill>
                  <a:srgbClr val="009900"/>
                </a:solidFill>
                <a:latin typeface="TimesNewRoman" charset="0"/>
                <a:ea typeface="宋体" pitchFamily="2" charset="-122"/>
              </a:rPr>
              <a:t>）</a:t>
            </a:r>
            <a:endParaRPr lang="en-US" altLang="zh-CN" sz="2200" b="1" dirty="0" smtClean="0">
              <a:solidFill>
                <a:srgbClr val="009900"/>
              </a:solidFill>
              <a:latin typeface="TimesNewRoman" charset="0"/>
              <a:ea typeface="宋体" pitchFamily="2" charset="-122"/>
            </a:endParaRPr>
          </a:p>
          <a:p>
            <a:pPr algn="just" eaLnBrk="1" hangingPunct="1"/>
            <a:r>
              <a:rPr lang="zh-CN" altLang="en-US" sz="2200" b="1" dirty="0" smtClean="0">
                <a:solidFill>
                  <a:srgbClr val="009900"/>
                </a:solidFill>
                <a:latin typeface="TimesNewRoman,Italic" charset="0"/>
                <a:ea typeface="宋体" pitchFamily="2" charset="-122"/>
              </a:rPr>
              <a:t>只要</a:t>
            </a:r>
            <a:r>
              <a:rPr lang="zh-CN" altLang="en-US" sz="2200" b="1" dirty="0">
                <a:solidFill>
                  <a:srgbClr val="009900"/>
                </a:solidFill>
                <a:latin typeface="TimesNewRoman,Italic" charset="0"/>
                <a:ea typeface="宋体" pitchFamily="2" charset="-122"/>
              </a:rPr>
              <a:t>确定了负载在</a:t>
            </a:r>
            <a:r>
              <a:rPr lang="en-US" altLang="zh-CN" sz="2200" b="1" dirty="0">
                <a:solidFill>
                  <a:srgbClr val="009900"/>
                </a:solidFill>
                <a:latin typeface="TimesNewRoman,Italic" charset="0"/>
                <a:ea typeface="宋体" pitchFamily="2" charset="-122"/>
              </a:rPr>
              <a:t>Smith Chart</a:t>
            </a:r>
            <a:r>
              <a:rPr lang="zh-CN" altLang="en-US" sz="2200" b="1" dirty="0">
                <a:solidFill>
                  <a:srgbClr val="009900"/>
                </a:solidFill>
                <a:latin typeface="TimesNewRoman,Italic" charset="0"/>
                <a:ea typeface="宋体" pitchFamily="2" charset="-122"/>
              </a:rPr>
              <a:t>上的位置，在同一反射系数圆上转动角度2</a:t>
            </a:r>
            <a:r>
              <a:rPr lang="zh-CN" altLang="en-US" sz="2200" b="1" dirty="0">
                <a:solidFill>
                  <a:srgbClr val="009900"/>
                </a:solidFill>
                <a:latin typeface="WPGreekCentury" charset="-122"/>
                <a:ea typeface="WPGreekCentury" charset="-122"/>
                <a:sym typeface="Symbol" pitchFamily="18" charset="2"/>
              </a:rPr>
              <a:t></a:t>
            </a:r>
            <a:r>
              <a:rPr lang="en-US" altLang="zh-CN" sz="2200" b="1" dirty="0">
                <a:solidFill>
                  <a:srgbClr val="009900"/>
                </a:solidFill>
                <a:latin typeface="TimesNewRoman,Italic" charset="0"/>
                <a:ea typeface="宋体" pitchFamily="2" charset="-122"/>
              </a:rPr>
              <a:t>z，</a:t>
            </a:r>
            <a:r>
              <a:rPr lang="zh-CN" altLang="en-US" sz="2200" b="1" dirty="0">
                <a:solidFill>
                  <a:srgbClr val="009900"/>
                </a:solidFill>
                <a:latin typeface="TimesNewRoman,Italic" charset="0"/>
                <a:ea typeface="宋体" pitchFamily="2" charset="-122"/>
              </a:rPr>
              <a:t>就可找到距终端</a:t>
            </a:r>
            <a:r>
              <a:rPr lang="zh-CN" altLang="en-US" sz="2200" b="1" i="1" dirty="0">
                <a:solidFill>
                  <a:srgbClr val="009900"/>
                </a:solidFill>
                <a:latin typeface="TimesNewRoman,Italic" charset="0"/>
                <a:ea typeface="宋体" pitchFamily="2" charset="-122"/>
              </a:rPr>
              <a:t> </a:t>
            </a:r>
            <a:r>
              <a:rPr lang="en-US" altLang="zh-CN" sz="2200" b="1" i="1" dirty="0">
                <a:solidFill>
                  <a:srgbClr val="009900"/>
                </a:solidFill>
                <a:latin typeface="TimesNewRoman,Italic" charset="0"/>
                <a:ea typeface="宋体" pitchFamily="2" charset="-122"/>
              </a:rPr>
              <a:t>z </a:t>
            </a:r>
            <a:r>
              <a:rPr lang="zh-CN" altLang="en-US" sz="2200" b="1" dirty="0">
                <a:solidFill>
                  <a:srgbClr val="009900"/>
                </a:solidFill>
                <a:latin typeface="TimesNewRoman,Italic" charset="0"/>
                <a:ea typeface="宋体" pitchFamily="2" charset="-122"/>
              </a:rPr>
              <a:t>处的输入阻抗</a:t>
            </a:r>
            <a:r>
              <a:rPr lang="zh-CN" altLang="en-US" sz="2200" b="1" dirty="0" smtClean="0">
                <a:solidFill>
                  <a:srgbClr val="009900"/>
                </a:solidFill>
                <a:latin typeface="TimesNewRoman,Italic" charset="0"/>
                <a:ea typeface="宋体" pitchFamily="2" charset="-122"/>
              </a:rPr>
              <a:t>）</a:t>
            </a:r>
            <a:endParaRPr lang="en-US" altLang="zh-CN" sz="2200" b="1" dirty="0">
              <a:solidFill>
                <a:srgbClr val="009900"/>
              </a:solidFill>
              <a:latin typeface="TimesNewRoman,Italic" charset="0"/>
              <a:ea typeface="宋体" pitchFamily="2" charset="-122"/>
            </a:endParaRPr>
          </a:p>
        </p:txBody>
      </p:sp>
      <p:sp>
        <p:nvSpPr>
          <p:cNvPr id="6" name="Rectangle 3"/>
          <p:cNvSpPr>
            <a:spLocks noChangeArrowheads="1"/>
          </p:cNvSpPr>
          <p:nvPr/>
        </p:nvSpPr>
        <p:spPr bwMode="auto">
          <a:xfrm>
            <a:off x="971550" y="836613"/>
            <a:ext cx="7162800"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zh-CN" altLang="en-US" sz="2800" b="1">
                <a:solidFill>
                  <a:srgbClr val="9900FF"/>
                </a:solidFill>
                <a:latin typeface="Comic Sans MS" pitchFamily="66" charset="0"/>
                <a:ea typeface="宋体" pitchFamily="2" charset="-122"/>
              </a:rPr>
              <a:t>如何从终端负载找到任意点处的输入阻抗??</a:t>
            </a:r>
          </a:p>
        </p:txBody>
      </p:sp>
      <mc:AlternateContent xmlns:mc="http://schemas.openxmlformats.org/markup-compatibility/2006" xmlns:a14="http://schemas.microsoft.com/office/drawing/2010/main">
        <mc:Choice Requires="a14">
          <p:sp>
            <p:nvSpPr>
              <p:cNvPr id="7" name="矩形 6"/>
              <p:cNvSpPr/>
              <p:nvPr/>
            </p:nvSpPr>
            <p:spPr>
              <a:xfrm>
                <a:off x="960363" y="1736130"/>
                <a:ext cx="3592587"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solidFill>
                            <a:srgbClr val="FF0000"/>
                          </a:solidFill>
                          <a:latin typeface="Cambria Math" panose="02040503050406030204" pitchFamily="18" charset="0"/>
                          <a:ea typeface="Cambria Math" panose="02040503050406030204" pitchFamily="18" charset="0"/>
                        </a:rPr>
                        <m:t>Γ</m:t>
                      </m:r>
                      <m:r>
                        <m:rPr>
                          <m:sty m:val="p"/>
                        </m:rPr>
                        <a:rPr lang="en-US" altLang="zh-CN" i="1" baseline="-25000">
                          <a:solidFill>
                            <a:srgbClr val="FF0000"/>
                          </a:solidFill>
                          <a:latin typeface="Cambria Math" panose="02040503050406030204" pitchFamily="18" charset="0"/>
                          <a:ea typeface="Cambria Math" panose="02040503050406030204" pitchFamily="18" charset="0"/>
                        </a:rPr>
                        <m:t>in</m:t>
                      </m:r>
                      <m:d>
                        <m:dPr>
                          <m:ctrlPr>
                            <a:rPr lang="en-US" altLang="zh-CN" i="1">
                              <a:solidFill>
                                <a:srgbClr val="FF0000"/>
                              </a:solidFill>
                              <a:latin typeface="Cambria Math" panose="02040503050406030204" pitchFamily="18" charset="0"/>
                              <a:ea typeface="Cambria Math" panose="02040503050406030204" pitchFamily="18" charset="0"/>
                            </a:rPr>
                          </m:ctrlPr>
                        </m:dPr>
                        <m:e>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𝑧</m:t>
                              </m:r>
                            </m:e>
                            <m:sup>
                              <m:r>
                                <a:rPr lang="en-US" altLang="zh-CN" i="1">
                                  <a:solidFill>
                                    <a:srgbClr val="FF0000"/>
                                  </a:solidFill>
                                  <a:latin typeface="Cambria Math" panose="02040503050406030204" pitchFamily="18" charset="0"/>
                                </a:rPr>
                                <m:t>′</m:t>
                              </m:r>
                            </m:sup>
                          </m:sSup>
                          <m:r>
                            <a:rPr lang="en-US" altLang="zh-CN" i="1">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𝑧</m:t>
                          </m:r>
                          <m:r>
                            <m:rPr>
                              <m:sty m:val="p"/>
                            </m:rPr>
                            <a:rPr lang="en-US" altLang="zh-CN" i="0" baseline="-25000">
                              <a:solidFill>
                                <a:srgbClr val="FF0000"/>
                              </a:solidFill>
                              <a:latin typeface="Cambria Math" panose="02040503050406030204" pitchFamily="18" charset="0"/>
                            </a:rPr>
                            <m:t>l</m:t>
                          </m:r>
                        </m:e>
                      </m:d>
                      <m:r>
                        <a:rPr lang="en-US" altLang="zh-CN" i="1">
                          <a:solidFill>
                            <a:srgbClr val="FF0000"/>
                          </a:solidFill>
                          <a:latin typeface="Cambria Math" panose="02040503050406030204" pitchFamily="18" charset="0"/>
                          <a:ea typeface="Cambria Math" panose="02040503050406030204" pitchFamily="18" charset="0"/>
                        </a:rPr>
                        <m:t>=</m:t>
                      </m:r>
                      <m:r>
                        <m:rPr>
                          <m:sty m:val="p"/>
                        </m:rPr>
                        <a:rPr lang="el-GR" altLang="zh-CN" i="1">
                          <a:solidFill>
                            <a:srgbClr val="FF0000"/>
                          </a:solidFill>
                          <a:latin typeface="Cambria Math" panose="02040503050406030204" pitchFamily="18" charset="0"/>
                          <a:ea typeface="Cambria Math" panose="02040503050406030204" pitchFamily="18" charset="0"/>
                        </a:rPr>
                        <m:t>Γ</m:t>
                      </m:r>
                      <m:r>
                        <a:rPr lang="en-US" altLang="zh-CN" i="1" baseline="-25000">
                          <a:solidFill>
                            <a:srgbClr val="FF0000"/>
                          </a:solidFill>
                          <a:latin typeface="Cambria Math" panose="02040503050406030204" pitchFamily="18" charset="0"/>
                          <a:ea typeface="Cambria Math" panose="02040503050406030204" pitchFamily="18" charset="0"/>
                        </a:rPr>
                        <m:t>0</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𝑒</m:t>
                          </m:r>
                        </m:e>
                        <m:sup>
                          <m:r>
                            <a:rPr lang="en-US" altLang="zh-CN" i="1">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2</m:t>
                          </m:r>
                          <m:r>
                            <a:rPr lang="en-US" altLang="zh-CN" i="1">
                              <a:solidFill>
                                <a:srgbClr val="FF0000"/>
                              </a:solidFill>
                              <a:latin typeface="Cambria Math" panose="02040503050406030204" pitchFamily="18" charset="0"/>
                            </a:rPr>
                            <m:t>𝑗</m:t>
                          </m:r>
                          <m:r>
                            <a:rPr lang="zh-CN" altLang="en-US" i="1">
                              <a:solidFill>
                                <a:srgbClr val="FF0000"/>
                              </a:solidFill>
                              <a:latin typeface="Cambria Math" panose="02040503050406030204" pitchFamily="18" charset="0"/>
                            </a:rPr>
                            <m:t>𝛽</m:t>
                          </m:r>
                          <m:r>
                            <a:rPr lang="en-US" altLang="zh-CN" i="1">
                              <a:solidFill>
                                <a:srgbClr val="FF0000"/>
                              </a:solidFill>
                              <a:latin typeface="Cambria Math" panose="02040503050406030204" pitchFamily="18" charset="0"/>
                            </a:rPr>
                            <m:t>𝑧</m:t>
                          </m:r>
                          <m:r>
                            <a:rPr lang="en-US" altLang="zh-CN" i="1" baseline="-25000">
                              <a:solidFill>
                                <a:srgbClr val="FF0000"/>
                              </a:solidFill>
                              <a:latin typeface="Cambria Math" panose="02040503050406030204" pitchFamily="18" charset="0"/>
                            </a:rPr>
                            <m:t>𝐿</m:t>
                          </m:r>
                        </m:sup>
                      </m:sSup>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960363" y="1736130"/>
                <a:ext cx="3592587" cy="478977"/>
              </a:xfrm>
              <a:prstGeom prst="rect">
                <a:avLst/>
              </a:prstGeom>
              <a:blipFill>
                <a:blip r:embed="rId2"/>
                <a:stretch>
                  <a:fillRect/>
                </a:stretch>
              </a:blipFill>
            </p:spPr>
            <p:txBody>
              <a:bodyPr/>
              <a:lstStyle/>
              <a:p>
                <a:r>
                  <a:rPr lang="zh-CN" altLang="en-US">
                    <a:noFill/>
                  </a:rPr>
                  <a:t> </a:t>
                </a:r>
              </a:p>
            </p:txBody>
          </p:sp>
        </mc:Fallback>
      </mc:AlternateContent>
      <p:grpSp>
        <p:nvGrpSpPr>
          <p:cNvPr id="9" name="组合 8"/>
          <p:cNvGrpSpPr/>
          <p:nvPr/>
        </p:nvGrpSpPr>
        <p:grpSpPr>
          <a:xfrm>
            <a:off x="3131840" y="4343546"/>
            <a:ext cx="2736304" cy="2516006"/>
            <a:chOff x="5562600" y="2239293"/>
            <a:chExt cx="3200400" cy="3116263"/>
          </a:xfrm>
        </p:grpSpPr>
        <p:pic>
          <p:nvPicPr>
            <p:cNvPr id="1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2282194"/>
              <a:ext cx="3200400"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9"/>
            <p:cNvGrpSpPr>
              <a:grpSpLocks/>
            </p:cNvGrpSpPr>
            <p:nvPr/>
          </p:nvGrpSpPr>
          <p:grpSpPr bwMode="auto">
            <a:xfrm>
              <a:off x="5562600" y="3504531"/>
              <a:ext cx="3036888" cy="661987"/>
              <a:chOff x="3264" y="3024"/>
              <a:chExt cx="2095" cy="480"/>
            </a:xfrm>
          </p:grpSpPr>
          <p:sp>
            <p:nvSpPr>
              <p:cNvPr id="14" name="Text Box 6"/>
              <p:cNvSpPr txBox="1">
                <a:spLocks noChangeArrowheads="1"/>
              </p:cNvSpPr>
              <p:nvPr/>
            </p:nvSpPr>
            <p:spPr bwMode="auto">
              <a:xfrm>
                <a:off x="5137" y="3024"/>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zh-CN" altLang="en-US" sz="2000" dirty="0">
                    <a:ea typeface="宋体" pitchFamily="2" charset="-122"/>
                  </a:rPr>
                  <a:t>1</a:t>
                </a:r>
              </a:p>
            </p:txBody>
          </p:sp>
          <p:sp>
            <p:nvSpPr>
              <p:cNvPr id="15" name="Text Box 7"/>
              <p:cNvSpPr txBox="1">
                <a:spLocks noChangeArrowheads="1"/>
              </p:cNvSpPr>
              <p:nvPr/>
            </p:nvSpPr>
            <p:spPr bwMode="auto">
              <a:xfrm>
                <a:off x="3264" y="3024"/>
                <a:ext cx="2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zh-CN" altLang="en-US" sz="2000">
                    <a:ea typeface="宋体" pitchFamily="2" charset="-122"/>
                  </a:rPr>
                  <a:t>2</a:t>
                </a:r>
              </a:p>
            </p:txBody>
          </p:sp>
          <p:sp>
            <p:nvSpPr>
              <p:cNvPr id="16" name="Text Box 8"/>
              <p:cNvSpPr txBox="1">
                <a:spLocks noChangeArrowheads="1"/>
              </p:cNvSpPr>
              <p:nvPr/>
            </p:nvSpPr>
            <p:spPr bwMode="auto">
              <a:xfrm>
                <a:off x="4080" y="3216"/>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zh-CN" altLang="en-US" sz="2000">
                    <a:ea typeface="宋体" pitchFamily="2" charset="-122"/>
                  </a:rPr>
                  <a:t>0</a:t>
                </a:r>
              </a:p>
            </p:txBody>
          </p:sp>
        </p:grpSp>
        <p:sp>
          <p:nvSpPr>
            <p:cNvPr id="12" name="Text Box 10"/>
            <p:cNvSpPr txBox="1">
              <a:spLocks noChangeArrowheads="1"/>
            </p:cNvSpPr>
            <p:nvPr/>
          </p:nvSpPr>
          <p:spPr bwMode="auto">
            <a:xfrm>
              <a:off x="6705600" y="2239293"/>
              <a:ext cx="322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zh-CN" altLang="en-US" sz="2000">
                  <a:ea typeface="宋体" pitchFamily="2" charset="-122"/>
                </a:rPr>
                <a:t>3</a:t>
              </a:r>
            </a:p>
          </p:txBody>
        </p:sp>
        <p:sp>
          <p:nvSpPr>
            <p:cNvPr id="13" name="Text Box 11"/>
            <p:cNvSpPr txBox="1">
              <a:spLocks noChangeArrowheads="1"/>
            </p:cNvSpPr>
            <p:nvPr/>
          </p:nvSpPr>
          <p:spPr bwMode="auto">
            <a:xfrm>
              <a:off x="6815138" y="4958681"/>
              <a:ext cx="322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zh-CN" altLang="en-US" sz="2000" dirty="0">
                  <a:ea typeface="宋体" pitchFamily="2" charset="-122"/>
                </a:rPr>
                <a:t>4</a:t>
              </a:r>
            </a:p>
          </p:txBody>
        </p:sp>
      </p:grpSp>
      <p:sp>
        <p:nvSpPr>
          <p:cNvPr id="8" name="弧形 7"/>
          <p:cNvSpPr/>
          <p:nvPr/>
        </p:nvSpPr>
        <p:spPr bwMode="auto">
          <a:xfrm rot="2541297">
            <a:off x="3832949" y="4786048"/>
            <a:ext cx="1440000" cy="1440000"/>
          </a:xfrm>
          <a:prstGeom prst="arc">
            <a:avLst>
              <a:gd name="adj1" fmla="val 16694216"/>
              <a:gd name="adj2" fmla="val 20880024"/>
            </a:avLst>
          </a:prstGeom>
          <a:noFill/>
          <a:ln w="38100" cap="flat" cmpd="sng" algn="ctr">
            <a:solidFill>
              <a:srgbClr val="FF0000"/>
            </a:solidFill>
            <a:prstDash val="solid"/>
            <a:round/>
            <a:headEnd type="none" w="med" len="med"/>
            <a:tailEnd type="triangle" w="med" len="med"/>
          </a:ln>
          <a:effectLst/>
        </p:spPr>
        <p:txBody>
          <a:bodyPr/>
          <a:lstStyle/>
          <a:p>
            <a:pPr eaLnBrk="1" hangingPunct="1">
              <a:defRPr/>
            </a:pPr>
            <a:endParaRPr lang="zh-CN" altLang="en-US"/>
          </a:p>
        </p:txBody>
      </p:sp>
    </p:spTree>
    <p:extLst>
      <p:ext uri="{BB962C8B-B14F-4D97-AF65-F5344CB8AC3E}">
        <p14:creationId xmlns:p14="http://schemas.microsoft.com/office/powerpoint/2010/main" val="14230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11560" y="1700808"/>
            <a:ext cx="7772400" cy="1462088"/>
          </a:xfrm>
          <a:prstGeom prst="rect">
            <a:avLst/>
          </a:prstGeom>
          <a:noFill/>
          <a:ln>
            <a:noFill/>
          </a:ln>
          <a:effectLst/>
        </p:spPr>
        <p:txBody>
          <a:bodyPr anchor="ctr"/>
          <a:lstStyle>
            <a:lvl1pPr algn="l" rtl="0" fontAlgn="base">
              <a:spcBef>
                <a:spcPct val="0"/>
              </a:spcBef>
              <a:spcAft>
                <a:spcPct val="0"/>
              </a:spcAft>
              <a:defRPr kumimoji="1" sz="3600" b="1" kern="1200">
                <a:solidFill>
                  <a:schemeClr val="tx2"/>
                </a:solidFill>
                <a:latin typeface="+mj-lt"/>
                <a:ea typeface="+mj-ea"/>
                <a:cs typeface="+mj-cs"/>
              </a:defRPr>
            </a:lvl1pPr>
            <a:lvl2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2pPr>
            <a:lvl3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3pPr>
            <a:lvl4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4pPr>
            <a:lvl5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5pPr>
            <a:lvl6pPr marL="4572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6pPr>
            <a:lvl7pPr marL="9144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7pPr>
            <a:lvl8pPr marL="13716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8pPr>
            <a:lvl9pPr marL="18288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9pPr>
          </a:lstStyle>
          <a:p>
            <a:pPr algn="ctr" eaLnBrk="1" hangingPunct="1">
              <a:defRPr/>
            </a:pPr>
            <a:r>
              <a:rPr lang="zh-CN" altLang="en-US" sz="6000" b="1" dirty="0">
                <a:latin typeface="Times New Roman" panose="02020603050405020304" pitchFamily="18" charset="0"/>
                <a:ea typeface="黑体" panose="02010609060101010101" pitchFamily="49" charset="-122"/>
                <a:cs typeface="Times New Roman" panose="02020603050405020304" pitchFamily="18" charset="0"/>
              </a:rPr>
              <a:t>微波网络理论</a:t>
            </a:r>
            <a:endParaRPr lang="en-US" altLang="zh-CN" sz="6000" dirty="0">
              <a:effectLst>
                <a:outerShdw blurRad="38100" dist="38100" dir="2700000" algn="tl">
                  <a:srgbClr val="000000">
                    <a:alpha val="43137"/>
                  </a:srgbClr>
                </a:outerShdw>
              </a:effectLst>
            </a:endParaRPr>
          </a:p>
        </p:txBody>
      </p:sp>
      <p:sp>
        <p:nvSpPr>
          <p:cNvPr id="2" name="矩形 1"/>
          <p:cNvSpPr/>
          <p:nvPr/>
        </p:nvSpPr>
        <p:spPr>
          <a:xfrm>
            <a:off x="1907704" y="3429000"/>
            <a:ext cx="3321743" cy="1200329"/>
          </a:xfrm>
          <a:prstGeom prst="rect">
            <a:avLst/>
          </a:prstGeom>
        </p:spPr>
        <p:txBody>
          <a:bodyPr wrap="none">
            <a:spAutoFit/>
          </a:bodyPr>
          <a:lstStyle/>
          <a:p>
            <a:pPr marL="342900" indent="-342900">
              <a:buFont typeface="Wingdings" panose="05000000000000000000" pitchFamily="2" charset="2"/>
              <a:buChar char="Ø"/>
            </a:pPr>
            <a:r>
              <a:rPr lang="zh-CN" altLang="en-US" sz="3600" dirty="0">
                <a:solidFill>
                  <a:schemeClr val="accent2"/>
                </a:solidFill>
                <a:latin typeface="隶书" panose="02010509060101010101" pitchFamily="49" charset="-122"/>
              </a:rPr>
              <a:t>史密斯圆图</a:t>
            </a:r>
            <a:endParaRPr lang="en-US" altLang="zh-CN" sz="3600" dirty="0">
              <a:solidFill>
                <a:schemeClr val="accent2"/>
              </a:solidFill>
              <a:latin typeface="隶书" panose="02010509060101010101" pitchFamily="49" charset="-122"/>
            </a:endParaRPr>
          </a:p>
          <a:p>
            <a:pPr marL="342900" indent="-342900">
              <a:buFont typeface="Wingdings" panose="05000000000000000000" pitchFamily="2" charset="2"/>
              <a:buChar char="Ø"/>
            </a:pPr>
            <a:r>
              <a:rPr lang="zh-CN" altLang="en-US" sz="3600" dirty="0">
                <a:solidFill>
                  <a:schemeClr val="accent2"/>
                </a:solidFill>
                <a:latin typeface="隶书" panose="02010509060101010101" pitchFamily="49" charset="-122"/>
              </a:rPr>
              <a:t>微波网络理论</a:t>
            </a:r>
            <a:endParaRPr lang="zh-CN" altLang="en-US" sz="3600" dirty="0">
              <a:solidFill>
                <a:schemeClr val="accent2"/>
              </a:solidFill>
            </a:endParaRPr>
          </a:p>
        </p:txBody>
      </p:sp>
    </p:spTree>
    <p:extLst>
      <p:ext uri="{BB962C8B-B14F-4D97-AF65-F5344CB8AC3E}">
        <p14:creationId xmlns:p14="http://schemas.microsoft.com/office/powerpoint/2010/main" val="3832820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20</a:t>
            </a:fld>
            <a:endParaRPr lang="zh-CN" altLang="en-US" dirty="0"/>
          </a:p>
        </p:txBody>
      </p:sp>
      <p:sp>
        <p:nvSpPr>
          <p:cNvPr id="5" name="Rectangle 2"/>
          <p:cNvSpPr>
            <a:spLocks noGrp="1" noChangeArrowheads="1"/>
          </p:cNvSpPr>
          <p:nvPr>
            <p:ph type="title"/>
          </p:nvPr>
        </p:nvSpPr>
        <p:spPr>
          <a:xfrm>
            <a:off x="2195736" y="1001291"/>
            <a:ext cx="4477544" cy="771525"/>
          </a:xfrm>
        </p:spPr>
        <p:txBody>
          <a:bodyPr/>
          <a:lstStyle/>
          <a:p>
            <a:pPr eaLnBrk="1" hangingPunct="1"/>
            <a:r>
              <a:rPr lang="zh-CN" altLang="en-US" dirty="0" smtClean="0">
                <a:ea typeface="宋体" pitchFamily="2" charset="-122"/>
              </a:rPr>
              <a:t>旋转方向的选择问题</a:t>
            </a:r>
            <a:endParaRPr lang="en-US" altLang="zh-CN" b="1" dirty="0" smtClean="0">
              <a:ea typeface="宋体" pitchFamily="2" charset="-122"/>
            </a:endParaRPr>
          </a:p>
        </p:txBody>
      </p:sp>
      <p:sp>
        <p:nvSpPr>
          <p:cNvPr id="6" name="Rectangle 3"/>
          <p:cNvSpPr txBox="1">
            <a:spLocks noChangeArrowheads="1"/>
          </p:cNvSpPr>
          <p:nvPr/>
        </p:nvSpPr>
        <p:spPr>
          <a:xfrm>
            <a:off x="914400" y="1905000"/>
            <a:ext cx="7467600" cy="4267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zh-CN" altLang="en-US" sz="2400" dirty="0" smtClean="0">
                <a:latin typeface="TimesNewRoman" charset="0"/>
                <a:ea typeface="宋体" pitchFamily="2" charset="-122"/>
              </a:rPr>
              <a:t>考虑到在传输线输入端口处</a:t>
            </a:r>
            <a:r>
              <a:rPr lang="en-US" altLang="zh-CN" sz="2400" dirty="0">
                <a:latin typeface="TimesNewRoman" charset="0"/>
                <a:ea typeface="宋体" pitchFamily="2" charset="-122"/>
              </a:rPr>
              <a:t>(</a:t>
            </a:r>
            <a:r>
              <a:rPr lang="en-US" altLang="zh-CN" sz="2400" b="1" i="1" dirty="0">
                <a:latin typeface="TimesNewRoman,Italic" charset="0"/>
                <a:ea typeface="宋体" pitchFamily="2" charset="-122"/>
              </a:rPr>
              <a:t>z </a:t>
            </a:r>
            <a:r>
              <a:rPr lang="en-US" altLang="zh-CN" sz="2400" b="1" i="1" dirty="0">
                <a:latin typeface="TimesNewRoman" charset="0"/>
                <a:ea typeface="宋体" pitchFamily="2" charset="-122"/>
              </a:rPr>
              <a:t>= </a:t>
            </a:r>
            <a:r>
              <a:rPr lang="en-US" altLang="zh-CN" sz="2400" b="1" i="1" dirty="0">
                <a:latin typeface="WPMathA" charset="-122"/>
                <a:ea typeface="WPMathA" charset="-122"/>
              </a:rPr>
              <a:t>-</a:t>
            </a:r>
            <a:r>
              <a:rPr lang="en-US" altLang="zh-CN" sz="2400" b="1" i="1" dirty="0">
                <a:latin typeface="TimesNewRoman,Italic" charset="0"/>
                <a:ea typeface="宋体" pitchFamily="2" charset="-122"/>
              </a:rPr>
              <a:t>l</a:t>
            </a:r>
            <a:r>
              <a:rPr lang="en-US" altLang="zh-CN" sz="2400" i="1" dirty="0">
                <a:latin typeface="TimesNewRoman,Italic" charset="0"/>
                <a:ea typeface="宋体" pitchFamily="2" charset="-122"/>
              </a:rPr>
              <a:t> </a:t>
            </a:r>
            <a:r>
              <a:rPr lang="en-US" altLang="zh-CN" sz="2400" dirty="0">
                <a:latin typeface="TimesNewRoman" charset="0"/>
                <a:ea typeface="宋体" pitchFamily="2" charset="-122"/>
              </a:rPr>
              <a:t>) </a:t>
            </a:r>
            <a:r>
              <a:rPr lang="zh-CN" altLang="en-US" sz="2400" dirty="0" smtClean="0">
                <a:latin typeface="TimesNewRoman" charset="0"/>
                <a:ea typeface="宋体" pitchFamily="2" charset="-122"/>
              </a:rPr>
              <a:t>的反射系数为</a:t>
            </a:r>
            <a:endParaRPr lang="en-US" altLang="zh-CN" sz="2400" dirty="0" smtClean="0">
              <a:latin typeface="TimesNewRoman" charset="0"/>
              <a:ea typeface="宋体" pitchFamily="2" charset="-122"/>
            </a:endParaRPr>
          </a:p>
          <a:p>
            <a:endParaRPr lang="en-US" altLang="zh-CN" sz="2400" dirty="0" smtClean="0">
              <a:latin typeface="TimesNewRoman" charset="0"/>
              <a:ea typeface="宋体" pitchFamily="2" charset="-122"/>
            </a:endParaRPr>
          </a:p>
          <a:p>
            <a:endParaRPr lang="en-US" altLang="zh-CN" sz="2400" dirty="0" smtClean="0">
              <a:latin typeface="TimesNewRoman" charset="0"/>
              <a:ea typeface="宋体" pitchFamily="2" charset="-122"/>
            </a:endParaRPr>
          </a:p>
          <a:p>
            <a:pPr algn="just">
              <a:buFont typeface="Wingdings" pitchFamily="2" charset="2"/>
              <a:buNone/>
            </a:pPr>
            <a:r>
              <a:rPr lang="en-US" altLang="zh-CN" sz="2400" dirty="0" smtClean="0">
                <a:latin typeface="TimesNewRoman" charset="0"/>
                <a:ea typeface="宋体" pitchFamily="2" charset="-122"/>
              </a:rPr>
              <a:t>    </a:t>
            </a:r>
            <a:r>
              <a:rPr lang="zh-CN" altLang="en-US" sz="2400" dirty="0" smtClean="0">
                <a:latin typeface="TimesNewRoman" charset="0"/>
                <a:ea typeface="宋体" pitchFamily="2" charset="-122"/>
              </a:rPr>
              <a:t>定义沿负载向激励源移动的相移为负，那么</a:t>
            </a:r>
            <a:endParaRPr lang="en-US" altLang="zh-CN" sz="2400" dirty="0" smtClean="0">
              <a:latin typeface="TimesNewRoman" charset="0"/>
              <a:ea typeface="宋体" pitchFamily="2" charset="-122"/>
            </a:endParaRPr>
          </a:p>
          <a:p>
            <a:pPr>
              <a:buFont typeface="Wingdings" pitchFamily="2" charset="2"/>
              <a:buNone/>
            </a:pPr>
            <a:endParaRPr lang="zh-CN" altLang="en-US" sz="2400" dirty="0" smtClean="0">
              <a:ea typeface="宋体" pitchFamily="2" charset="-122"/>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2511177"/>
            <a:ext cx="38100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5"/>
          <p:cNvSpPr>
            <a:spLocks noChangeArrowheads="1"/>
          </p:cNvSpPr>
          <p:nvPr/>
        </p:nvSpPr>
        <p:spPr bwMode="auto">
          <a:xfrm>
            <a:off x="1907778" y="4077072"/>
            <a:ext cx="842486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zh-CN" altLang="en-US" b="1" dirty="0" smtClean="0">
                <a:solidFill>
                  <a:srgbClr val="009900"/>
                </a:solidFill>
                <a:latin typeface="TimesNewRoman" charset="0"/>
                <a:ea typeface="宋体" pitchFamily="2" charset="-122"/>
              </a:rPr>
              <a:t>顺时针旋转</a:t>
            </a:r>
            <a:r>
              <a:rPr lang="en-US" altLang="zh-CN" b="1" dirty="0" smtClean="0">
                <a:solidFill>
                  <a:srgbClr val="009900"/>
                </a:solidFill>
                <a:latin typeface="TimesNewRoman" charset="0"/>
                <a:ea typeface="宋体" pitchFamily="2" charset="-122"/>
              </a:rPr>
              <a:t> </a:t>
            </a:r>
            <a:r>
              <a:rPr lang="en-US" altLang="zh-CN" b="1" dirty="0">
                <a:solidFill>
                  <a:srgbClr val="009900"/>
                </a:solidFill>
                <a:latin typeface="TimesNewRoman" charset="0"/>
                <a:ea typeface="宋体" pitchFamily="2" charset="-122"/>
              </a:rPr>
              <a:t>(</a:t>
            </a:r>
            <a:r>
              <a:rPr lang="zh-CN" altLang="en-US" b="1" dirty="0">
                <a:solidFill>
                  <a:srgbClr val="009900"/>
                </a:solidFill>
                <a:latin typeface="TimesNewRoman" charset="0"/>
                <a:ea typeface="宋体" pitchFamily="2" charset="-122"/>
              </a:rPr>
              <a:t>顺时针) </a:t>
            </a:r>
            <a:r>
              <a:rPr lang="zh-CN" altLang="en-US" b="1" dirty="0">
                <a:solidFill>
                  <a:srgbClr val="009900"/>
                </a:solidFill>
                <a:latin typeface="WPMathA" charset="-122"/>
                <a:ea typeface="WPMathA" charset="-122"/>
                <a:sym typeface="Symbol" pitchFamily="18" charset="2"/>
              </a:rPr>
              <a:t></a:t>
            </a:r>
            <a:r>
              <a:rPr lang="zh-CN" altLang="en-US" b="1" dirty="0">
                <a:solidFill>
                  <a:srgbClr val="009900"/>
                </a:solidFill>
                <a:latin typeface="WPMathA" charset="-122"/>
                <a:ea typeface="WPMathA" charset="-122"/>
              </a:rPr>
              <a:t> </a:t>
            </a:r>
            <a:r>
              <a:rPr lang="zh-CN" altLang="en-US" b="1" dirty="0" smtClean="0">
                <a:solidFill>
                  <a:srgbClr val="009900"/>
                </a:solidFill>
                <a:latin typeface="WPMathA" charset="-122"/>
                <a:ea typeface="WPMathA" charset="-122"/>
              </a:rPr>
              <a:t>朝向激励源</a:t>
            </a:r>
            <a:endParaRPr lang="en-US" altLang="zh-CN" b="1" dirty="0">
              <a:solidFill>
                <a:srgbClr val="009900"/>
              </a:solidFill>
              <a:latin typeface="TimesNewRoman" charset="0"/>
              <a:ea typeface="宋体" pitchFamily="2" charset="-122"/>
            </a:endParaRPr>
          </a:p>
          <a:p>
            <a:pPr eaLnBrk="1" hangingPunct="1">
              <a:spcBef>
                <a:spcPct val="50000"/>
              </a:spcBef>
            </a:pPr>
            <a:r>
              <a:rPr lang="zh-CN" altLang="en-US" b="1" dirty="0" smtClean="0">
                <a:solidFill>
                  <a:srgbClr val="009900"/>
                </a:solidFill>
                <a:latin typeface="TimesNewRoman" charset="0"/>
                <a:ea typeface="宋体" pitchFamily="2" charset="-122"/>
              </a:rPr>
              <a:t>逆时针旋转</a:t>
            </a:r>
            <a:r>
              <a:rPr lang="en-US" altLang="zh-CN" b="1" dirty="0" smtClean="0">
                <a:solidFill>
                  <a:srgbClr val="009900"/>
                </a:solidFill>
                <a:latin typeface="TimesNewRoman" charset="0"/>
                <a:ea typeface="宋体" pitchFamily="2" charset="-122"/>
              </a:rPr>
              <a:t> </a:t>
            </a:r>
            <a:r>
              <a:rPr lang="en-US" altLang="zh-CN" b="1" dirty="0">
                <a:solidFill>
                  <a:srgbClr val="009900"/>
                </a:solidFill>
                <a:latin typeface="TimesNewRoman" charset="0"/>
                <a:ea typeface="宋体" pitchFamily="2" charset="-122"/>
              </a:rPr>
              <a:t>(</a:t>
            </a:r>
            <a:r>
              <a:rPr lang="zh-CN" altLang="en-US" b="1" dirty="0">
                <a:solidFill>
                  <a:srgbClr val="009900"/>
                </a:solidFill>
                <a:latin typeface="TimesNewRoman" charset="0"/>
                <a:ea typeface="宋体" pitchFamily="2" charset="-122"/>
              </a:rPr>
              <a:t>逆时针) </a:t>
            </a:r>
            <a:r>
              <a:rPr lang="en-US" altLang="zh-CN" b="1" dirty="0">
                <a:solidFill>
                  <a:srgbClr val="009900"/>
                </a:solidFill>
                <a:latin typeface="WPMathA" charset="-122"/>
                <a:ea typeface="WPMathA" charset="-122"/>
                <a:sym typeface="Symbol" pitchFamily="18" charset="2"/>
              </a:rPr>
              <a:t></a:t>
            </a:r>
            <a:r>
              <a:rPr lang="en-US" altLang="zh-CN" b="1" dirty="0">
                <a:solidFill>
                  <a:srgbClr val="009900"/>
                </a:solidFill>
                <a:latin typeface="TimesNewRoman" charset="0"/>
                <a:ea typeface="宋体" pitchFamily="2" charset="-122"/>
              </a:rPr>
              <a:t>  </a:t>
            </a:r>
            <a:r>
              <a:rPr lang="zh-CN" altLang="en-US" b="1" dirty="0" smtClean="0">
                <a:solidFill>
                  <a:srgbClr val="009900"/>
                </a:solidFill>
                <a:latin typeface="TimesNewRoman" charset="0"/>
                <a:ea typeface="宋体" pitchFamily="2" charset="-122"/>
              </a:rPr>
              <a:t>朝向负载</a:t>
            </a:r>
            <a:endParaRPr lang="en-US" altLang="zh-CN" b="1" dirty="0">
              <a:solidFill>
                <a:srgbClr val="009900"/>
              </a:solidFill>
              <a:latin typeface="TimesNewRoman" charset="0"/>
              <a:ea typeface="宋体" pitchFamily="2" charset="-122"/>
            </a:endParaRPr>
          </a:p>
        </p:txBody>
      </p:sp>
    </p:spTree>
    <p:extLst>
      <p:ext uri="{BB962C8B-B14F-4D97-AF65-F5344CB8AC3E}">
        <p14:creationId xmlns:p14="http://schemas.microsoft.com/office/powerpoint/2010/main" val="4068301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21</a:t>
            </a:fld>
            <a:endParaRPr lang="zh-CN" altLang="en-US" dirty="0"/>
          </a:p>
        </p:txBody>
      </p:sp>
      <p:sp>
        <p:nvSpPr>
          <p:cNvPr id="5" name="Rectangle 2"/>
          <p:cNvSpPr>
            <a:spLocks noGrp="1" noChangeArrowheads="1"/>
          </p:cNvSpPr>
          <p:nvPr>
            <p:ph type="title"/>
          </p:nvPr>
        </p:nvSpPr>
        <p:spPr>
          <a:xfrm>
            <a:off x="2195736" y="1001291"/>
            <a:ext cx="4477544" cy="771525"/>
          </a:xfrm>
        </p:spPr>
        <p:txBody>
          <a:bodyPr/>
          <a:lstStyle/>
          <a:p>
            <a:pPr eaLnBrk="1" hangingPunct="1"/>
            <a:r>
              <a:rPr lang="zh-CN" altLang="en-US" dirty="0" smtClean="0">
                <a:ea typeface="宋体" pitchFamily="2" charset="-122"/>
              </a:rPr>
              <a:t>旋转方向的选择问题</a:t>
            </a:r>
            <a:endParaRPr lang="en-US" altLang="zh-CN" b="1" dirty="0" smtClean="0">
              <a:ea typeface="宋体" pitchFamily="2" charset="-122"/>
            </a:endParaRPr>
          </a:p>
        </p:txBody>
      </p:sp>
      <p:pic>
        <p:nvPicPr>
          <p:cNvPr id="9" name="Picture 2" descr="rotation direc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485" y="1772513"/>
            <a:ext cx="7178046" cy="46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5293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22</a:t>
            </a:fld>
            <a:endParaRPr lang="zh-CN" altLang="en-US" dirty="0"/>
          </a:p>
        </p:txBody>
      </p:sp>
      <p:sp>
        <p:nvSpPr>
          <p:cNvPr id="5" name="Rectangle 2"/>
          <p:cNvSpPr>
            <a:spLocks noGrp="1" noChangeArrowheads="1"/>
          </p:cNvSpPr>
          <p:nvPr>
            <p:ph type="title"/>
          </p:nvPr>
        </p:nvSpPr>
        <p:spPr>
          <a:xfrm>
            <a:off x="467544" y="990600"/>
            <a:ext cx="5867400" cy="693738"/>
          </a:xfrm>
        </p:spPr>
        <p:txBody>
          <a:bodyPr/>
          <a:lstStyle/>
          <a:p>
            <a:pPr eaLnBrk="1" hangingPunct="1"/>
            <a:r>
              <a:rPr lang="zh-CN" altLang="en-US" sz="3200" dirty="0" smtClean="0">
                <a:solidFill>
                  <a:srgbClr val="9900FF"/>
                </a:solidFill>
                <a:latin typeface="Comic Sans MS" pitchFamily="66" charset="0"/>
                <a:ea typeface="宋体" pitchFamily="2" charset="-122"/>
              </a:rPr>
              <a:t>电长度和物理长度</a:t>
            </a:r>
            <a:endParaRPr lang="en-US" altLang="zh-CN" sz="3200" dirty="0" smtClean="0">
              <a:solidFill>
                <a:srgbClr val="9900FF"/>
              </a:solidFill>
              <a:latin typeface="Comic Sans MS" pitchFamily="66" charset="0"/>
              <a:ea typeface="宋体" pitchFamily="2" charset="-122"/>
            </a:endParaRPr>
          </a:p>
        </p:txBody>
      </p:sp>
      <p:sp>
        <p:nvSpPr>
          <p:cNvPr id="6" name="Rectangle 3"/>
          <p:cNvSpPr txBox="1">
            <a:spLocks noChangeArrowheads="1"/>
          </p:cNvSpPr>
          <p:nvPr/>
        </p:nvSpPr>
        <p:spPr>
          <a:xfrm>
            <a:off x="611188" y="1989138"/>
            <a:ext cx="7239000" cy="432018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zh-CN" altLang="en-US" sz="2400" dirty="0" smtClean="0">
                <a:latin typeface="TimesNewRoman" charset="0"/>
                <a:ea typeface="宋体" pitchFamily="2" charset="-122"/>
              </a:rPr>
              <a:t>围绕斯密斯原图旋转一周</a:t>
            </a:r>
            <a:endParaRPr lang="en-US" altLang="zh-CN" sz="2400" dirty="0" smtClean="0">
              <a:latin typeface="TimesNewRoman" charset="0"/>
              <a:ea typeface="宋体" pitchFamily="2" charset="-122"/>
            </a:endParaRPr>
          </a:p>
          <a:p>
            <a:pPr>
              <a:lnSpc>
                <a:spcPct val="90000"/>
              </a:lnSpc>
            </a:pPr>
            <a:endParaRPr lang="en-US" altLang="zh-CN" sz="2400" dirty="0" smtClean="0">
              <a:latin typeface="TimesNewRoman" charset="0"/>
              <a:ea typeface="宋体" pitchFamily="2" charset="-122"/>
            </a:endParaRPr>
          </a:p>
          <a:p>
            <a:pPr>
              <a:lnSpc>
                <a:spcPct val="90000"/>
              </a:lnSpc>
            </a:pPr>
            <a:endParaRPr lang="en-US" altLang="zh-CN" sz="2400" dirty="0" smtClean="0">
              <a:latin typeface="TimesNewRoman" charset="0"/>
              <a:ea typeface="宋体" pitchFamily="2" charset="-122"/>
            </a:endParaRPr>
          </a:p>
          <a:p>
            <a:pPr>
              <a:lnSpc>
                <a:spcPct val="90000"/>
              </a:lnSpc>
            </a:pPr>
            <a:endParaRPr lang="en-US" altLang="zh-CN" sz="2400" dirty="0" smtClean="0">
              <a:latin typeface="TimesNewRoman" charset="0"/>
              <a:ea typeface="宋体" pitchFamily="2" charset="-122"/>
            </a:endParaRPr>
          </a:p>
          <a:p>
            <a:pPr>
              <a:lnSpc>
                <a:spcPct val="90000"/>
              </a:lnSpc>
            </a:pPr>
            <a:endParaRPr lang="en-US" altLang="zh-CN" sz="2400" dirty="0" smtClean="0">
              <a:latin typeface="TimesNewRoman" charset="0"/>
              <a:ea typeface="宋体" pitchFamily="2" charset="-122"/>
            </a:endParaRPr>
          </a:p>
          <a:p>
            <a:pPr algn="just">
              <a:lnSpc>
                <a:spcPct val="90000"/>
              </a:lnSpc>
            </a:pPr>
            <a:r>
              <a:rPr lang="zh-CN" altLang="en-US" sz="2400" dirty="0" smtClean="0">
                <a:latin typeface="TimesNewRoman" charset="0"/>
                <a:ea typeface="宋体" pitchFamily="2" charset="-122"/>
              </a:rPr>
              <a:t>在史密斯原图上转动一周，相当于在传输线上移动了半个波长</a:t>
            </a:r>
            <a:r>
              <a:rPr lang="en-US" altLang="zh-CN" sz="2400" dirty="0" smtClean="0">
                <a:latin typeface="TimesNewRoman" charset="0"/>
                <a:ea typeface="宋体" pitchFamily="2" charset="-122"/>
              </a:rPr>
              <a:t> (</a:t>
            </a:r>
            <a:r>
              <a:rPr lang="en-US" altLang="zh-CN" sz="2400" dirty="0" smtClean="0">
                <a:latin typeface="WPGreekCentury" charset="-122"/>
                <a:ea typeface="WPGreekCentury" charset="-122"/>
                <a:sym typeface="Symbol" pitchFamily="18" charset="2"/>
              </a:rPr>
              <a:t>/2</a:t>
            </a:r>
            <a:r>
              <a:rPr lang="en-US" altLang="zh-CN" sz="2400" dirty="0" smtClean="0">
                <a:latin typeface="WPGreekCentury" charset="-122"/>
                <a:ea typeface="WPGreekCentury" charset="-122"/>
              </a:rPr>
              <a:t> </a:t>
            </a:r>
            <a:r>
              <a:rPr lang="en-US" altLang="zh-CN" sz="2400" dirty="0" smtClean="0">
                <a:latin typeface="TimesNewRoman" charset="0"/>
                <a:ea typeface="宋体" pitchFamily="2" charset="-122"/>
                <a:sym typeface="Symbol" pitchFamily="18" charset="2"/>
              </a:rPr>
              <a:t></a:t>
            </a:r>
            <a:r>
              <a:rPr lang="en-US" altLang="zh-CN" sz="2400" dirty="0" smtClean="0">
                <a:latin typeface="TimesNewRoman" charset="0"/>
                <a:ea typeface="宋体" pitchFamily="2" charset="-122"/>
              </a:rPr>
              <a:t> 180</a:t>
            </a:r>
            <a:r>
              <a:rPr lang="en-US" altLang="zh-CN" sz="2400" baseline="30000" dirty="0" smtClean="0">
                <a:latin typeface="TimesNewRoman" charset="0"/>
                <a:ea typeface="宋体" pitchFamily="2" charset="-122"/>
              </a:rPr>
              <a:t>o</a:t>
            </a:r>
            <a:r>
              <a:rPr lang="en-US" altLang="zh-CN" sz="2400" dirty="0" smtClean="0">
                <a:latin typeface="TimesNewRoman" charset="0"/>
                <a:ea typeface="宋体" pitchFamily="2" charset="-122"/>
              </a:rPr>
              <a:t>).</a:t>
            </a:r>
          </a:p>
          <a:p>
            <a:pPr algn="just">
              <a:lnSpc>
                <a:spcPct val="90000"/>
              </a:lnSpc>
              <a:buFont typeface="Wingdings" pitchFamily="2" charset="2"/>
              <a:buNone/>
            </a:pPr>
            <a:r>
              <a:rPr lang="en-US" altLang="zh-CN" sz="2400" b="1" dirty="0" smtClean="0">
                <a:solidFill>
                  <a:srgbClr val="009900"/>
                </a:solidFill>
                <a:latin typeface="TimesNewRoman" charset="0"/>
                <a:ea typeface="宋体" pitchFamily="2" charset="-122"/>
              </a:rPr>
              <a:t>     </a:t>
            </a:r>
            <a:endParaRPr lang="en-US" altLang="zh-CN" sz="2800" b="1" dirty="0" smtClean="0">
              <a:solidFill>
                <a:srgbClr val="009900"/>
              </a:solidFill>
              <a:latin typeface="TimesNewRoman" charset="0"/>
              <a:ea typeface="宋体" pitchFamily="2" charset="-122"/>
            </a:endParaRPr>
          </a:p>
          <a:p>
            <a:pPr algn="just">
              <a:lnSpc>
                <a:spcPct val="90000"/>
              </a:lnSpc>
            </a:pPr>
            <a:endParaRPr lang="en-US" altLang="zh-CN" sz="2400" dirty="0" smtClean="0">
              <a:latin typeface="TimesNewRoman" charset="0"/>
              <a:ea typeface="宋体" pitchFamily="2" charset="-122"/>
            </a:endParaRPr>
          </a:p>
          <a:p>
            <a:pPr>
              <a:lnSpc>
                <a:spcPct val="90000"/>
              </a:lnSpc>
              <a:buFont typeface="Wingdings" pitchFamily="2" charset="2"/>
              <a:buNone/>
            </a:pPr>
            <a:endParaRPr lang="en-US" altLang="zh-CN" sz="2400" dirty="0" smtClean="0">
              <a:latin typeface="TimesNewRoman" charset="0"/>
              <a:ea typeface="宋体" pitchFamily="2" charset="-122"/>
            </a:endParaRPr>
          </a:p>
          <a:p>
            <a:pPr>
              <a:lnSpc>
                <a:spcPct val="90000"/>
              </a:lnSpc>
            </a:pPr>
            <a:endParaRPr lang="zh-CN" altLang="en-US" sz="2400" dirty="0" smtClean="0">
              <a:ea typeface="宋体" pitchFamily="2" charset="-122"/>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708920"/>
            <a:ext cx="64008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3814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endParaRPr lang="zh-CN" altLang="en-US" dirty="0"/>
          </a:p>
        </p:txBody>
      </p:sp>
      <p:sp>
        <p:nvSpPr>
          <p:cNvPr id="5" name="Rectangle 2"/>
          <p:cNvSpPr>
            <a:spLocks noGrp="1" noChangeArrowheads="1"/>
          </p:cNvSpPr>
          <p:nvPr>
            <p:ph type="title"/>
          </p:nvPr>
        </p:nvSpPr>
        <p:spPr>
          <a:xfrm>
            <a:off x="611560" y="980728"/>
            <a:ext cx="5377408" cy="617538"/>
          </a:xfrm>
        </p:spPr>
        <p:txBody>
          <a:bodyPr/>
          <a:lstStyle/>
          <a:p>
            <a:pPr eaLnBrk="1" hangingPunct="1"/>
            <a:r>
              <a:rPr lang="zh-CN" altLang="en-US" sz="3200" b="1" dirty="0" smtClean="0">
                <a:solidFill>
                  <a:srgbClr val="9900FF"/>
                </a:solidFill>
                <a:latin typeface="Comic Sans MS" pitchFamily="66" charset="0"/>
                <a:ea typeface="宋体" pitchFamily="2" charset="-122"/>
              </a:rPr>
              <a:t>关于史密斯原图的一些结论</a:t>
            </a:r>
            <a:endParaRPr lang="en-US" altLang="zh-CN" sz="3200" b="1" dirty="0" smtClean="0">
              <a:solidFill>
                <a:srgbClr val="9900FF"/>
              </a:solidFill>
              <a:latin typeface="Comic Sans MS" pitchFamily="66" charset="0"/>
              <a:ea typeface="宋体" pitchFamily="2" charset="-122"/>
            </a:endParaRPr>
          </a:p>
        </p:txBody>
      </p:sp>
      <p:sp>
        <p:nvSpPr>
          <p:cNvPr id="8" name="矩形 7"/>
          <p:cNvSpPr/>
          <p:nvPr/>
        </p:nvSpPr>
        <p:spPr>
          <a:xfrm>
            <a:off x="582242" y="1772816"/>
            <a:ext cx="8208912" cy="5110886"/>
          </a:xfrm>
          <a:prstGeom prst="rect">
            <a:avLst/>
          </a:prstGeom>
        </p:spPr>
        <p:txBody>
          <a:bodyPr wrap="square">
            <a:spAutoFit/>
          </a:bodyPr>
          <a:lstStyle/>
          <a:p>
            <a:pPr algn="just">
              <a:lnSpc>
                <a:spcPct val="150000"/>
              </a:lnSpc>
            </a:pPr>
            <a:r>
              <a:rPr lang="en-US" altLang="zh-CN" sz="2000" b="1" dirty="0">
                <a:latin typeface="TimesNewRoman" charset="0"/>
                <a:ea typeface="楷体_GB2312" pitchFamily="49" charset="-122"/>
              </a:rPr>
              <a:t>Smith</a:t>
            </a:r>
            <a:r>
              <a:rPr lang="zh-CN" altLang="en-US" sz="2000" b="1" dirty="0">
                <a:latin typeface="TimesNewRoman" charset="0"/>
                <a:ea typeface="楷体_GB2312" pitchFamily="49" charset="-122"/>
              </a:rPr>
              <a:t>圆图的理论基础是传输线的电压反射系数和输入阻抗，是传输线理论公式的形象化图示。</a:t>
            </a:r>
          </a:p>
          <a:p>
            <a:pPr algn="just">
              <a:lnSpc>
                <a:spcPct val="150000"/>
              </a:lnSpc>
            </a:pPr>
            <a:r>
              <a:rPr lang="en-US" altLang="zh-CN" sz="2000" b="1" dirty="0">
                <a:latin typeface="TimesNewRoman" charset="0"/>
                <a:ea typeface="楷体_GB2312" pitchFamily="49" charset="-122"/>
              </a:rPr>
              <a:t>Smith</a:t>
            </a:r>
            <a:r>
              <a:rPr lang="zh-CN" altLang="en-US" sz="2000" b="1" dirty="0">
                <a:latin typeface="TimesNewRoman" charset="0"/>
                <a:ea typeface="楷体_GB2312" pitchFamily="49" charset="-122"/>
              </a:rPr>
              <a:t>圆图就由电压反射系数圆和阻抗圆构成。(阻抗圆分成电阻圆和电抗圆)</a:t>
            </a:r>
          </a:p>
          <a:p>
            <a:pPr algn="just">
              <a:lnSpc>
                <a:spcPct val="150000"/>
              </a:lnSpc>
            </a:pPr>
            <a:r>
              <a:rPr lang="zh-CN" altLang="en-US" sz="2000" b="1" dirty="0">
                <a:latin typeface="TimesNewRoman" charset="0"/>
                <a:ea typeface="楷体_GB2312" pitchFamily="49" charset="-122"/>
              </a:rPr>
              <a:t>电压反射系数圆以圆图的中心为圆心，传输线终端负载电压反射系数的大小为半径(最大半径为1）。</a:t>
            </a:r>
          </a:p>
          <a:p>
            <a:pPr algn="just">
              <a:lnSpc>
                <a:spcPct val="150000"/>
              </a:lnSpc>
            </a:pPr>
            <a:r>
              <a:rPr lang="zh-CN" altLang="en-US" sz="2000" b="1" dirty="0">
                <a:latin typeface="TimesNewRoman" charset="0"/>
                <a:ea typeface="楷体_GB2312" pitchFamily="49" charset="-122"/>
              </a:rPr>
              <a:t>一旦终端电压反射系数在圆图上的位置确定，则其他任意一点的电压反射系数所对应位置均在同一反射系数圆上，不同的只是相位角不同。</a:t>
            </a:r>
          </a:p>
          <a:p>
            <a:pPr algn="just">
              <a:lnSpc>
                <a:spcPct val="150000"/>
              </a:lnSpc>
            </a:pPr>
            <a:r>
              <a:rPr lang="zh-CN" altLang="en-US" sz="2000" b="1" dirty="0">
                <a:latin typeface="TimesNewRoman" charset="0"/>
                <a:ea typeface="楷体_GB2312" pitchFamily="49" charset="-122"/>
              </a:rPr>
              <a:t>欲求反射系数的点距终端距离为</a:t>
            </a:r>
            <a:r>
              <a:rPr lang="en-US" altLang="zh-CN" sz="2000" b="1" i="1" dirty="0">
                <a:latin typeface="TimesNewRoman" charset="0"/>
                <a:ea typeface="楷体_GB2312" pitchFamily="49" charset="-122"/>
              </a:rPr>
              <a:t>l/</a:t>
            </a:r>
            <a:r>
              <a:rPr lang="en-US" altLang="zh-CN" sz="2000" b="1" i="1" dirty="0">
                <a:latin typeface="TimesNewRoman" charset="0"/>
                <a:ea typeface="楷体_GB2312" pitchFamily="49" charset="-122"/>
                <a:sym typeface="Symbol" pitchFamily="18" charset="2"/>
              </a:rPr>
              <a:t></a:t>
            </a:r>
            <a:r>
              <a:rPr lang="en-US" altLang="zh-CN" sz="2000" b="1" dirty="0">
                <a:latin typeface="TimesNewRoman" charset="0"/>
                <a:ea typeface="楷体_GB2312" pitchFamily="49" charset="-122"/>
              </a:rPr>
              <a:t>, </a:t>
            </a:r>
            <a:r>
              <a:rPr lang="zh-CN" altLang="en-US" sz="2000" b="1" dirty="0">
                <a:latin typeface="TimesNewRoman" charset="0"/>
                <a:ea typeface="楷体_GB2312" pitchFamily="49" charset="-122"/>
              </a:rPr>
              <a:t>则从终端反射点在反射系数圆上的位置出发，在同一反射系数圆上转动</a:t>
            </a:r>
            <a:r>
              <a:rPr lang="en-US" altLang="zh-CN" sz="2000" b="1" i="1" dirty="0">
                <a:latin typeface="TimesNewRoman" charset="0"/>
                <a:ea typeface="楷体_GB2312" pitchFamily="49" charset="-122"/>
              </a:rPr>
              <a:t>l/</a:t>
            </a:r>
            <a:r>
              <a:rPr lang="en-US" altLang="zh-CN" sz="2000" b="1" i="1" dirty="0">
                <a:latin typeface="TimesNewRoman" charset="0"/>
                <a:ea typeface="楷体_GB2312" pitchFamily="49" charset="-122"/>
                <a:sym typeface="Symbol" pitchFamily="18" charset="2"/>
              </a:rPr>
              <a:t>,</a:t>
            </a:r>
            <a:r>
              <a:rPr lang="zh-CN" altLang="en-US" sz="2000" b="1" dirty="0">
                <a:latin typeface="TimesNewRoman" charset="0"/>
                <a:ea typeface="楷体_GB2312" pitchFamily="49" charset="-122"/>
                <a:sym typeface="Symbol" pitchFamily="18" charset="2"/>
              </a:rPr>
              <a:t>则所得到的就是该点的电压反射系数。 </a:t>
            </a:r>
            <a:endParaRPr lang="en-US" altLang="zh-CN" sz="2000" b="1" dirty="0">
              <a:latin typeface="TimesNewRoman" charset="0"/>
              <a:ea typeface="楷体_GB2312" pitchFamily="49" charset="-122"/>
            </a:endParaRPr>
          </a:p>
        </p:txBody>
      </p:sp>
    </p:spTree>
    <p:extLst>
      <p:ext uri="{BB962C8B-B14F-4D97-AF65-F5344CB8AC3E}">
        <p14:creationId xmlns:p14="http://schemas.microsoft.com/office/powerpoint/2010/main" val="134332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24</a:t>
            </a:fld>
            <a:endParaRPr lang="zh-CN" altLang="en-US" dirty="0"/>
          </a:p>
        </p:txBody>
      </p:sp>
      <p:sp>
        <p:nvSpPr>
          <p:cNvPr id="6" name="Rectangle 3"/>
          <p:cNvSpPr>
            <a:spLocks noChangeArrowheads="1"/>
          </p:cNvSpPr>
          <p:nvPr/>
        </p:nvSpPr>
        <p:spPr bwMode="auto">
          <a:xfrm>
            <a:off x="990600" y="990600"/>
            <a:ext cx="7162800" cy="61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zh-CN" altLang="en-US" sz="3200" b="1" dirty="0" smtClean="0">
                <a:solidFill>
                  <a:srgbClr val="9900FF"/>
                </a:solidFill>
                <a:latin typeface="Comic Sans MS" pitchFamily="66" charset="0"/>
                <a:ea typeface="宋体" pitchFamily="2" charset="-122"/>
              </a:rPr>
              <a:t>关于史密斯原图</a:t>
            </a:r>
            <a:r>
              <a:rPr lang="en-US" altLang="zh-CN" sz="3200" b="1" dirty="0" smtClean="0">
                <a:solidFill>
                  <a:srgbClr val="9900FF"/>
                </a:solidFill>
                <a:latin typeface="Comic Sans MS" pitchFamily="66" charset="0"/>
                <a:ea typeface="宋体" pitchFamily="2" charset="-122"/>
              </a:rPr>
              <a:t>---</a:t>
            </a:r>
            <a:r>
              <a:rPr lang="en-US" altLang="zh-CN" sz="2800" b="1" i="1" dirty="0">
                <a:solidFill>
                  <a:srgbClr val="9900FF"/>
                </a:solidFill>
                <a:latin typeface="Comic Sans MS" pitchFamily="66" charset="0"/>
                <a:ea typeface="宋体" pitchFamily="2" charset="-122"/>
              </a:rPr>
              <a:t>cont1</a:t>
            </a:r>
          </a:p>
        </p:txBody>
      </p:sp>
      <p:pic>
        <p:nvPicPr>
          <p:cNvPr id="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1476177"/>
            <a:ext cx="7315200"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p:cNvSpPr txBox="1">
            <a:spLocks noChangeArrowheads="1"/>
          </p:cNvSpPr>
          <p:nvPr/>
        </p:nvSpPr>
        <p:spPr bwMode="auto">
          <a:xfrm>
            <a:off x="3198912" y="1933377"/>
            <a:ext cx="2286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zh-CN" altLang="en-US" sz="2000" b="1" dirty="0" smtClean="0">
                <a:solidFill>
                  <a:srgbClr val="9900FF"/>
                </a:solidFill>
                <a:latin typeface="TimesNewRoman,Italic" charset="0"/>
                <a:ea typeface="宋体" pitchFamily="2" charset="-122"/>
              </a:rPr>
              <a:t>纯感性负载</a:t>
            </a:r>
            <a:endParaRPr lang="en-US" altLang="zh-CN" sz="2000" b="1" dirty="0">
              <a:solidFill>
                <a:srgbClr val="9900FF"/>
              </a:solidFill>
              <a:latin typeface="TimesNewRoman,Italic" charset="0"/>
              <a:ea typeface="宋体" pitchFamily="2" charset="-122"/>
            </a:endParaRPr>
          </a:p>
        </p:txBody>
      </p:sp>
      <p:sp>
        <p:nvSpPr>
          <p:cNvPr id="10" name="Text Box 6"/>
          <p:cNvSpPr txBox="1">
            <a:spLocks noChangeArrowheads="1"/>
          </p:cNvSpPr>
          <p:nvPr/>
        </p:nvSpPr>
        <p:spPr bwMode="auto">
          <a:xfrm>
            <a:off x="4906144" y="6429177"/>
            <a:ext cx="266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zh-CN" altLang="en-US" sz="2000" b="1" dirty="0" smtClean="0">
                <a:solidFill>
                  <a:srgbClr val="9900FF"/>
                </a:solidFill>
                <a:latin typeface="TimesNewRoman,Italic" charset="0"/>
                <a:ea typeface="宋体" pitchFamily="2" charset="-122"/>
              </a:rPr>
              <a:t>纯容性负载</a:t>
            </a:r>
            <a:endParaRPr lang="en-US" altLang="zh-CN" sz="2000" b="1" dirty="0">
              <a:solidFill>
                <a:srgbClr val="9900FF"/>
              </a:solidFill>
              <a:latin typeface="TimesNewRoman,Italic" charset="0"/>
              <a:ea typeface="宋体" pitchFamily="2" charset="-122"/>
            </a:endParaRPr>
          </a:p>
        </p:txBody>
      </p:sp>
      <p:sp>
        <p:nvSpPr>
          <p:cNvPr id="5" name="Rectangle 2"/>
          <p:cNvSpPr>
            <a:spLocks noChangeArrowheads="1"/>
          </p:cNvSpPr>
          <p:nvPr/>
        </p:nvSpPr>
        <p:spPr bwMode="auto">
          <a:xfrm>
            <a:off x="11201" y="2165182"/>
            <a:ext cx="259228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fontAlgn="base">
              <a:spcBef>
                <a:spcPct val="0"/>
              </a:spcBef>
              <a:spcAft>
                <a:spcPct val="0"/>
              </a:spcAft>
              <a:defRPr sz="2400">
                <a:solidFill>
                  <a:schemeClr val="tx1"/>
                </a:solidFill>
                <a:latin typeface="Arial" pitchFamily="34" charset="0"/>
              </a:defRPr>
            </a:lvl6pPr>
            <a:lvl7pPr marL="2971800" indent="-228600" fontAlgn="base">
              <a:spcBef>
                <a:spcPct val="0"/>
              </a:spcBef>
              <a:spcAft>
                <a:spcPct val="0"/>
              </a:spcAft>
              <a:defRPr sz="2400">
                <a:solidFill>
                  <a:schemeClr val="tx1"/>
                </a:solidFill>
                <a:latin typeface="Arial" pitchFamily="34" charset="0"/>
              </a:defRPr>
            </a:lvl7pPr>
            <a:lvl8pPr marL="3429000" indent="-228600" fontAlgn="base">
              <a:spcBef>
                <a:spcPct val="0"/>
              </a:spcBef>
              <a:spcAft>
                <a:spcPct val="0"/>
              </a:spcAft>
              <a:defRPr sz="2400">
                <a:solidFill>
                  <a:schemeClr val="tx1"/>
                </a:solidFill>
                <a:latin typeface="Arial" pitchFamily="34" charset="0"/>
              </a:defRPr>
            </a:lvl8pPr>
            <a:lvl9pPr marL="3886200" indent="-228600" fontAlgn="base">
              <a:spcBef>
                <a:spcPct val="0"/>
              </a:spcBef>
              <a:spcAft>
                <a:spcPct val="0"/>
              </a:spcAft>
              <a:defRPr sz="2400">
                <a:solidFill>
                  <a:schemeClr val="tx1"/>
                </a:solidFill>
                <a:latin typeface="Arial" pitchFamily="34" charset="0"/>
              </a:defRPr>
            </a:lvl9pPr>
          </a:lstStyle>
          <a:p>
            <a:pPr algn="just">
              <a:lnSpc>
                <a:spcPct val="90000"/>
              </a:lnSpc>
              <a:spcBef>
                <a:spcPct val="20000"/>
              </a:spcBef>
              <a:buClr>
                <a:schemeClr val="folHlink"/>
              </a:buClr>
              <a:buSzPct val="60000"/>
              <a:buFont typeface="Wingdings" pitchFamily="2" charset="2"/>
              <a:buChar char="n"/>
              <a:defRPr/>
            </a:pPr>
            <a:r>
              <a:rPr lang="zh-CN" altLang="en-US" sz="2200" b="1" u="sng" dirty="0" smtClean="0">
                <a:solidFill>
                  <a:srgbClr val="009900"/>
                </a:solidFill>
                <a:effectLst>
                  <a:outerShdw blurRad="38100" dist="38100" dir="2700000" algn="tl">
                    <a:srgbClr val="C0C0C0"/>
                  </a:outerShdw>
                </a:effectLst>
                <a:latin typeface="TimesNewRoman" charset="0"/>
                <a:ea typeface="楷体_GB2312" pitchFamily="49" charset="-122"/>
              </a:rPr>
              <a:t>五</a:t>
            </a:r>
            <a:r>
              <a:rPr lang="zh-CN" altLang="en-US" sz="2200" b="1" u="sng" dirty="0">
                <a:solidFill>
                  <a:srgbClr val="009900"/>
                </a:solidFill>
                <a:effectLst>
                  <a:outerShdw blurRad="38100" dist="38100" dir="2700000" algn="tl">
                    <a:srgbClr val="C0C0C0"/>
                  </a:outerShdw>
                </a:effectLst>
                <a:latin typeface="TimesNewRoman" charset="0"/>
                <a:ea typeface="楷体_GB2312" pitchFamily="49" charset="-122"/>
              </a:rPr>
              <a:t>个特殊</a:t>
            </a:r>
            <a:r>
              <a:rPr lang="zh-CN" altLang="en-US" sz="2200" b="1" u="sng" dirty="0" smtClean="0">
                <a:solidFill>
                  <a:srgbClr val="009900"/>
                </a:solidFill>
                <a:effectLst>
                  <a:outerShdw blurRad="38100" dist="38100" dir="2700000" algn="tl">
                    <a:srgbClr val="C0C0C0"/>
                  </a:outerShdw>
                </a:effectLst>
                <a:latin typeface="TimesNewRoman" charset="0"/>
                <a:ea typeface="楷体_GB2312" pitchFamily="49" charset="-122"/>
              </a:rPr>
              <a:t>点</a:t>
            </a:r>
            <a:r>
              <a:rPr lang="en-US" altLang="zh-CN" sz="2200" b="1" dirty="0" smtClean="0">
                <a:latin typeface="TimesNewRoman" charset="0"/>
                <a:ea typeface="宋体" pitchFamily="2" charset="-122"/>
              </a:rPr>
              <a:t> (points 0, 1, 2, 3 and 4)</a:t>
            </a:r>
          </a:p>
          <a:p>
            <a:pPr algn="just">
              <a:lnSpc>
                <a:spcPct val="90000"/>
              </a:lnSpc>
              <a:spcBef>
                <a:spcPct val="20000"/>
              </a:spcBef>
              <a:buClr>
                <a:schemeClr val="folHlink"/>
              </a:buClr>
              <a:buSzPct val="60000"/>
              <a:buFont typeface="Wingdings" pitchFamily="2" charset="2"/>
              <a:buNone/>
              <a:defRPr/>
            </a:pPr>
            <a:r>
              <a:rPr lang="zh-CN" altLang="en-US" sz="2200" b="1" dirty="0" smtClean="0">
                <a:solidFill>
                  <a:schemeClr val="bg2"/>
                </a:solidFill>
                <a:latin typeface="TimesNewRoman" charset="0"/>
                <a:ea typeface="楷体_GB2312" pitchFamily="49" charset="-122"/>
              </a:rPr>
              <a:t>（匹配，短路，开路，接纯感性负载，接的最大圆上。</a:t>
            </a:r>
            <a:endParaRPr lang="en-US" altLang="zh-CN" sz="2200" b="1" dirty="0" smtClean="0">
              <a:solidFill>
                <a:schemeClr val="bg2"/>
              </a:solidFill>
              <a:latin typeface="TimesNewRoman" charset="0"/>
              <a:ea typeface="楷体_GB2312" pitchFamily="49" charset="-122"/>
            </a:endParaRPr>
          </a:p>
          <a:p>
            <a:pPr algn="just">
              <a:lnSpc>
                <a:spcPct val="90000"/>
              </a:lnSpc>
              <a:spcBef>
                <a:spcPct val="20000"/>
              </a:spcBef>
              <a:buClr>
                <a:schemeClr val="folHlink"/>
              </a:buClr>
              <a:buSzPct val="60000"/>
              <a:buFont typeface="Wingdings" pitchFamily="2" charset="2"/>
              <a:buNone/>
              <a:defRPr/>
            </a:pPr>
            <a:endParaRPr lang="en-US" altLang="zh-CN" sz="2200" b="1" dirty="0" smtClean="0">
              <a:solidFill>
                <a:schemeClr val="bg2"/>
              </a:solidFill>
              <a:latin typeface="TimesNewRoman" charset="0"/>
              <a:ea typeface="楷体_GB2312" pitchFamily="49" charset="-122"/>
            </a:endParaRPr>
          </a:p>
          <a:p>
            <a:pPr algn="just">
              <a:lnSpc>
                <a:spcPct val="90000"/>
              </a:lnSpc>
              <a:spcBef>
                <a:spcPct val="20000"/>
              </a:spcBef>
              <a:buClr>
                <a:schemeClr val="folHlink"/>
              </a:buClr>
              <a:buSzPct val="60000"/>
              <a:buFont typeface="Wingdings" pitchFamily="2" charset="2"/>
              <a:buNone/>
              <a:defRPr/>
            </a:pPr>
            <a:endParaRPr lang="en-US" altLang="zh-CN" sz="2200" b="1" dirty="0" smtClean="0">
              <a:latin typeface="TimesNewRoman" charset="0"/>
              <a:ea typeface="宋体" pitchFamily="2" charset="-122"/>
            </a:endParaRPr>
          </a:p>
          <a:p>
            <a:pPr algn="just">
              <a:lnSpc>
                <a:spcPct val="90000"/>
              </a:lnSpc>
              <a:spcBef>
                <a:spcPct val="20000"/>
              </a:spcBef>
              <a:buClr>
                <a:schemeClr val="folHlink"/>
              </a:buClr>
              <a:buSzPct val="60000"/>
              <a:buFont typeface="Wingdings" pitchFamily="2" charset="2"/>
              <a:buNone/>
              <a:defRPr/>
            </a:pPr>
            <a:endParaRPr lang="en-US" altLang="zh-CN" sz="2200" b="1" dirty="0" smtClean="0">
              <a:latin typeface="TimesNewRoman" charset="0"/>
              <a:ea typeface="宋体" pitchFamily="2" charset="-122"/>
            </a:endParaRPr>
          </a:p>
          <a:p>
            <a:pPr algn="just">
              <a:lnSpc>
                <a:spcPct val="90000"/>
              </a:lnSpc>
              <a:spcBef>
                <a:spcPct val="20000"/>
              </a:spcBef>
              <a:buClr>
                <a:schemeClr val="folHlink"/>
              </a:buClr>
              <a:buSzPct val="60000"/>
              <a:buFont typeface="Wingdings" pitchFamily="2" charset="2"/>
              <a:buChar char="n"/>
              <a:defRPr/>
            </a:pPr>
            <a:endParaRPr lang="en-US" altLang="zh-CN" b="1" dirty="0" smtClean="0">
              <a:latin typeface="TimesNewRoman" charset="0"/>
              <a:ea typeface="宋体" pitchFamily="2" charset="-122"/>
            </a:endParaRPr>
          </a:p>
          <a:p>
            <a:pPr>
              <a:lnSpc>
                <a:spcPct val="90000"/>
              </a:lnSpc>
              <a:spcBef>
                <a:spcPct val="20000"/>
              </a:spcBef>
              <a:buClr>
                <a:schemeClr val="folHlink"/>
              </a:buClr>
              <a:buSzPct val="60000"/>
              <a:buFont typeface="Wingdings" pitchFamily="2" charset="2"/>
              <a:buNone/>
              <a:defRPr/>
            </a:pPr>
            <a:endParaRPr lang="en-US" altLang="zh-CN" b="1" dirty="0" smtClean="0">
              <a:latin typeface="TimesNewRoman" charset="0"/>
              <a:ea typeface="宋体" pitchFamily="2" charset="-122"/>
            </a:endParaRPr>
          </a:p>
          <a:p>
            <a:pPr>
              <a:lnSpc>
                <a:spcPct val="90000"/>
              </a:lnSpc>
              <a:spcBef>
                <a:spcPct val="20000"/>
              </a:spcBef>
              <a:buClr>
                <a:schemeClr val="folHlink"/>
              </a:buClr>
              <a:buSzPct val="60000"/>
              <a:buFont typeface="Wingdings" pitchFamily="2" charset="2"/>
              <a:buNone/>
              <a:defRPr/>
            </a:pPr>
            <a:endParaRPr lang="zh-CN" altLang="en-US" sz="2800" dirty="0" smtClean="0">
              <a:latin typeface="TimesNewRoman" charset="0"/>
              <a:ea typeface="宋体" pitchFamily="2" charset="-122"/>
            </a:endParaRPr>
          </a:p>
        </p:txBody>
      </p:sp>
    </p:spTree>
    <p:extLst>
      <p:ext uri="{BB962C8B-B14F-4D97-AF65-F5344CB8AC3E}">
        <p14:creationId xmlns:p14="http://schemas.microsoft.com/office/powerpoint/2010/main" val="272009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5"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25</a:t>
            </a:fld>
            <a:endParaRPr lang="zh-CN" altLang="en-US" dirty="0"/>
          </a:p>
        </p:txBody>
      </p:sp>
      <p:sp>
        <p:nvSpPr>
          <p:cNvPr id="5" name="Rectangle 2"/>
          <p:cNvSpPr>
            <a:spLocks noChangeArrowheads="1"/>
          </p:cNvSpPr>
          <p:nvPr/>
        </p:nvSpPr>
        <p:spPr bwMode="auto">
          <a:xfrm>
            <a:off x="990600" y="990600"/>
            <a:ext cx="7162800" cy="61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zh-CN" altLang="en-US" sz="3200" b="1" dirty="0" smtClean="0">
                <a:solidFill>
                  <a:srgbClr val="9900FF"/>
                </a:solidFill>
                <a:latin typeface="Comic Sans MS" pitchFamily="66" charset="0"/>
                <a:ea typeface="宋体" pitchFamily="2" charset="-122"/>
              </a:rPr>
              <a:t>关于史密斯原图</a:t>
            </a:r>
            <a:r>
              <a:rPr lang="en-US" altLang="zh-CN" sz="3200" b="1" dirty="0" smtClean="0">
                <a:solidFill>
                  <a:srgbClr val="9900FF"/>
                </a:solidFill>
                <a:latin typeface="Comic Sans MS" pitchFamily="66" charset="0"/>
                <a:ea typeface="宋体" pitchFamily="2" charset="-122"/>
              </a:rPr>
              <a:t>---</a:t>
            </a:r>
            <a:r>
              <a:rPr lang="en-US" altLang="zh-CN" sz="2800" b="1" i="1" dirty="0">
                <a:solidFill>
                  <a:srgbClr val="9900FF"/>
                </a:solidFill>
                <a:latin typeface="Comic Sans MS" pitchFamily="66" charset="0"/>
                <a:ea typeface="宋体" pitchFamily="2" charset="-122"/>
              </a:rPr>
              <a:t>cont2</a:t>
            </a:r>
          </a:p>
        </p:txBody>
      </p:sp>
      <p:sp>
        <p:nvSpPr>
          <p:cNvPr id="6" name="Rectangle 3"/>
          <p:cNvSpPr>
            <a:spLocks noChangeArrowheads="1"/>
          </p:cNvSpPr>
          <p:nvPr/>
        </p:nvSpPr>
        <p:spPr bwMode="auto">
          <a:xfrm>
            <a:off x="762000" y="1905000"/>
            <a:ext cx="7467600" cy="361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itchFamily="2" charset="2"/>
              <a:buChar char="n"/>
              <a:defRPr sz="32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just" eaLnBrk="1" hangingPunct="1">
              <a:lnSpc>
                <a:spcPct val="90000"/>
              </a:lnSpc>
            </a:pPr>
            <a:r>
              <a:rPr lang="zh-CN" altLang="en-US" sz="2800" b="1" dirty="0">
                <a:latin typeface="TimesNewRoman" charset="0"/>
                <a:ea typeface="楷体_GB2312" pitchFamily="49" charset="-122"/>
              </a:rPr>
              <a:t>四种刻度值：</a:t>
            </a:r>
          </a:p>
          <a:p>
            <a:pPr algn="just" eaLnBrk="1" hangingPunct="1">
              <a:lnSpc>
                <a:spcPct val="90000"/>
              </a:lnSpc>
            </a:pPr>
            <a:endParaRPr lang="zh-CN" altLang="en-US" sz="2200" b="1" dirty="0">
              <a:latin typeface="TimesNewRoman" charset="0"/>
              <a:ea typeface="楷体_GB2312" pitchFamily="49" charset="-122"/>
            </a:endParaRPr>
          </a:p>
          <a:p>
            <a:pPr algn="just" eaLnBrk="1" hangingPunct="1">
              <a:lnSpc>
                <a:spcPct val="90000"/>
              </a:lnSpc>
              <a:buFont typeface="Wingdings" pitchFamily="2" charset="2"/>
              <a:buNone/>
            </a:pPr>
            <a:r>
              <a:rPr lang="zh-CN" altLang="en-US" sz="2200" b="1" dirty="0">
                <a:latin typeface="TimesNewRoman" charset="0"/>
                <a:ea typeface="楷体_GB2312" pitchFamily="49" charset="-122"/>
              </a:rPr>
              <a:t>     </a:t>
            </a:r>
            <a:r>
              <a:rPr lang="zh-CN" altLang="en-US" sz="2400" b="1" dirty="0">
                <a:latin typeface="TimesNewRoman" charset="0"/>
                <a:ea typeface="楷体_GB2312" pitchFamily="49" charset="-122"/>
              </a:rPr>
              <a:t>电阻值 （标注在电阻圆上</a:t>
            </a:r>
            <a:r>
              <a:rPr lang="en-US" altLang="zh-CN" sz="2400" b="1" dirty="0">
                <a:latin typeface="TimesNewRoman" charset="0"/>
                <a:ea typeface="楷体_GB2312" pitchFamily="49" charset="-122"/>
              </a:rPr>
              <a:t>)</a:t>
            </a:r>
          </a:p>
          <a:p>
            <a:pPr algn="just" eaLnBrk="1" hangingPunct="1">
              <a:lnSpc>
                <a:spcPct val="90000"/>
              </a:lnSpc>
              <a:buFont typeface="Wingdings" pitchFamily="2" charset="2"/>
              <a:buNone/>
            </a:pPr>
            <a:r>
              <a:rPr lang="zh-CN" altLang="en-US" sz="2400" b="1" dirty="0">
                <a:latin typeface="TimesNewRoman" charset="0"/>
                <a:ea typeface="楷体_GB2312" pitchFamily="49" charset="-122"/>
              </a:rPr>
              <a:t>    电抗值（标注在电抗圆上）</a:t>
            </a:r>
          </a:p>
          <a:p>
            <a:pPr algn="just" eaLnBrk="1" hangingPunct="1">
              <a:lnSpc>
                <a:spcPct val="90000"/>
              </a:lnSpc>
              <a:buFont typeface="Wingdings" pitchFamily="2" charset="2"/>
              <a:buNone/>
            </a:pPr>
            <a:r>
              <a:rPr lang="zh-CN" altLang="en-US" sz="2400" b="1" dirty="0">
                <a:latin typeface="TimesNewRoman" charset="0"/>
                <a:ea typeface="楷体_GB2312" pitchFamily="49" charset="-122"/>
              </a:rPr>
              <a:t>    电压反射系数的角度（度）（标注在最大反射系数圆的外围）</a:t>
            </a:r>
            <a:endParaRPr lang="en-US" altLang="zh-CN" sz="2400" b="1" dirty="0">
              <a:latin typeface="TimesNewRoman" charset="0"/>
              <a:ea typeface="楷体_GB2312" pitchFamily="49" charset="-122"/>
            </a:endParaRPr>
          </a:p>
          <a:p>
            <a:pPr algn="just" eaLnBrk="1" hangingPunct="1">
              <a:lnSpc>
                <a:spcPct val="90000"/>
              </a:lnSpc>
              <a:buFont typeface="Wingdings" pitchFamily="2" charset="2"/>
              <a:buNone/>
            </a:pPr>
            <a:r>
              <a:rPr lang="zh-CN" altLang="en-US" sz="2400" b="1" dirty="0">
                <a:latin typeface="TimesNewRoman" charset="0"/>
                <a:ea typeface="楷体_GB2312" pitchFamily="49" charset="-122"/>
              </a:rPr>
              <a:t>    电长度（相对几何长度对波长的归一化值）(标注在</a:t>
            </a:r>
            <a:r>
              <a:rPr lang="en-US" altLang="zh-CN" sz="2400" b="1" dirty="0">
                <a:latin typeface="TimesNewRoman" charset="0"/>
                <a:ea typeface="楷体_GB2312" pitchFamily="49" charset="-122"/>
              </a:rPr>
              <a:t>Smith</a:t>
            </a:r>
            <a:r>
              <a:rPr lang="zh-CN" altLang="en-US" sz="2400" b="1" dirty="0">
                <a:latin typeface="TimesNewRoman" charset="0"/>
                <a:ea typeface="楷体_GB2312" pitchFamily="49" charset="-122"/>
              </a:rPr>
              <a:t>圆图的外圈，朝里的对应向负载方向转动，朝外的则对应向信号源方向转动）</a:t>
            </a:r>
            <a:endParaRPr lang="en-US" altLang="zh-CN" sz="2200" b="1" dirty="0">
              <a:latin typeface="TimesNewRoman" charset="0"/>
              <a:ea typeface="宋体" pitchFamily="2" charset="-122"/>
            </a:endParaRPr>
          </a:p>
          <a:p>
            <a:pPr algn="just" eaLnBrk="1" hangingPunct="1">
              <a:lnSpc>
                <a:spcPct val="90000"/>
              </a:lnSpc>
            </a:pPr>
            <a:endParaRPr lang="en-US" altLang="zh-CN" sz="2400" b="1" dirty="0">
              <a:latin typeface="TimesNewRoman" charset="0"/>
              <a:ea typeface="宋体" pitchFamily="2" charset="-122"/>
            </a:endParaRPr>
          </a:p>
          <a:p>
            <a:pPr eaLnBrk="1" hangingPunct="1">
              <a:lnSpc>
                <a:spcPct val="90000"/>
              </a:lnSpc>
              <a:buFont typeface="Wingdings" pitchFamily="2" charset="2"/>
              <a:buNone/>
            </a:pPr>
            <a:endParaRPr lang="en-US" altLang="zh-CN" sz="2400" b="1" dirty="0">
              <a:latin typeface="TimesNewRoman" charset="0"/>
              <a:ea typeface="宋体" pitchFamily="2" charset="-122"/>
            </a:endParaRPr>
          </a:p>
          <a:p>
            <a:pPr eaLnBrk="1" hangingPunct="1">
              <a:lnSpc>
                <a:spcPct val="90000"/>
              </a:lnSpc>
              <a:buFont typeface="Wingdings" pitchFamily="2" charset="2"/>
              <a:buNone/>
            </a:pPr>
            <a:endParaRPr lang="zh-CN" altLang="en-US" sz="2800" dirty="0">
              <a:latin typeface="TimesNewRoman" charset="0"/>
              <a:ea typeface="宋体" pitchFamily="2" charset="-122"/>
            </a:endParaRPr>
          </a:p>
        </p:txBody>
      </p:sp>
    </p:spTree>
    <p:extLst>
      <p:ext uri="{BB962C8B-B14F-4D97-AF65-F5344CB8AC3E}">
        <p14:creationId xmlns:p14="http://schemas.microsoft.com/office/powerpoint/2010/main" val="410274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26</a:t>
            </a:fld>
            <a:endParaRPr lang="zh-CN" altLang="en-US" dirty="0"/>
          </a:p>
        </p:txBody>
      </p:sp>
      <p:sp>
        <p:nvSpPr>
          <p:cNvPr id="6" name="Rectangle 3"/>
          <p:cNvSpPr>
            <a:spLocks noChangeArrowheads="1"/>
          </p:cNvSpPr>
          <p:nvPr/>
        </p:nvSpPr>
        <p:spPr bwMode="auto">
          <a:xfrm>
            <a:off x="990600" y="990600"/>
            <a:ext cx="7162800" cy="61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zh-CN" altLang="en-US" sz="3200" b="1" dirty="0" smtClean="0">
                <a:solidFill>
                  <a:srgbClr val="9900FF"/>
                </a:solidFill>
                <a:latin typeface="Comic Sans MS" pitchFamily="66" charset="0"/>
                <a:ea typeface="宋体" pitchFamily="2" charset="-122"/>
              </a:rPr>
              <a:t>关于史密斯原图</a:t>
            </a:r>
            <a:r>
              <a:rPr lang="en-US" altLang="zh-CN" sz="3200" b="1" dirty="0" smtClean="0">
                <a:solidFill>
                  <a:srgbClr val="9900FF"/>
                </a:solidFill>
                <a:latin typeface="Comic Sans MS" pitchFamily="66" charset="0"/>
                <a:ea typeface="宋体" pitchFamily="2" charset="-122"/>
              </a:rPr>
              <a:t>---</a:t>
            </a:r>
            <a:r>
              <a:rPr lang="en-US" altLang="zh-CN" sz="2800" b="1" i="1" dirty="0">
                <a:solidFill>
                  <a:srgbClr val="9900FF"/>
                </a:solidFill>
                <a:latin typeface="Comic Sans MS" pitchFamily="66" charset="0"/>
                <a:ea typeface="宋体" pitchFamily="2" charset="-122"/>
              </a:rPr>
              <a:t>cont1</a:t>
            </a:r>
          </a:p>
        </p:txBody>
      </p:sp>
      <p:pic>
        <p:nvPicPr>
          <p:cNvPr id="7" name="Picture 8">
            <a:extLst>
              <a:ext uri="{FF2B5EF4-FFF2-40B4-BE49-F238E27FC236}">
                <a16:creationId xmlns:a16="http://schemas.microsoft.com/office/drawing/2014/main" id="{1B1BE172-8457-0B0D-9930-8E61C93E86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34" t="8466" b="-5399"/>
          <a:stretch/>
        </p:blipFill>
        <p:spPr bwMode="auto">
          <a:xfrm>
            <a:off x="3767748" y="404664"/>
            <a:ext cx="5324475" cy="66475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07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27</a:t>
            </a:fld>
            <a:endParaRPr lang="zh-CN" altLang="en-US" dirty="0"/>
          </a:p>
        </p:txBody>
      </p:sp>
      <p:sp>
        <p:nvSpPr>
          <p:cNvPr id="5" name="Rectangle 1027"/>
          <p:cNvSpPr txBox="1">
            <a:spLocks noChangeArrowheads="1"/>
          </p:cNvSpPr>
          <p:nvPr/>
        </p:nvSpPr>
        <p:spPr>
          <a:xfrm>
            <a:off x="611188" y="2060575"/>
            <a:ext cx="7620000" cy="3810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zh-CN" altLang="en-US" sz="2400" b="1" smtClean="0">
                <a:latin typeface="楷体_GB2312" pitchFamily="49" charset="-122"/>
                <a:ea typeface="楷体_GB2312" pitchFamily="49" charset="-122"/>
              </a:rPr>
              <a:t>阻抗圆图上半圆内的归一化阻抗为</a:t>
            </a:r>
            <a:r>
              <a:rPr lang="en-US" altLang="zh-CN" sz="2400" b="1" smtClean="0">
                <a:latin typeface="楷体_GB2312" pitchFamily="49" charset="-122"/>
                <a:ea typeface="楷体_GB2312" pitchFamily="49" charset="-122"/>
              </a:rPr>
              <a:t>r+jx,</a:t>
            </a:r>
            <a:r>
              <a:rPr lang="zh-CN" altLang="en-US" sz="2400" b="1" smtClean="0">
                <a:latin typeface="楷体_GB2312" pitchFamily="49" charset="-122"/>
                <a:ea typeface="楷体_GB2312" pitchFamily="49" charset="-122"/>
              </a:rPr>
              <a:t>其电抗为感抗；阻抗圆图下半圆内的归一化阻抗为</a:t>
            </a:r>
            <a:r>
              <a:rPr lang="en-US" altLang="zh-CN" sz="2400" b="1" smtClean="0">
                <a:latin typeface="楷体_GB2312" pitchFamily="49" charset="-122"/>
                <a:ea typeface="楷体_GB2312" pitchFamily="49" charset="-122"/>
              </a:rPr>
              <a:t>r-jx,</a:t>
            </a:r>
            <a:r>
              <a:rPr lang="zh-CN" altLang="en-US" sz="2400" b="1" smtClean="0">
                <a:latin typeface="楷体_GB2312" pitchFamily="49" charset="-122"/>
                <a:ea typeface="楷体_GB2312" pitchFamily="49" charset="-122"/>
              </a:rPr>
              <a:t>其电抗为容抗。</a:t>
            </a:r>
          </a:p>
          <a:p>
            <a:pPr>
              <a:lnSpc>
                <a:spcPct val="90000"/>
              </a:lnSpc>
            </a:pPr>
            <a:endParaRPr lang="zh-CN" altLang="en-US" sz="2400" b="1" smtClean="0">
              <a:latin typeface="楷体_GB2312" pitchFamily="49" charset="-122"/>
              <a:ea typeface="楷体_GB2312" pitchFamily="49" charset="-122"/>
            </a:endParaRPr>
          </a:p>
          <a:p>
            <a:pPr>
              <a:lnSpc>
                <a:spcPct val="90000"/>
              </a:lnSpc>
            </a:pPr>
            <a:r>
              <a:rPr lang="zh-CN" altLang="en-US" sz="2400" b="1" smtClean="0">
                <a:latin typeface="楷体_GB2312" pitchFamily="49" charset="-122"/>
                <a:ea typeface="楷体_GB2312" pitchFamily="49" charset="-122"/>
              </a:rPr>
              <a:t>从负载向信号源方向移动，信号相位不断滞后，因而在圆图上应顺时针方向转动；</a:t>
            </a:r>
          </a:p>
          <a:p>
            <a:pPr>
              <a:lnSpc>
                <a:spcPct val="90000"/>
              </a:lnSpc>
              <a:buFont typeface="Wingdings" pitchFamily="2" charset="2"/>
              <a:buNone/>
            </a:pPr>
            <a:r>
              <a:rPr lang="zh-CN" altLang="en-US" sz="2400" b="1" smtClean="0">
                <a:latin typeface="楷体_GB2312" pitchFamily="49" charset="-122"/>
                <a:ea typeface="楷体_GB2312" pitchFamily="49" charset="-122"/>
              </a:rPr>
              <a:t>  从信号源向负载方向移动，信号相位不断超前，因而在圆图上应逆时针方向转动；</a:t>
            </a:r>
          </a:p>
          <a:p>
            <a:pPr>
              <a:lnSpc>
                <a:spcPct val="90000"/>
              </a:lnSpc>
              <a:buFont typeface="Wingdings" pitchFamily="2" charset="2"/>
              <a:buNone/>
            </a:pPr>
            <a:endParaRPr lang="zh-CN" altLang="en-US" sz="2400" b="1" smtClean="0">
              <a:latin typeface="楷体_GB2312" pitchFamily="49" charset="-122"/>
              <a:ea typeface="楷体_GB2312" pitchFamily="49" charset="-122"/>
            </a:endParaRPr>
          </a:p>
          <a:p>
            <a:pPr>
              <a:lnSpc>
                <a:spcPct val="90000"/>
              </a:lnSpc>
            </a:pPr>
            <a:r>
              <a:rPr lang="zh-CN" altLang="en-US" sz="2400" b="1" smtClean="0">
                <a:latin typeface="楷体_GB2312" pitchFamily="49" charset="-122"/>
                <a:ea typeface="楷体_GB2312" pitchFamily="49" charset="-122"/>
              </a:rPr>
              <a:t>在圆图上旋转一周对应为半个波长，而不是一个波长。</a:t>
            </a:r>
            <a:endParaRPr lang="en-US" altLang="zh-CN" sz="2400" b="1" smtClean="0">
              <a:latin typeface="楷体_GB2312" pitchFamily="49" charset="-122"/>
              <a:ea typeface="楷体_GB2312" pitchFamily="49" charset="-122"/>
            </a:endParaRPr>
          </a:p>
          <a:p>
            <a:pPr>
              <a:lnSpc>
                <a:spcPct val="90000"/>
              </a:lnSpc>
              <a:buFont typeface="Wingdings" pitchFamily="2" charset="2"/>
              <a:buNone/>
            </a:pPr>
            <a:endParaRPr lang="en-US" altLang="zh-CN" sz="2000" b="1" smtClean="0">
              <a:latin typeface="楷体_GB2312" pitchFamily="49" charset="-122"/>
              <a:ea typeface="楷体_GB2312" pitchFamily="49" charset="-122"/>
            </a:endParaRPr>
          </a:p>
          <a:p>
            <a:pPr>
              <a:lnSpc>
                <a:spcPct val="90000"/>
              </a:lnSpc>
            </a:pPr>
            <a:endParaRPr lang="en-US" altLang="zh-CN" sz="2800" smtClean="0">
              <a:ea typeface="宋体" pitchFamily="2" charset="-122"/>
            </a:endParaRPr>
          </a:p>
        </p:txBody>
      </p:sp>
      <p:sp>
        <p:nvSpPr>
          <p:cNvPr id="6" name="Rectangle 1028"/>
          <p:cNvSpPr>
            <a:spLocks noChangeArrowheads="1"/>
          </p:cNvSpPr>
          <p:nvPr/>
        </p:nvSpPr>
        <p:spPr bwMode="auto">
          <a:xfrm>
            <a:off x="1066800" y="990600"/>
            <a:ext cx="6629400" cy="61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zh-CN" altLang="en-US" sz="3200" b="1" dirty="0" smtClean="0">
                <a:solidFill>
                  <a:srgbClr val="9900FF"/>
                </a:solidFill>
                <a:latin typeface="Comic Sans MS" pitchFamily="66" charset="0"/>
                <a:ea typeface="宋体" pitchFamily="2" charset="-122"/>
              </a:rPr>
              <a:t>源于史密斯原图</a:t>
            </a:r>
            <a:r>
              <a:rPr lang="en-US" altLang="zh-CN" sz="3200" b="1" dirty="0" smtClean="0">
                <a:solidFill>
                  <a:srgbClr val="9900FF"/>
                </a:solidFill>
                <a:latin typeface="Comic Sans MS" pitchFamily="66" charset="0"/>
                <a:ea typeface="宋体" pitchFamily="2" charset="-122"/>
              </a:rPr>
              <a:t>---</a:t>
            </a:r>
            <a:r>
              <a:rPr lang="en-US" altLang="zh-CN" sz="2800" b="1" i="1" dirty="0">
                <a:solidFill>
                  <a:srgbClr val="9900FF"/>
                </a:solidFill>
                <a:latin typeface="Comic Sans MS" pitchFamily="66" charset="0"/>
                <a:ea typeface="宋体" pitchFamily="2" charset="-122"/>
              </a:rPr>
              <a:t>cont3</a:t>
            </a:r>
          </a:p>
        </p:txBody>
      </p:sp>
    </p:spTree>
    <p:extLst>
      <p:ext uri="{BB962C8B-B14F-4D97-AF65-F5344CB8AC3E}">
        <p14:creationId xmlns:p14="http://schemas.microsoft.com/office/powerpoint/2010/main" val="374683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28</a:t>
            </a:fld>
            <a:endParaRPr lang="zh-CN" altLang="en-US" dirty="0"/>
          </a:p>
        </p:txBody>
      </p:sp>
      <p:sp>
        <p:nvSpPr>
          <p:cNvPr id="5" name="Rectangle 1027"/>
          <p:cNvSpPr txBox="1">
            <a:spLocks noChangeArrowheads="1"/>
          </p:cNvSpPr>
          <p:nvPr/>
        </p:nvSpPr>
        <p:spPr>
          <a:xfrm>
            <a:off x="755576" y="1995264"/>
            <a:ext cx="7391400" cy="3810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zh-CN" altLang="en-US" sz="2200" b="1" dirty="0" smtClean="0">
                <a:latin typeface="TimesNewRoman" charset="0"/>
                <a:ea typeface="宋体" pitchFamily="2" charset="-122"/>
              </a:rPr>
              <a:t>一旦负载的阻抗值在是米是原图上进行表示出来，我们可以确定一些比较重要的参数信息</a:t>
            </a:r>
            <a:r>
              <a:rPr lang="en-US" altLang="zh-CN" sz="2200" b="1" dirty="0" smtClean="0">
                <a:latin typeface="TimesNewRoman" charset="0"/>
                <a:ea typeface="宋体" pitchFamily="2" charset="-122"/>
              </a:rPr>
              <a:t>:</a:t>
            </a:r>
          </a:p>
          <a:p>
            <a:pPr algn="just">
              <a:lnSpc>
                <a:spcPct val="90000"/>
              </a:lnSpc>
            </a:pPr>
            <a:endParaRPr lang="en-US" altLang="zh-CN" sz="2200" b="1" dirty="0" smtClean="0">
              <a:latin typeface="TimesNewRoman" charset="0"/>
              <a:ea typeface="宋体" pitchFamily="2" charset="-122"/>
            </a:endParaRPr>
          </a:p>
          <a:p>
            <a:pPr algn="just">
              <a:lnSpc>
                <a:spcPct val="90000"/>
              </a:lnSpc>
              <a:buFont typeface="Wingdings" pitchFamily="2" charset="2"/>
              <a:buNone/>
            </a:pPr>
            <a:r>
              <a:rPr lang="en-US" altLang="zh-CN" sz="2400" b="1" dirty="0" smtClean="0">
                <a:latin typeface="TimesNewRoman" charset="0"/>
                <a:ea typeface="宋体" pitchFamily="2" charset="-122"/>
              </a:rPr>
              <a:t>    </a:t>
            </a:r>
            <a:r>
              <a:rPr lang="zh-CN" altLang="en-US" sz="2200" b="1" u="sng" dirty="0">
                <a:solidFill>
                  <a:srgbClr val="9900FF"/>
                </a:solidFill>
                <a:latin typeface="TimesNewRoman" charset="0"/>
                <a:ea typeface="宋体" pitchFamily="2" charset="-122"/>
              </a:rPr>
              <a:t>任一点处的</a:t>
            </a:r>
            <a:r>
              <a:rPr lang="zh-CN" altLang="en-US" sz="2200" b="1" u="sng" dirty="0" smtClean="0">
                <a:solidFill>
                  <a:srgbClr val="9900FF"/>
                </a:solidFill>
                <a:latin typeface="TimesNewRoman" charset="0"/>
                <a:ea typeface="宋体" pitchFamily="2" charset="-122"/>
              </a:rPr>
              <a:t>输入阻抗</a:t>
            </a:r>
            <a:r>
              <a:rPr lang="en-US" altLang="zh-CN" sz="2200" b="1" dirty="0" smtClean="0">
                <a:latin typeface="TimesNewRoman" charset="0"/>
                <a:ea typeface="宋体" pitchFamily="2" charset="-122"/>
              </a:rPr>
              <a:t> (</a:t>
            </a:r>
            <a:r>
              <a:rPr lang="zh-CN" altLang="en-US" sz="2200" b="1" dirty="0" smtClean="0">
                <a:latin typeface="TimesNewRoman" charset="0"/>
                <a:ea typeface="宋体" pitchFamily="2" charset="-122"/>
              </a:rPr>
              <a:t>当确定离负载的距离之后，可以通过绕着</a:t>
            </a:r>
            <a:r>
              <a:rPr lang="en-US" altLang="zh-CN" sz="2200" b="1" i="1" dirty="0">
                <a:latin typeface="TimesNewRoman" charset="0"/>
                <a:ea typeface="宋体" pitchFamily="2" charset="-122"/>
              </a:rPr>
              <a:t>|</a:t>
            </a:r>
            <a:r>
              <a:rPr lang="en-US" altLang="zh-CN" sz="2200" b="1" i="1" dirty="0">
                <a:latin typeface="WPGreekCentury" charset="-122"/>
                <a:ea typeface="WPGreekCentury" charset="-122"/>
                <a:sym typeface="Symbol" pitchFamily="18" charset="2"/>
              </a:rPr>
              <a:t></a:t>
            </a:r>
            <a:r>
              <a:rPr lang="en-US" altLang="zh-CN" sz="2200" b="1" i="1" dirty="0" smtClean="0">
                <a:latin typeface="TimesNewRoman" charset="0"/>
                <a:ea typeface="宋体" pitchFamily="2" charset="-122"/>
              </a:rPr>
              <a:t>|</a:t>
            </a:r>
            <a:r>
              <a:rPr lang="zh-CN" altLang="en-US" sz="2200" b="1" i="1" dirty="0" smtClean="0">
                <a:latin typeface="TimesNewRoman" charset="0"/>
                <a:ea typeface="宋体" pitchFamily="2" charset="-122"/>
              </a:rPr>
              <a:t>圆旋转</a:t>
            </a:r>
            <a:r>
              <a:rPr lang="en-US" altLang="zh-CN" sz="2200" b="1" dirty="0" smtClean="0">
                <a:latin typeface="TimesNewRoman" charset="0"/>
                <a:ea typeface="宋体" pitchFamily="2" charset="-122"/>
              </a:rPr>
              <a:t> </a:t>
            </a:r>
            <a:r>
              <a:rPr lang="en-US" altLang="zh-CN" sz="2200" b="1" i="1" dirty="0">
                <a:latin typeface="TimesNewRoman" charset="0"/>
                <a:ea typeface="宋体" pitchFamily="2" charset="-122"/>
              </a:rPr>
              <a:t>2</a:t>
            </a:r>
            <a:r>
              <a:rPr lang="en-US" altLang="zh-CN" sz="2200" b="1" i="1" dirty="0">
                <a:latin typeface="WPGreekCentury" charset="-122"/>
                <a:ea typeface="WPGreekCentury" charset="-122"/>
                <a:sym typeface="Symbol" pitchFamily="18" charset="2"/>
              </a:rPr>
              <a:t></a:t>
            </a:r>
            <a:r>
              <a:rPr lang="en-US" altLang="zh-CN" sz="2200" b="1" i="1" dirty="0">
                <a:latin typeface="TimesNewRoman,Italic" charset="0"/>
                <a:ea typeface="宋体" pitchFamily="2" charset="-122"/>
              </a:rPr>
              <a:t>z </a:t>
            </a:r>
            <a:r>
              <a:rPr lang="zh-CN" altLang="en-US" sz="2200" b="1" i="1" dirty="0" smtClean="0">
                <a:latin typeface="TimesNewRoman,Italic" charset="0"/>
                <a:ea typeface="宋体" pitchFamily="2" charset="-122"/>
              </a:rPr>
              <a:t>找到给定距离传输线上任一点的输入阻抗</a:t>
            </a:r>
            <a:r>
              <a:rPr lang="en-US" altLang="zh-CN" sz="2200" b="1" dirty="0" smtClean="0">
                <a:latin typeface="TimesNewRoman" charset="0"/>
                <a:ea typeface="宋体" pitchFamily="2" charset="-122"/>
              </a:rPr>
              <a:t>) </a:t>
            </a:r>
            <a:r>
              <a:rPr lang="en-US" altLang="zh-CN" sz="2200" b="1" dirty="0" smtClean="0">
                <a:solidFill>
                  <a:srgbClr val="009900"/>
                </a:solidFill>
                <a:latin typeface="TimesNewRoman" charset="0"/>
                <a:ea typeface="宋体" pitchFamily="2" charset="-122"/>
              </a:rPr>
              <a:t>(</a:t>
            </a:r>
            <a:r>
              <a:rPr lang="zh-CN" altLang="en-US" sz="2200" b="1" dirty="0" smtClean="0">
                <a:solidFill>
                  <a:srgbClr val="009900"/>
                </a:solidFill>
                <a:latin typeface="TimesNewRoman" charset="0"/>
                <a:ea typeface="宋体" pitchFamily="2" charset="-122"/>
              </a:rPr>
              <a:t>任意点的输入阻抗）</a:t>
            </a:r>
            <a:endParaRPr lang="en-US" altLang="zh-CN" sz="2200" b="1" dirty="0" smtClean="0">
              <a:solidFill>
                <a:srgbClr val="009900"/>
              </a:solidFill>
              <a:latin typeface="TimesNewRoman" charset="0"/>
              <a:ea typeface="宋体" pitchFamily="2" charset="-122"/>
            </a:endParaRPr>
          </a:p>
          <a:p>
            <a:pPr algn="just">
              <a:lnSpc>
                <a:spcPct val="90000"/>
              </a:lnSpc>
              <a:buFont typeface="Wingdings" pitchFamily="2" charset="2"/>
              <a:buNone/>
            </a:pPr>
            <a:endParaRPr lang="en-US" altLang="zh-CN" sz="2200" b="1" dirty="0" smtClean="0">
              <a:solidFill>
                <a:srgbClr val="009900"/>
              </a:solidFill>
              <a:latin typeface="TimesNewRoman" charset="0"/>
              <a:ea typeface="宋体" pitchFamily="2" charset="-122"/>
            </a:endParaRPr>
          </a:p>
          <a:p>
            <a:pPr algn="just">
              <a:lnSpc>
                <a:spcPct val="90000"/>
              </a:lnSpc>
              <a:buFont typeface="Wingdings" pitchFamily="2" charset="2"/>
              <a:buNone/>
            </a:pPr>
            <a:r>
              <a:rPr lang="en-US" altLang="zh-CN" sz="2200" b="1" dirty="0" smtClean="0">
                <a:latin typeface="TimesNewRoman" charset="0"/>
                <a:ea typeface="宋体" pitchFamily="2" charset="-122"/>
              </a:rPr>
              <a:t>    </a:t>
            </a:r>
            <a:r>
              <a:rPr lang="zh-CN" altLang="en-US" sz="2200" b="1" dirty="0" smtClean="0">
                <a:solidFill>
                  <a:srgbClr val="009900"/>
                </a:solidFill>
                <a:latin typeface="TimesNewRoman" charset="0"/>
                <a:ea typeface="宋体" pitchFamily="2" charset="-122"/>
              </a:rPr>
              <a:t>电压反射系数</a:t>
            </a:r>
            <a:r>
              <a:rPr lang="en-US" altLang="zh-CN" sz="2200" b="1" dirty="0" smtClean="0">
                <a:latin typeface="TimesNewRoman" charset="0"/>
                <a:ea typeface="宋体" pitchFamily="2" charset="-122"/>
              </a:rPr>
              <a:t> (</a:t>
            </a:r>
            <a:r>
              <a:rPr lang="zh-CN" altLang="en-US" sz="2200" b="1" dirty="0" smtClean="0">
                <a:latin typeface="TimesNewRoman" charset="0"/>
                <a:ea typeface="宋体" pitchFamily="2" charset="-122"/>
              </a:rPr>
              <a:t>幅度和相位</a:t>
            </a:r>
            <a:r>
              <a:rPr lang="en-US" altLang="zh-CN" sz="2200" b="1" dirty="0" smtClean="0">
                <a:latin typeface="TimesNewRoman" charset="0"/>
                <a:ea typeface="宋体" pitchFamily="2" charset="-122"/>
              </a:rPr>
              <a:t>); </a:t>
            </a:r>
            <a:r>
              <a:rPr lang="zh-CN" altLang="en-US" sz="2200" b="1" dirty="0" smtClean="0">
                <a:solidFill>
                  <a:srgbClr val="009900"/>
                </a:solidFill>
                <a:latin typeface="TimesNewRoman" charset="0"/>
                <a:ea typeface="宋体" pitchFamily="2" charset="-122"/>
              </a:rPr>
              <a:t>电压反射系数）</a:t>
            </a:r>
            <a:endParaRPr lang="en-US" altLang="zh-CN" sz="2200" b="1" dirty="0" smtClean="0">
              <a:solidFill>
                <a:srgbClr val="009900"/>
              </a:solidFill>
              <a:latin typeface="TimesNewRoman" charset="0"/>
              <a:ea typeface="宋体" pitchFamily="2" charset="-122"/>
            </a:endParaRPr>
          </a:p>
          <a:p>
            <a:pPr algn="just">
              <a:lnSpc>
                <a:spcPct val="90000"/>
              </a:lnSpc>
              <a:buFont typeface="Wingdings" pitchFamily="2" charset="2"/>
              <a:buNone/>
            </a:pPr>
            <a:endParaRPr lang="en-US" altLang="zh-CN" sz="2200" b="1" dirty="0" smtClean="0">
              <a:solidFill>
                <a:srgbClr val="009900"/>
              </a:solidFill>
              <a:latin typeface="TimesNewRoman" charset="0"/>
              <a:ea typeface="宋体" pitchFamily="2" charset="-122"/>
            </a:endParaRPr>
          </a:p>
          <a:p>
            <a:pPr algn="just">
              <a:lnSpc>
                <a:spcPct val="90000"/>
              </a:lnSpc>
              <a:buFont typeface="Wingdings" pitchFamily="2" charset="2"/>
              <a:buNone/>
            </a:pPr>
            <a:r>
              <a:rPr lang="en-US" altLang="zh-CN" sz="2200" b="1" dirty="0" smtClean="0">
                <a:latin typeface="TimesNewRoman" charset="0"/>
                <a:ea typeface="宋体" pitchFamily="2" charset="-122"/>
              </a:rPr>
              <a:t>     </a:t>
            </a:r>
            <a:r>
              <a:rPr lang="zh-CN" altLang="en-US" sz="2200" b="1" dirty="0" smtClean="0">
                <a:solidFill>
                  <a:srgbClr val="009900"/>
                </a:solidFill>
                <a:latin typeface="TimesNewRoman" charset="0"/>
                <a:ea typeface="宋体" pitchFamily="2" charset="-122"/>
              </a:rPr>
              <a:t>驻波比</a:t>
            </a:r>
            <a:r>
              <a:rPr lang="en-US" altLang="zh-CN" sz="2200" b="1" dirty="0">
                <a:solidFill>
                  <a:srgbClr val="009900"/>
                </a:solidFill>
                <a:latin typeface="TimesNewRoman" charset="0"/>
                <a:ea typeface="宋体" pitchFamily="2" charset="-122"/>
                <a:sym typeface="Symbol" pitchFamily="18" charset="2"/>
              </a:rPr>
              <a:t></a:t>
            </a:r>
            <a:r>
              <a:rPr lang="en-US" altLang="zh-CN" sz="2200" b="1" dirty="0">
                <a:solidFill>
                  <a:srgbClr val="009900"/>
                </a:solidFill>
                <a:latin typeface="TimesNewRoman" charset="0"/>
                <a:ea typeface="宋体" pitchFamily="2" charset="-122"/>
              </a:rPr>
              <a:t>; </a:t>
            </a:r>
            <a:r>
              <a:rPr lang="zh-CN" altLang="en-US" sz="2200" b="1" dirty="0">
                <a:solidFill>
                  <a:srgbClr val="009900"/>
                </a:solidFill>
                <a:latin typeface="TimesNewRoman" charset="0"/>
                <a:ea typeface="宋体" pitchFamily="2" charset="-122"/>
              </a:rPr>
              <a:t>行波系数</a:t>
            </a:r>
            <a:r>
              <a:rPr lang="en-US" altLang="zh-CN" sz="2200" b="1" dirty="0">
                <a:solidFill>
                  <a:srgbClr val="009900"/>
                </a:solidFill>
                <a:latin typeface="TimesNewRoman" charset="0"/>
                <a:ea typeface="宋体" pitchFamily="2" charset="-122"/>
              </a:rPr>
              <a:t>K </a:t>
            </a:r>
            <a:endParaRPr lang="en-US" altLang="zh-CN" sz="2400" b="1" dirty="0" smtClean="0">
              <a:solidFill>
                <a:srgbClr val="009900"/>
              </a:solidFill>
              <a:latin typeface="TimesNewRoman" charset="0"/>
              <a:ea typeface="宋体" pitchFamily="2" charset="-122"/>
            </a:endParaRPr>
          </a:p>
        </p:txBody>
      </p:sp>
      <p:sp>
        <p:nvSpPr>
          <p:cNvPr id="6" name="Rectangle 1028"/>
          <p:cNvSpPr>
            <a:spLocks noGrp="1" noChangeArrowheads="1"/>
          </p:cNvSpPr>
          <p:nvPr>
            <p:ph type="title"/>
          </p:nvPr>
        </p:nvSpPr>
        <p:spPr>
          <a:xfrm>
            <a:off x="1295400" y="990600"/>
            <a:ext cx="6324600" cy="617538"/>
          </a:xfrm>
          <a:noFill/>
        </p:spPr>
        <p:txBody>
          <a:bodyPr/>
          <a:lstStyle/>
          <a:p>
            <a:pPr eaLnBrk="1" hangingPunct="1"/>
            <a:r>
              <a:rPr lang="zh-CN" altLang="en-US" sz="3200" b="1" smtClean="0">
                <a:solidFill>
                  <a:srgbClr val="9900FF"/>
                </a:solidFill>
                <a:latin typeface="楷体_GB2312" pitchFamily="49" charset="-122"/>
                <a:ea typeface="楷体_GB2312" pitchFamily="49" charset="-122"/>
              </a:rPr>
              <a:t>在</a:t>
            </a:r>
            <a:r>
              <a:rPr lang="en-US" altLang="zh-CN" sz="3200" b="1" smtClean="0">
                <a:solidFill>
                  <a:srgbClr val="9900FF"/>
                </a:solidFill>
                <a:latin typeface="Comic Sans MS" pitchFamily="66" charset="0"/>
                <a:ea typeface="楷体_GB2312" pitchFamily="49" charset="-122"/>
              </a:rPr>
              <a:t>Smith Chart</a:t>
            </a:r>
            <a:r>
              <a:rPr lang="zh-CN" altLang="en-US" sz="3200" b="1" smtClean="0">
                <a:solidFill>
                  <a:srgbClr val="9900FF"/>
                </a:solidFill>
                <a:latin typeface="楷体_GB2312" pitchFamily="49" charset="-122"/>
                <a:ea typeface="楷体_GB2312" pitchFamily="49" charset="-122"/>
              </a:rPr>
              <a:t>上可以确定的参数</a:t>
            </a:r>
            <a:endParaRPr lang="en-US" altLang="zh-CN" sz="3200" b="1" smtClean="0">
              <a:solidFill>
                <a:srgbClr val="9900FF"/>
              </a:solidFill>
              <a:latin typeface="楷体_GB2312" pitchFamily="49" charset="-122"/>
              <a:ea typeface="楷体_GB2312" pitchFamily="49" charset="-122"/>
            </a:endParaRPr>
          </a:p>
        </p:txBody>
      </p:sp>
    </p:spTree>
    <p:extLst>
      <p:ext uri="{BB962C8B-B14F-4D97-AF65-F5344CB8AC3E}">
        <p14:creationId xmlns:p14="http://schemas.microsoft.com/office/powerpoint/2010/main" val="377989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sp>
        <p:nvSpPr>
          <p:cNvPr id="5" name="Text Box 10"/>
          <p:cNvSpPr txBox="1">
            <a:spLocks noRot="1" noChangeAspect="1" noMove="1" noResize="1" noEditPoints="1" noAdjustHandles="1" noChangeArrowheads="1" noChangeShapeType="1" noTextEdit="1"/>
          </p:cNvSpPr>
          <p:nvPr/>
        </p:nvSpPr>
        <p:spPr bwMode="auto">
          <a:xfrm>
            <a:off x="1116314" y="1700808"/>
            <a:ext cx="7394836" cy="3159326"/>
          </a:xfrm>
          <a:prstGeom prst="rect">
            <a:avLst/>
          </a:prstGeom>
          <a:blipFill>
            <a:blip r:embed="rId3"/>
            <a:stretch>
              <a:fillRect l="-2226" t="-1158" r="-330" b="-4633"/>
            </a:stretch>
          </a:blipFill>
          <a:ln>
            <a:noFill/>
          </a:ln>
          <a:effectLst/>
        </p:spPr>
        <p:txBody>
          <a:bodyPr/>
          <a:lstStyle/>
          <a:p>
            <a:pPr>
              <a:defRPr/>
            </a:pPr>
            <a:r>
              <a:rPr lang="zh-CN" altLang="en-US">
                <a:noFill/>
              </a:rPr>
              <a:t> </a:t>
            </a:r>
          </a:p>
        </p:txBody>
      </p:sp>
    </p:spTree>
    <p:extLst>
      <p:ext uri="{BB962C8B-B14F-4D97-AF65-F5344CB8AC3E}">
        <p14:creationId xmlns:p14="http://schemas.microsoft.com/office/powerpoint/2010/main" val="4006552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sp>
        <p:nvSpPr>
          <p:cNvPr id="5" name="Text Box 10"/>
          <p:cNvSpPr txBox="1">
            <a:spLocks noChangeArrowheads="1"/>
          </p:cNvSpPr>
          <p:nvPr/>
        </p:nvSpPr>
        <p:spPr bwMode="auto">
          <a:xfrm>
            <a:off x="1027113" y="2492375"/>
            <a:ext cx="7467600" cy="2382191"/>
          </a:xfrm>
          <a:prstGeom prst="rect">
            <a:avLst/>
          </a:prstGeom>
          <a:noFill/>
          <a:ln>
            <a:noFill/>
          </a:ln>
          <a:effectLst/>
        </p:spPr>
        <p:txBody>
          <a:bodyPr>
            <a:spAutoFit/>
          </a:bodyPr>
          <a:lstStyle>
            <a:lvl1pPr marL="342900" indent="-342900">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0"/>
              </a:spcBef>
              <a:buFont typeface="Wingdings" panose="05000000000000000000" pitchFamily="2" charset="2"/>
              <a:buChar char="n"/>
              <a:defRPr/>
            </a:pPr>
            <a:r>
              <a:rPr lang="zh-CN" altLang="en-US" sz="3600" dirty="0">
                <a:solidFill>
                  <a:srgbClr val="0000FF"/>
                </a:solidFill>
                <a:latin typeface="楷体_GB2312" pitchFamily="49" charset="-122"/>
              </a:rPr>
              <a:t> </a:t>
            </a:r>
            <a:r>
              <a:rPr lang="zh-CN" altLang="en-US" sz="3600" dirty="0">
                <a:latin typeface="楷体_GB2312" pitchFamily="49" charset="-122"/>
              </a:rPr>
              <a:t>史密斯圆图 （</a:t>
            </a:r>
            <a:r>
              <a:rPr lang="en-US" altLang="zh-CN" sz="3600" dirty="0">
                <a:latin typeface="楷体_GB2312" pitchFamily="49" charset="-122"/>
              </a:rPr>
              <a:t>Smith chart)</a:t>
            </a:r>
          </a:p>
          <a:p>
            <a:pPr marL="0" indent="0" eaLnBrk="1" hangingPunct="1">
              <a:lnSpc>
                <a:spcPct val="120000"/>
              </a:lnSpc>
              <a:spcBef>
                <a:spcPct val="0"/>
              </a:spcBef>
              <a:defRPr/>
            </a:pPr>
            <a:r>
              <a:rPr lang="zh-CN" altLang="en-US" b="0" dirty="0" smtClean="0"/>
              <a:t>是</a:t>
            </a:r>
            <a:r>
              <a:rPr lang="zh-CN" altLang="en-US" b="0" dirty="0"/>
              <a:t>在反射系散平面上标绘有归一化输入阻抗（或导纳）等值圆族的计算图，是在反射系散平面所有无源阻抗的图形化表示。是一款主要用于分析传输线的阻抗匹配问题的图形工具，避免解析方法繁琐的运算，精度足够绝大部分放大电路设计。</a:t>
            </a:r>
            <a:endParaRPr lang="en-US" altLang="zh-CN" sz="3600" dirty="0">
              <a:latin typeface="楷体_GB2312"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pic>
        <p:nvPicPr>
          <p:cNvPr id="20483" name="Picture 8"/>
          <p:cNvPicPr>
            <a:picLocks noChangeAspect="1" noChangeArrowheads="1"/>
          </p:cNvPicPr>
          <p:nvPr/>
        </p:nvPicPr>
        <p:blipFill>
          <a:blip r:embed="rId3">
            <a:extLst>
              <a:ext uri="{28A0092B-C50C-407E-A947-70E740481C1C}">
                <a14:useLocalDpi xmlns:a14="http://schemas.microsoft.com/office/drawing/2010/main" val="0"/>
              </a:ext>
            </a:extLst>
          </a:blip>
          <a:srcRect l="2634" t="8466" b="16000"/>
          <a:stretch>
            <a:fillRect/>
          </a:stretch>
        </p:blipFill>
        <p:spPr bwMode="auto">
          <a:xfrm>
            <a:off x="2484438" y="1658938"/>
            <a:ext cx="5324475" cy="518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文本框 5"/>
          <p:cNvSpPr txBox="1">
            <a:spLocks noChangeArrowheads="1"/>
          </p:cNvSpPr>
          <p:nvPr/>
        </p:nvSpPr>
        <p:spPr bwMode="auto">
          <a:xfrm>
            <a:off x="107950" y="1989138"/>
            <a:ext cx="2232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en-US" altLang="zh-CN" sz="2400" b="0">
                <a:ea typeface="宋体" panose="02010600030101010101" pitchFamily="2" charset="-122"/>
              </a:rPr>
              <a:t>Z</a:t>
            </a:r>
            <a:r>
              <a:rPr lang="zh-CN" altLang="en-US" sz="2400" b="0">
                <a:ea typeface="宋体" panose="02010600030101010101" pitchFamily="2" charset="-122"/>
              </a:rPr>
              <a:t>史密斯圆图</a:t>
            </a:r>
          </a:p>
        </p:txBody>
      </p:sp>
      <p:sp>
        <p:nvSpPr>
          <p:cNvPr id="13" name="文本框 12"/>
          <p:cNvSpPr txBox="1"/>
          <p:nvPr/>
        </p:nvSpPr>
        <p:spPr>
          <a:xfrm>
            <a:off x="53975" y="2708275"/>
            <a:ext cx="2609850" cy="1939925"/>
          </a:xfrm>
          <a:prstGeom prst="rect">
            <a:avLst/>
          </a:prstGeom>
          <a:noFill/>
        </p:spPr>
        <p:txBody>
          <a:bodyPr>
            <a:spAutoFit/>
          </a:bodyPr>
          <a:lstStyle/>
          <a:p>
            <a:pPr>
              <a:defRPr/>
            </a:pPr>
            <a:r>
              <a:rPr lang="en-US" altLang="zh-CN" dirty="0">
                <a:latin typeface="+mj-lt"/>
              </a:rPr>
              <a:t>Z1=(100+j100)</a:t>
            </a:r>
            <a:r>
              <a:rPr lang="el-GR" altLang="zh-CN" dirty="0">
                <a:latin typeface="+mj-lt"/>
              </a:rPr>
              <a:t> Ω </a:t>
            </a:r>
            <a:endParaRPr lang="en-US" altLang="zh-CN" dirty="0">
              <a:latin typeface="+mj-lt"/>
            </a:endParaRPr>
          </a:p>
          <a:p>
            <a:pPr>
              <a:defRPr/>
            </a:pPr>
            <a:r>
              <a:rPr lang="en-US" altLang="zh-CN" dirty="0">
                <a:latin typeface="+mj-lt"/>
              </a:rPr>
              <a:t>Z2=(40+j70)</a:t>
            </a:r>
            <a:r>
              <a:rPr lang="el-GR" altLang="zh-CN" dirty="0">
                <a:latin typeface="+mj-lt"/>
              </a:rPr>
              <a:t>Ω</a:t>
            </a:r>
            <a:r>
              <a:rPr lang="en-US" altLang="zh-CN" dirty="0">
                <a:latin typeface="+mj-lt"/>
              </a:rPr>
              <a:t> Z3=(300-j300)</a:t>
            </a:r>
          </a:p>
          <a:p>
            <a:pPr>
              <a:defRPr/>
            </a:pPr>
            <a:r>
              <a:rPr lang="en-US" altLang="zh-CN" dirty="0"/>
              <a:t>Z4=(30-j90)</a:t>
            </a:r>
          </a:p>
          <a:p>
            <a:pPr>
              <a:defRPr/>
            </a:pPr>
            <a:r>
              <a:rPr lang="en-US" altLang="zh-CN" dirty="0">
                <a:latin typeface="+mj-lt"/>
              </a:rPr>
              <a:t>Z5=0</a:t>
            </a:r>
            <a:r>
              <a:rPr lang="el-GR" altLang="zh-CN" dirty="0">
                <a:latin typeface="+mj-lt"/>
              </a:rPr>
              <a:t> Ω</a:t>
            </a:r>
            <a:endParaRPr lang="zh-CN" altLang="en-US" dirty="0"/>
          </a:p>
        </p:txBody>
      </p:sp>
      <p:sp>
        <p:nvSpPr>
          <p:cNvPr id="15" name="文本框 14"/>
          <p:cNvSpPr txBox="1"/>
          <p:nvPr/>
        </p:nvSpPr>
        <p:spPr>
          <a:xfrm>
            <a:off x="5526104" y="3183935"/>
            <a:ext cx="1224136" cy="369332"/>
          </a:xfrm>
          <a:prstGeom prst="rect">
            <a:avLst/>
          </a:prstGeom>
          <a:noFill/>
        </p:spPr>
        <p:txBody>
          <a:bodyPr>
            <a:spAutoFit/>
          </a:bodyPr>
          <a:lstStyle/>
          <a:p>
            <a:pPr>
              <a:defRPr/>
            </a:pPr>
            <a:r>
              <a:rPr lang="en-US" altLang="zh-CN" sz="1800" dirty="0">
                <a:solidFill>
                  <a:srgbClr val="0000FF"/>
                </a:solidFill>
                <a:highlight>
                  <a:srgbClr val="C0C0C0"/>
                </a:highlight>
                <a:latin typeface="+mj-lt"/>
              </a:rPr>
              <a:t>z1=1+j1</a:t>
            </a:r>
            <a:endParaRPr lang="zh-CN" altLang="en-US" sz="1800" dirty="0">
              <a:solidFill>
                <a:srgbClr val="0000FF"/>
              </a:solidFill>
              <a:highlight>
                <a:srgbClr val="C0C0C0"/>
              </a:highlight>
            </a:endParaRPr>
          </a:p>
        </p:txBody>
      </p:sp>
      <p:sp>
        <p:nvSpPr>
          <p:cNvPr id="9" name="椭圆 8"/>
          <p:cNvSpPr>
            <a:spLocks noChangeArrowheads="1"/>
          </p:cNvSpPr>
          <p:nvPr/>
        </p:nvSpPr>
        <p:spPr bwMode="auto">
          <a:xfrm>
            <a:off x="5494338" y="3378200"/>
            <a:ext cx="71437" cy="71438"/>
          </a:xfrm>
          <a:prstGeom prst="ellipse">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sp>
        <p:nvSpPr>
          <p:cNvPr id="17" name="文本框 16"/>
          <p:cNvSpPr txBox="1"/>
          <p:nvPr/>
        </p:nvSpPr>
        <p:spPr>
          <a:xfrm>
            <a:off x="4788024" y="2780928"/>
            <a:ext cx="1296144" cy="369332"/>
          </a:xfrm>
          <a:prstGeom prst="rect">
            <a:avLst/>
          </a:prstGeom>
          <a:noFill/>
        </p:spPr>
        <p:txBody>
          <a:bodyPr>
            <a:spAutoFit/>
          </a:bodyPr>
          <a:lstStyle/>
          <a:p>
            <a:pPr>
              <a:defRPr/>
            </a:pPr>
            <a:r>
              <a:rPr lang="en-US" altLang="zh-CN" sz="1800" dirty="0">
                <a:solidFill>
                  <a:srgbClr val="0000FF"/>
                </a:solidFill>
                <a:highlight>
                  <a:srgbClr val="C0C0C0"/>
                </a:highlight>
                <a:latin typeface="+mj-lt"/>
              </a:rPr>
              <a:t>z2=0.4+j0.7</a:t>
            </a:r>
            <a:endParaRPr lang="zh-CN" altLang="en-US" sz="1800" dirty="0">
              <a:solidFill>
                <a:srgbClr val="0000FF"/>
              </a:solidFill>
              <a:highlight>
                <a:srgbClr val="C0C0C0"/>
              </a:highlight>
            </a:endParaRPr>
          </a:p>
        </p:txBody>
      </p:sp>
      <p:sp>
        <p:nvSpPr>
          <p:cNvPr id="18" name="椭圆 17"/>
          <p:cNvSpPr>
            <a:spLocks noChangeArrowheads="1"/>
          </p:cNvSpPr>
          <p:nvPr/>
        </p:nvSpPr>
        <p:spPr bwMode="auto">
          <a:xfrm>
            <a:off x="4732338" y="2989263"/>
            <a:ext cx="71437" cy="71437"/>
          </a:xfrm>
          <a:prstGeom prst="ellipse">
            <a:avLst/>
          </a:prstGeom>
          <a:solidFill>
            <a:srgbClr val="FF66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sp>
        <p:nvSpPr>
          <p:cNvPr id="19" name="文本框 18"/>
          <p:cNvSpPr txBox="1"/>
          <p:nvPr/>
        </p:nvSpPr>
        <p:spPr>
          <a:xfrm>
            <a:off x="6588224" y="4581128"/>
            <a:ext cx="1296144" cy="369332"/>
          </a:xfrm>
          <a:prstGeom prst="rect">
            <a:avLst/>
          </a:prstGeom>
          <a:noFill/>
        </p:spPr>
        <p:txBody>
          <a:bodyPr>
            <a:spAutoFit/>
          </a:bodyPr>
          <a:lstStyle/>
          <a:p>
            <a:pPr>
              <a:defRPr/>
            </a:pPr>
            <a:r>
              <a:rPr lang="en-US" altLang="zh-CN" sz="1800" dirty="0">
                <a:solidFill>
                  <a:srgbClr val="0000FF"/>
                </a:solidFill>
                <a:highlight>
                  <a:srgbClr val="C0C0C0"/>
                </a:highlight>
                <a:latin typeface="+mj-lt"/>
              </a:rPr>
              <a:t>z3=3-j3</a:t>
            </a:r>
            <a:endParaRPr lang="zh-CN" altLang="en-US" sz="1800" dirty="0">
              <a:solidFill>
                <a:srgbClr val="0000FF"/>
              </a:solidFill>
              <a:highlight>
                <a:srgbClr val="C0C0C0"/>
              </a:highlight>
            </a:endParaRPr>
          </a:p>
        </p:txBody>
      </p:sp>
      <p:sp>
        <p:nvSpPr>
          <p:cNvPr id="20" name="椭圆 19"/>
          <p:cNvSpPr/>
          <p:nvPr/>
        </p:nvSpPr>
        <p:spPr bwMode="auto">
          <a:xfrm>
            <a:off x="6537325" y="4778375"/>
            <a:ext cx="71438" cy="71438"/>
          </a:xfrm>
          <a:prstGeom prst="ellipse">
            <a:avLst/>
          </a:prstGeom>
          <a:solidFill>
            <a:schemeClr val="accent1">
              <a:lumMod val="75000"/>
            </a:schemeClr>
          </a:solidFill>
          <a:ln w="9525" cap="flat" cmpd="sng" algn="ctr">
            <a:noFill/>
            <a:prstDash val="solid"/>
            <a:round/>
            <a:headEnd type="none" w="med" len="med"/>
            <a:tailEnd type="none" w="med" len="med"/>
          </a:ln>
          <a:effectLst/>
        </p:spPr>
        <p:txBody>
          <a:bodyPr/>
          <a:lstStyle/>
          <a:p>
            <a:pPr eaLnBrk="1" hangingPunct="1">
              <a:defRPr/>
            </a:pPr>
            <a:endParaRPr lang="zh-CN" altLang="en-US"/>
          </a:p>
        </p:txBody>
      </p:sp>
      <p:sp>
        <p:nvSpPr>
          <p:cNvPr id="21" name="文本框 20"/>
          <p:cNvSpPr txBox="1"/>
          <p:nvPr/>
        </p:nvSpPr>
        <p:spPr>
          <a:xfrm>
            <a:off x="5076056" y="5666859"/>
            <a:ext cx="1296144" cy="369332"/>
          </a:xfrm>
          <a:prstGeom prst="rect">
            <a:avLst/>
          </a:prstGeom>
          <a:noFill/>
        </p:spPr>
        <p:txBody>
          <a:bodyPr>
            <a:spAutoFit/>
          </a:bodyPr>
          <a:lstStyle/>
          <a:p>
            <a:pPr>
              <a:defRPr/>
            </a:pPr>
            <a:r>
              <a:rPr lang="en-US" altLang="zh-CN" sz="1800" dirty="0">
                <a:solidFill>
                  <a:srgbClr val="0000FF"/>
                </a:solidFill>
                <a:highlight>
                  <a:srgbClr val="C0C0C0"/>
                </a:highlight>
                <a:latin typeface="+mj-lt"/>
              </a:rPr>
              <a:t>z4=0.3-j0.9</a:t>
            </a:r>
            <a:endParaRPr lang="zh-CN" altLang="en-US" sz="1800" dirty="0">
              <a:solidFill>
                <a:srgbClr val="0000FF"/>
              </a:solidFill>
              <a:highlight>
                <a:srgbClr val="C0C0C0"/>
              </a:highlight>
            </a:endParaRPr>
          </a:p>
        </p:txBody>
      </p:sp>
      <p:sp>
        <p:nvSpPr>
          <p:cNvPr id="22" name="椭圆 21"/>
          <p:cNvSpPr/>
          <p:nvPr/>
        </p:nvSpPr>
        <p:spPr bwMode="auto">
          <a:xfrm>
            <a:off x="4960938" y="5840413"/>
            <a:ext cx="73025" cy="73025"/>
          </a:xfrm>
          <a:prstGeom prst="ellipse">
            <a:avLst/>
          </a:prstGeom>
          <a:solidFill>
            <a:srgbClr val="0000FF"/>
          </a:solidFill>
          <a:ln w="9525" cap="flat" cmpd="sng" algn="ctr">
            <a:noFill/>
            <a:prstDash val="solid"/>
            <a:round/>
            <a:headEnd type="none" w="med" len="med"/>
            <a:tailEnd type="none" w="med" len="med"/>
          </a:ln>
          <a:effectLst/>
        </p:spPr>
        <p:txBody>
          <a:bodyPr/>
          <a:lstStyle/>
          <a:p>
            <a:pPr eaLnBrk="1" hangingPunct="1">
              <a:defRPr/>
            </a:pPr>
            <a:endParaRPr lang="zh-CN" altLang="en-US">
              <a:solidFill>
                <a:schemeClr val="accent2">
                  <a:lumMod val="75000"/>
                </a:schemeClr>
              </a:solidFill>
            </a:endParaRPr>
          </a:p>
        </p:txBody>
      </p:sp>
      <p:sp>
        <p:nvSpPr>
          <p:cNvPr id="23" name="文本框 22"/>
          <p:cNvSpPr txBox="1"/>
          <p:nvPr/>
        </p:nvSpPr>
        <p:spPr>
          <a:xfrm>
            <a:off x="2963895" y="4077072"/>
            <a:ext cx="1296144" cy="369332"/>
          </a:xfrm>
          <a:prstGeom prst="rect">
            <a:avLst/>
          </a:prstGeom>
          <a:noFill/>
        </p:spPr>
        <p:txBody>
          <a:bodyPr>
            <a:spAutoFit/>
          </a:bodyPr>
          <a:lstStyle/>
          <a:p>
            <a:pPr>
              <a:defRPr/>
            </a:pPr>
            <a:r>
              <a:rPr lang="en-US" altLang="zh-CN" sz="1800" dirty="0">
                <a:solidFill>
                  <a:srgbClr val="0000FF"/>
                </a:solidFill>
                <a:highlight>
                  <a:srgbClr val="C0C0C0"/>
                </a:highlight>
                <a:latin typeface="+mj-lt"/>
              </a:rPr>
              <a:t>z5=0</a:t>
            </a:r>
            <a:endParaRPr lang="zh-CN" altLang="en-US" sz="1800" dirty="0">
              <a:solidFill>
                <a:srgbClr val="0000FF"/>
              </a:solidFill>
              <a:highlight>
                <a:srgbClr val="C0C0C0"/>
              </a:highlight>
            </a:endParaRPr>
          </a:p>
        </p:txBody>
      </p:sp>
      <p:sp>
        <p:nvSpPr>
          <p:cNvPr id="24" name="椭圆 23"/>
          <p:cNvSpPr/>
          <p:nvPr/>
        </p:nvSpPr>
        <p:spPr bwMode="auto">
          <a:xfrm>
            <a:off x="2849563" y="4251325"/>
            <a:ext cx="71437" cy="71438"/>
          </a:xfrm>
          <a:prstGeom prst="ellipse">
            <a:avLst/>
          </a:prstGeom>
          <a:solidFill>
            <a:srgbClr val="9900FF"/>
          </a:solidFill>
          <a:ln w="9525" cap="flat" cmpd="sng" algn="ctr">
            <a:noFill/>
            <a:prstDash val="solid"/>
            <a:round/>
            <a:headEnd type="none" w="med" len="med"/>
            <a:tailEnd type="none" w="med" len="med"/>
          </a:ln>
          <a:effectLst/>
        </p:spPr>
        <p:txBody>
          <a:bodyPr/>
          <a:lstStyle/>
          <a:p>
            <a:pPr eaLnBrk="1" hangingPunct="1">
              <a:defRPr/>
            </a:pPr>
            <a:endParaRPr lang="zh-CN" altLang="en-US">
              <a:solidFill>
                <a:schemeClr val="accent2">
                  <a:lumMod val="75000"/>
                </a:schemeClr>
              </a:solidFill>
            </a:endParaRPr>
          </a:p>
        </p:txBody>
      </p:sp>
    </p:spTree>
    <p:extLst>
      <p:ext uri="{BB962C8B-B14F-4D97-AF65-F5344CB8AC3E}">
        <p14:creationId xmlns:p14="http://schemas.microsoft.com/office/powerpoint/2010/main" val="1263272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20" grpId="0" animBg="1"/>
      <p:bldP spid="22" grpId="0" animBg="1"/>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pic>
        <p:nvPicPr>
          <p:cNvPr id="22531" name="Picture 8"/>
          <p:cNvPicPr>
            <a:picLocks noChangeAspect="1" noChangeArrowheads="1"/>
          </p:cNvPicPr>
          <p:nvPr/>
        </p:nvPicPr>
        <p:blipFill>
          <a:blip r:embed="rId3">
            <a:extLst>
              <a:ext uri="{28A0092B-C50C-407E-A947-70E740481C1C}">
                <a14:useLocalDpi xmlns:a14="http://schemas.microsoft.com/office/drawing/2010/main" val="0"/>
              </a:ext>
            </a:extLst>
          </a:blip>
          <a:srcRect l="2634" t="8466" b="16000"/>
          <a:stretch>
            <a:fillRect/>
          </a:stretch>
        </p:blipFill>
        <p:spPr bwMode="auto">
          <a:xfrm>
            <a:off x="2484438" y="1658938"/>
            <a:ext cx="5324475" cy="518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文本框 5"/>
          <p:cNvSpPr txBox="1">
            <a:spLocks noChangeArrowheads="1"/>
          </p:cNvSpPr>
          <p:nvPr/>
        </p:nvSpPr>
        <p:spPr bwMode="auto">
          <a:xfrm>
            <a:off x="107950" y="1989138"/>
            <a:ext cx="2232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en-US" altLang="zh-CN" sz="2400" b="0">
                <a:ea typeface="宋体" panose="02010600030101010101" pitchFamily="2" charset="-122"/>
              </a:rPr>
              <a:t>Y</a:t>
            </a:r>
            <a:r>
              <a:rPr lang="zh-CN" altLang="en-US" sz="2400" b="0">
                <a:ea typeface="宋体" panose="02010600030101010101" pitchFamily="2" charset="-122"/>
              </a:rPr>
              <a:t>史密斯圆图</a:t>
            </a:r>
          </a:p>
        </p:txBody>
      </p:sp>
      <p:sp>
        <p:nvSpPr>
          <p:cNvPr id="13" name="文本框 12"/>
          <p:cNvSpPr txBox="1">
            <a:spLocks noRot="1" noChangeAspect="1" noMove="1" noResize="1" noEditPoints="1" noAdjustHandles="1" noChangeArrowheads="1" noChangeShapeType="1" noTextEdit="1"/>
          </p:cNvSpPr>
          <p:nvPr/>
        </p:nvSpPr>
        <p:spPr>
          <a:xfrm>
            <a:off x="53752" y="2708920"/>
            <a:ext cx="1851694" cy="1938992"/>
          </a:xfrm>
          <a:prstGeom prst="rect">
            <a:avLst/>
          </a:prstGeom>
          <a:blipFill>
            <a:blip r:embed="rId4"/>
            <a:stretch>
              <a:fillRect l="-5263" t="-2516" b="-6289"/>
            </a:stretch>
          </a:blipFill>
        </p:spPr>
        <p:txBody>
          <a:bodyPr/>
          <a:lstStyle/>
          <a:p>
            <a:pPr>
              <a:defRPr/>
            </a:pPr>
            <a:r>
              <a:rPr lang="zh-CN" altLang="en-US">
                <a:noFill/>
              </a:rPr>
              <a:t> </a:t>
            </a:r>
          </a:p>
        </p:txBody>
      </p:sp>
      <p:sp>
        <p:nvSpPr>
          <p:cNvPr id="15" name="文本框 14"/>
          <p:cNvSpPr txBox="1"/>
          <p:nvPr/>
        </p:nvSpPr>
        <p:spPr>
          <a:xfrm>
            <a:off x="5526104" y="3183935"/>
            <a:ext cx="1224136" cy="369332"/>
          </a:xfrm>
          <a:prstGeom prst="rect">
            <a:avLst/>
          </a:prstGeom>
          <a:noFill/>
        </p:spPr>
        <p:txBody>
          <a:bodyPr>
            <a:spAutoFit/>
          </a:bodyPr>
          <a:lstStyle/>
          <a:p>
            <a:pPr>
              <a:defRPr/>
            </a:pPr>
            <a:r>
              <a:rPr lang="en-US" altLang="zh-CN" sz="1800" dirty="0">
                <a:solidFill>
                  <a:srgbClr val="0000FF"/>
                </a:solidFill>
                <a:highlight>
                  <a:srgbClr val="C0C0C0"/>
                </a:highlight>
                <a:latin typeface="+mj-lt"/>
              </a:rPr>
              <a:t>y1=1+j1</a:t>
            </a:r>
            <a:endParaRPr lang="zh-CN" altLang="en-US" sz="1800" dirty="0">
              <a:solidFill>
                <a:srgbClr val="0000FF"/>
              </a:solidFill>
              <a:highlight>
                <a:srgbClr val="C0C0C0"/>
              </a:highlight>
            </a:endParaRPr>
          </a:p>
        </p:txBody>
      </p:sp>
      <p:sp>
        <p:nvSpPr>
          <p:cNvPr id="9" name="椭圆 8"/>
          <p:cNvSpPr>
            <a:spLocks noChangeArrowheads="1"/>
          </p:cNvSpPr>
          <p:nvPr/>
        </p:nvSpPr>
        <p:spPr bwMode="auto">
          <a:xfrm>
            <a:off x="5494338" y="3378200"/>
            <a:ext cx="71437" cy="71438"/>
          </a:xfrm>
          <a:prstGeom prst="ellipse">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sp>
        <p:nvSpPr>
          <p:cNvPr id="17" name="文本框 16"/>
          <p:cNvSpPr txBox="1"/>
          <p:nvPr/>
        </p:nvSpPr>
        <p:spPr>
          <a:xfrm>
            <a:off x="4788024" y="2780928"/>
            <a:ext cx="1368152" cy="369332"/>
          </a:xfrm>
          <a:prstGeom prst="rect">
            <a:avLst/>
          </a:prstGeom>
          <a:noFill/>
        </p:spPr>
        <p:txBody>
          <a:bodyPr>
            <a:spAutoFit/>
          </a:bodyPr>
          <a:lstStyle/>
          <a:p>
            <a:pPr>
              <a:defRPr/>
            </a:pPr>
            <a:r>
              <a:rPr lang="en-US" altLang="zh-CN" sz="1800" dirty="0">
                <a:solidFill>
                  <a:srgbClr val="0000FF"/>
                </a:solidFill>
                <a:highlight>
                  <a:srgbClr val="C0C0C0"/>
                </a:highlight>
                <a:latin typeface="+mj-lt"/>
              </a:rPr>
              <a:t>y2=0.4+j0.7</a:t>
            </a:r>
            <a:endParaRPr lang="zh-CN" altLang="en-US" sz="1800" dirty="0">
              <a:solidFill>
                <a:srgbClr val="0000FF"/>
              </a:solidFill>
              <a:highlight>
                <a:srgbClr val="C0C0C0"/>
              </a:highlight>
            </a:endParaRPr>
          </a:p>
        </p:txBody>
      </p:sp>
      <p:sp>
        <p:nvSpPr>
          <p:cNvPr id="18" name="椭圆 17"/>
          <p:cNvSpPr>
            <a:spLocks noChangeArrowheads="1"/>
          </p:cNvSpPr>
          <p:nvPr/>
        </p:nvSpPr>
        <p:spPr bwMode="auto">
          <a:xfrm>
            <a:off x="4732338" y="2989263"/>
            <a:ext cx="71437" cy="71437"/>
          </a:xfrm>
          <a:prstGeom prst="ellipse">
            <a:avLst/>
          </a:prstGeom>
          <a:solidFill>
            <a:srgbClr val="FF66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sp>
        <p:nvSpPr>
          <p:cNvPr id="19" name="文本框 18"/>
          <p:cNvSpPr txBox="1"/>
          <p:nvPr/>
        </p:nvSpPr>
        <p:spPr>
          <a:xfrm>
            <a:off x="6115773" y="4680203"/>
            <a:ext cx="1296144" cy="369332"/>
          </a:xfrm>
          <a:prstGeom prst="rect">
            <a:avLst/>
          </a:prstGeom>
          <a:noFill/>
        </p:spPr>
        <p:txBody>
          <a:bodyPr>
            <a:spAutoFit/>
          </a:bodyPr>
          <a:lstStyle/>
          <a:p>
            <a:pPr>
              <a:defRPr/>
            </a:pPr>
            <a:r>
              <a:rPr lang="en-US" altLang="zh-CN" sz="1800" dirty="0">
                <a:solidFill>
                  <a:srgbClr val="0000FF"/>
                </a:solidFill>
                <a:highlight>
                  <a:srgbClr val="C0C0C0"/>
                </a:highlight>
                <a:latin typeface="+mj-lt"/>
              </a:rPr>
              <a:t>y3=2-j1.4</a:t>
            </a:r>
            <a:endParaRPr lang="zh-CN" altLang="en-US" sz="1800" dirty="0">
              <a:solidFill>
                <a:srgbClr val="0000FF"/>
              </a:solidFill>
              <a:highlight>
                <a:srgbClr val="C0C0C0"/>
              </a:highlight>
            </a:endParaRPr>
          </a:p>
        </p:txBody>
      </p:sp>
      <p:sp>
        <p:nvSpPr>
          <p:cNvPr id="20" name="椭圆 19"/>
          <p:cNvSpPr/>
          <p:nvPr/>
        </p:nvSpPr>
        <p:spPr bwMode="auto">
          <a:xfrm>
            <a:off x="6032500" y="4802188"/>
            <a:ext cx="71438" cy="71437"/>
          </a:xfrm>
          <a:prstGeom prst="ellipse">
            <a:avLst/>
          </a:prstGeom>
          <a:solidFill>
            <a:schemeClr val="accent1">
              <a:lumMod val="75000"/>
            </a:schemeClr>
          </a:solidFill>
          <a:ln w="9525" cap="flat" cmpd="sng" algn="ctr">
            <a:noFill/>
            <a:prstDash val="solid"/>
            <a:round/>
            <a:headEnd type="none" w="med" len="med"/>
            <a:tailEnd type="none" w="med" len="med"/>
          </a:ln>
          <a:effectLst/>
        </p:spPr>
        <p:txBody>
          <a:bodyPr/>
          <a:lstStyle/>
          <a:p>
            <a:pPr eaLnBrk="1" hangingPunct="1">
              <a:defRPr/>
            </a:pPr>
            <a:endParaRPr lang="zh-CN" altLang="en-US"/>
          </a:p>
        </p:txBody>
      </p:sp>
      <p:sp>
        <p:nvSpPr>
          <p:cNvPr id="21" name="文本框 20"/>
          <p:cNvSpPr txBox="1"/>
          <p:nvPr/>
        </p:nvSpPr>
        <p:spPr>
          <a:xfrm>
            <a:off x="4782738" y="5801236"/>
            <a:ext cx="1296144" cy="369332"/>
          </a:xfrm>
          <a:prstGeom prst="rect">
            <a:avLst/>
          </a:prstGeom>
          <a:noFill/>
        </p:spPr>
        <p:txBody>
          <a:bodyPr>
            <a:spAutoFit/>
          </a:bodyPr>
          <a:lstStyle/>
          <a:p>
            <a:pPr>
              <a:defRPr/>
            </a:pPr>
            <a:r>
              <a:rPr lang="en-US" altLang="zh-CN" sz="1800" dirty="0">
                <a:solidFill>
                  <a:srgbClr val="0000FF"/>
                </a:solidFill>
                <a:highlight>
                  <a:srgbClr val="C0C0C0"/>
                </a:highlight>
                <a:latin typeface="+mj-lt"/>
              </a:rPr>
              <a:t>y4=0.2-j0.8</a:t>
            </a:r>
            <a:endParaRPr lang="zh-CN" altLang="en-US" sz="1800" dirty="0">
              <a:solidFill>
                <a:srgbClr val="0000FF"/>
              </a:solidFill>
              <a:highlight>
                <a:srgbClr val="C0C0C0"/>
              </a:highlight>
            </a:endParaRPr>
          </a:p>
        </p:txBody>
      </p:sp>
      <p:sp>
        <p:nvSpPr>
          <p:cNvPr id="22" name="椭圆 21"/>
          <p:cNvSpPr/>
          <p:nvPr/>
        </p:nvSpPr>
        <p:spPr bwMode="auto">
          <a:xfrm>
            <a:off x="4719638" y="5949950"/>
            <a:ext cx="71437" cy="71438"/>
          </a:xfrm>
          <a:prstGeom prst="ellipse">
            <a:avLst/>
          </a:prstGeom>
          <a:solidFill>
            <a:srgbClr val="0000FF"/>
          </a:solidFill>
          <a:ln w="9525" cap="flat" cmpd="sng" algn="ctr">
            <a:noFill/>
            <a:prstDash val="solid"/>
            <a:round/>
            <a:headEnd type="none" w="med" len="med"/>
            <a:tailEnd type="none" w="med" len="med"/>
          </a:ln>
          <a:effectLst/>
        </p:spPr>
        <p:txBody>
          <a:bodyPr/>
          <a:lstStyle/>
          <a:p>
            <a:pPr eaLnBrk="1" hangingPunct="1">
              <a:defRPr/>
            </a:pPr>
            <a:endParaRPr lang="zh-CN" altLang="en-US">
              <a:solidFill>
                <a:schemeClr val="accent2">
                  <a:lumMod val="75000"/>
                </a:schemeClr>
              </a:solidFill>
            </a:endParaRPr>
          </a:p>
        </p:txBody>
      </p:sp>
      <p:sp>
        <p:nvSpPr>
          <p:cNvPr id="23" name="文本框 22"/>
          <p:cNvSpPr txBox="1">
            <a:spLocks noRot="1" noChangeAspect="1" noMove="1" noResize="1" noEditPoints="1" noAdjustHandles="1" noChangeArrowheads="1" noChangeShapeType="1" noTextEdit="1"/>
          </p:cNvSpPr>
          <p:nvPr/>
        </p:nvSpPr>
        <p:spPr>
          <a:xfrm>
            <a:off x="7373213" y="4070871"/>
            <a:ext cx="1296144" cy="369332"/>
          </a:xfrm>
          <a:prstGeom prst="rect">
            <a:avLst/>
          </a:prstGeom>
          <a:blipFill>
            <a:blip r:embed="rId5"/>
            <a:stretch>
              <a:fillRect l="-4245" t="-10000" b="-26667"/>
            </a:stretch>
          </a:blipFill>
        </p:spPr>
        <p:txBody>
          <a:bodyPr/>
          <a:lstStyle/>
          <a:p>
            <a:pPr>
              <a:defRPr/>
            </a:pPr>
            <a:r>
              <a:rPr lang="zh-CN" altLang="en-US">
                <a:noFill/>
              </a:rPr>
              <a:t> </a:t>
            </a:r>
          </a:p>
        </p:txBody>
      </p:sp>
      <p:sp>
        <p:nvSpPr>
          <p:cNvPr id="24" name="椭圆 23"/>
          <p:cNvSpPr/>
          <p:nvPr/>
        </p:nvSpPr>
        <p:spPr bwMode="auto">
          <a:xfrm>
            <a:off x="7250113" y="4237038"/>
            <a:ext cx="73025" cy="73025"/>
          </a:xfrm>
          <a:prstGeom prst="ellipse">
            <a:avLst/>
          </a:prstGeom>
          <a:solidFill>
            <a:srgbClr val="9900FF"/>
          </a:solidFill>
          <a:ln w="9525" cap="flat" cmpd="sng" algn="ctr">
            <a:noFill/>
            <a:prstDash val="solid"/>
            <a:round/>
            <a:headEnd type="none" w="med" len="med"/>
            <a:tailEnd type="none" w="med" len="med"/>
          </a:ln>
          <a:effectLst/>
        </p:spPr>
        <p:txBody>
          <a:bodyPr/>
          <a:lstStyle/>
          <a:p>
            <a:pPr eaLnBrk="1" hangingPunct="1">
              <a:defRPr/>
            </a:pPr>
            <a:endParaRPr lang="zh-CN" altLang="en-US">
              <a:solidFill>
                <a:schemeClr val="accent2">
                  <a:lumMod val="75000"/>
                </a:schemeClr>
              </a:solidFill>
            </a:endParaRPr>
          </a:p>
        </p:txBody>
      </p:sp>
    </p:spTree>
    <p:extLst>
      <p:ext uri="{BB962C8B-B14F-4D97-AF65-F5344CB8AC3E}">
        <p14:creationId xmlns:p14="http://schemas.microsoft.com/office/powerpoint/2010/main" val="606081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20" grpId="0" animBg="1"/>
      <p:bldP spid="22" grpId="0" animBg="1"/>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pic>
        <p:nvPicPr>
          <p:cNvPr id="26627" name="Picture 8"/>
          <p:cNvPicPr>
            <a:picLocks noChangeAspect="1" noChangeArrowheads="1"/>
          </p:cNvPicPr>
          <p:nvPr/>
        </p:nvPicPr>
        <p:blipFill>
          <a:blip r:embed="rId3">
            <a:extLst>
              <a:ext uri="{28A0092B-C50C-407E-A947-70E740481C1C}">
                <a14:useLocalDpi xmlns:a14="http://schemas.microsoft.com/office/drawing/2010/main" val="0"/>
              </a:ext>
            </a:extLst>
          </a:blip>
          <a:srcRect l="2634" t="8466" b="16000"/>
          <a:stretch>
            <a:fillRect/>
          </a:stretch>
        </p:blipFill>
        <p:spPr bwMode="auto">
          <a:xfrm>
            <a:off x="3435350" y="1677988"/>
            <a:ext cx="5324475" cy="518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文本框 9"/>
          <p:cNvSpPr txBox="1">
            <a:spLocks noChangeArrowheads="1"/>
          </p:cNvSpPr>
          <p:nvPr/>
        </p:nvSpPr>
        <p:spPr bwMode="auto">
          <a:xfrm>
            <a:off x="412750" y="1957388"/>
            <a:ext cx="2232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en-US" altLang="zh-CN" sz="2400" b="0">
                <a:ea typeface="宋体" panose="02010600030101010101" pitchFamily="2" charset="-122"/>
              </a:rPr>
              <a:t>Z</a:t>
            </a:r>
            <a:r>
              <a:rPr lang="zh-CN" altLang="en-US" sz="2400" b="0">
                <a:ea typeface="宋体" panose="02010600030101010101" pitchFamily="2" charset="-122"/>
              </a:rPr>
              <a:t>史密斯圆图</a:t>
            </a:r>
          </a:p>
        </p:txBody>
      </p:sp>
      <p:sp>
        <p:nvSpPr>
          <p:cNvPr id="11" name="文本框 10"/>
          <p:cNvSpPr txBox="1"/>
          <p:nvPr/>
        </p:nvSpPr>
        <p:spPr>
          <a:xfrm>
            <a:off x="358775" y="2678113"/>
            <a:ext cx="2609850" cy="3416300"/>
          </a:xfrm>
          <a:prstGeom prst="rect">
            <a:avLst/>
          </a:prstGeom>
          <a:noFill/>
        </p:spPr>
        <p:txBody>
          <a:bodyPr>
            <a:spAutoFit/>
          </a:bodyPr>
          <a:lstStyle/>
          <a:p>
            <a:pPr>
              <a:defRPr/>
            </a:pPr>
            <a:r>
              <a:rPr lang="en-US" altLang="zh-CN" dirty="0">
                <a:latin typeface="+mj-lt"/>
              </a:rPr>
              <a:t>Z1=(100+j100)</a:t>
            </a:r>
            <a:r>
              <a:rPr lang="el-GR" altLang="zh-CN" dirty="0">
                <a:latin typeface="+mj-lt"/>
              </a:rPr>
              <a:t> Ω</a:t>
            </a:r>
            <a:endParaRPr lang="en-US" altLang="zh-CN" dirty="0">
              <a:latin typeface="+mj-lt"/>
            </a:endParaRPr>
          </a:p>
          <a:p>
            <a:pPr>
              <a:defRPr/>
            </a:pPr>
            <a:r>
              <a:rPr lang="en-US" altLang="zh-CN" dirty="0">
                <a:latin typeface="+mj-lt"/>
              </a:rPr>
              <a:t>100</a:t>
            </a:r>
            <a:r>
              <a:rPr lang="el-GR" altLang="zh-CN" dirty="0">
                <a:latin typeface="+mj-lt"/>
              </a:rPr>
              <a:t> Ω</a:t>
            </a:r>
            <a:r>
              <a:rPr lang="zh-CN" altLang="en-US" dirty="0">
                <a:latin typeface="+mj-lt"/>
              </a:rPr>
              <a:t>传输线</a:t>
            </a:r>
            <a:r>
              <a:rPr lang="el-GR" altLang="zh-CN" dirty="0">
                <a:latin typeface="+mj-lt"/>
              </a:rPr>
              <a:t> </a:t>
            </a:r>
            <a:endParaRPr lang="en-US" altLang="zh-CN" dirty="0">
              <a:latin typeface="+mj-lt"/>
            </a:endParaRPr>
          </a:p>
          <a:p>
            <a:pPr>
              <a:defRPr/>
            </a:pPr>
            <a:endParaRPr lang="en-US" altLang="zh-CN" dirty="0">
              <a:latin typeface="+mj-lt"/>
            </a:endParaRPr>
          </a:p>
          <a:p>
            <a:pPr>
              <a:defRPr/>
            </a:pPr>
            <a:r>
              <a:rPr lang="zh-CN" altLang="en-US" dirty="0">
                <a:latin typeface="+mj-lt"/>
              </a:rPr>
              <a:t>验证</a:t>
            </a:r>
            <a:endParaRPr lang="en-US" altLang="zh-CN" dirty="0">
              <a:latin typeface="+mj-lt"/>
            </a:endParaRPr>
          </a:p>
          <a:p>
            <a:pPr>
              <a:defRPr/>
            </a:pPr>
            <a:r>
              <a:rPr lang="en-US" altLang="zh-CN" dirty="0"/>
              <a:t>z1=1+j1</a:t>
            </a:r>
          </a:p>
          <a:p>
            <a:pPr>
              <a:defRPr/>
            </a:pPr>
            <a:r>
              <a:rPr lang="en-US" altLang="zh-CN" dirty="0">
                <a:latin typeface="+mj-lt"/>
              </a:rPr>
              <a:t>y1=1/z1=0.5-j0.5</a:t>
            </a:r>
          </a:p>
          <a:p>
            <a:pPr>
              <a:defRPr/>
            </a:pPr>
            <a:endParaRPr lang="en-US" altLang="zh-CN" dirty="0">
              <a:latin typeface="+mj-lt"/>
            </a:endParaRPr>
          </a:p>
          <a:p>
            <a:pPr>
              <a:defRPr/>
            </a:pPr>
            <a:endParaRPr lang="en-US" altLang="zh-CN" dirty="0">
              <a:latin typeface="+mj-lt"/>
            </a:endParaRPr>
          </a:p>
          <a:p>
            <a:pPr>
              <a:defRPr/>
            </a:pPr>
            <a:r>
              <a:rPr lang="en-US" altLang="zh-CN" dirty="0"/>
              <a:t>Z5=0</a:t>
            </a:r>
            <a:r>
              <a:rPr lang="el-GR" altLang="zh-CN" dirty="0"/>
              <a:t> Ω</a:t>
            </a:r>
            <a:endParaRPr lang="en-US" altLang="zh-CN" dirty="0">
              <a:latin typeface="+mj-lt"/>
            </a:endParaRPr>
          </a:p>
        </p:txBody>
      </p:sp>
      <p:sp>
        <p:nvSpPr>
          <p:cNvPr id="12" name="文本框 11"/>
          <p:cNvSpPr txBox="1"/>
          <p:nvPr/>
        </p:nvSpPr>
        <p:spPr>
          <a:xfrm>
            <a:off x="6478006" y="3203754"/>
            <a:ext cx="1224136" cy="369332"/>
          </a:xfrm>
          <a:prstGeom prst="rect">
            <a:avLst/>
          </a:prstGeom>
          <a:noFill/>
        </p:spPr>
        <p:txBody>
          <a:bodyPr>
            <a:spAutoFit/>
          </a:bodyPr>
          <a:lstStyle/>
          <a:p>
            <a:pPr>
              <a:defRPr/>
            </a:pPr>
            <a:r>
              <a:rPr lang="en-US" altLang="zh-CN" sz="1800" dirty="0">
                <a:solidFill>
                  <a:srgbClr val="0000FF"/>
                </a:solidFill>
                <a:highlight>
                  <a:srgbClr val="C0C0C0"/>
                </a:highlight>
                <a:latin typeface="+mj-lt"/>
              </a:rPr>
              <a:t>z1=1+j1</a:t>
            </a:r>
            <a:endParaRPr lang="zh-CN" altLang="en-US" sz="1800" dirty="0">
              <a:solidFill>
                <a:srgbClr val="0000FF"/>
              </a:solidFill>
              <a:highlight>
                <a:srgbClr val="C0C0C0"/>
              </a:highlight>
            </a:endParaRPr>
          </a:p>
        </p:txBody>
      </p:sp>
      <p:sp>
        <p:nvSpPr>
          <p:cNvPr id="21" name="文本框 20"/>
          <p:cNvSpPr txBox="1"/>
          <p:nvPr/>
        </p:nvSpPr>
        <p:spPr>
          <a:xfrm>
            <a:off x="3915797" y="4096891"/>
            <a:ext cx="1296144" cy="369332"/>
          </a:xfrm>
          <a:prstGeom prst="rect">
            <a:avLst/>
          </a:prstGeom>
          <a:noFill/>
        </p:spPr>
        <p:txBody>
          <a:bodyPr>
            <a:spAutoFit/>
          </a:bodyPr>
          <a:lstStyle/>
          <a:p>
            <a:pPr>
              <a:defRPr/>
            </a:pPr>
            <a:r>
              <a:rPr lang="en-US" altLang="zh-CN" sz="1800" dirty="0">
                <a:solidFill>
                  <a:srgbClr val="0000FF"/>
                </a:solidFill>
                <a:highlight>
                  <a:srgbClr val="C0C0C0"/>
                </a:highlight>
                <a:latin typeface="+mj-lt"/>
              </a:rPr>
              <a:t>z5=0</a:t>
            </a:r>
            <a:endParaRPr lang="zh-CN" altLang="en-US" sz="1800" dirty="0">
              <a:solidFill>
                <a:srgbClr val="0000FF"/>
              </a:solidFill>
              <a:highlight>
                <a:srgbClr val="C0C0C0"/>
              </a:highlight>
            </a:endParaRPr>
          </a:p>
        </p:txBody>
      </p:sp>
      <p:sp>
        <p:nvSpPr>
          <p:cNvPr id="22" name="椭圆 21"/>
          <p:cNvSpPr/>
          <p:nvPr/>
        </p:nvSpPr>
        <p:spPr bwMode="auto">
          <a:xfrm>
            <a:off x="3800475" y="4270375"/>
            <a:ext cx="73025" cy="73025"/>
          </a:xfrm>
          <a:prstGeom prst="ellipse">
            <a:avLst/>
          </a:prstGeom>
          <a:solidFill>
            <a:srgbClr val="9900FF"/>
          </a:solidFill>
          <a:ln w="9525" cap="flat" cmpd="sng" algn="ctr">
            <a:noFill/>
            <a:prstDash val="solid"/>
            <a:round/>
            <a:headEnd type="none" w="med" len="med"/>
            <a:tailEnd type="none" w="med" len="med"/>
          </a:ln>
          <a:effectLst/>
        </p:spPr>
        <p:txBody>
          <a:bodyPr/>
          <a:lstStyle/>
          <a:p>
            <a:pPr eaLnBrk="1" hangingPunct="1">
              <a:defRPr/>
            </a:pPr>
            <a:endParaRPr lang="zh-CN" altLang="en-US">
              <a:solidFill>
                <a:schemeClr val="accent2">
                  <a:lumMod val="75000"/>
                </a:schemeClr>
              </a:solidFill>
            </a:endParaRPr>
          </a:p>
        </p:txBody>
      </p:sp>
      <p:cxnSp>
        <p:nvCxnSpPr>
          <p:cNvPr id="3" name="直接连接符 2"/>
          <p:cNvCxnSpPr>
            <a:cxnSpLocks noChangeShapeType="1"/>
          </p:cNvCxnSpPr>
          <p:nvPr/>
        </p:nvCxnSpPr>
        <p:spPr bwMode="auto">
          <a:xfrm flipH="1">
            <a:off x="5595938" y="3424238"/>
            <a:ext cx="889000" cy="17907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椭圆 12"/>
          <p:cNvSpPr>
            <a:spLocks noChangeArrowheads="1"/>
          </p:cNvSpPr>
          <p:nvPr/>
        </p:nvSpPr>
        <p:spPr bwMode="auto">
          <a:xfrm>
            <a:off x="6445250" y="3398838"/>
            <a:ext cx="73025" cy="71437"/>
          </a:xfrm>
          <a:prstGeom prst="ellipse">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sp>
        <p:nvSpPr>
          <p:cNvPr id="33" name="文本框 32"/>
          <p:cNvSpPr txBox="1"/>
          <p:nvPr/>
        </p:nvSpPr>
        <p:spPr>
          <a:xfrm>
            <a:off x="5596624" y="4967881"/>
            <a:ext cx="1423647" cy="369332"/>
          </a:xfrm>
          <a:prstGeom prst="rect">
            <a:avLst/>
          </a:prstGeom>
          <a:noFill/>
        </p:spPr>
        <p:txBody>
          <a:bodyPr>
            <a:spAutoFit/>
          </a:bodyPr>
          <a:lstStyle/>
          <a:p>
            <a:pPr>
              <a:defRPr/>
            </a:pPr>
            <a:r>
              <a:rPr lang="en-US" altLang="zh-CN" sz="1800" dirty="0">
                <a:solidFill>
                  <a:srgbClr val="0000FF"/>
                </a:solidFill>
                <a:highlight>
                  <a:srgbClr val="C0C0C0"/>
                </a:highlight>
                <a:latin typeface="+mj-lt"/>
              </a:rPr>
              <a:t>z1'=0.5-j0.5</a:t>
            </a:r>
            <a:endParaRPr lang="zh-CN" altLang="en-US" sz="1800" dirty="0">
              <a:solidFill>
                <a:srgbClr val="0000FF"/>
              </a:solidFill>
              <a:highlight>
                <a:srgbClr val="C0C0C0"/>
              </a:highlight>
            </a:endParaRPr>
          </a:p>
        </p:txBody>
      </p:sp>
      <p:sp>
        <p:nvSpPr>
          <p:cNvPr id="34" name="椭圆 33"/>
          <p:cNvSpPr>
            <a:spLocks noChangeArrowheads="1"/>
          </p:cNvSpPr>
          <p:nvPr/>
        </p:nvSpPr>
        <p:spPr bwMode="auto">
          <a:xfrm>
            <a:off x="5564188" y="5162550"/>
            <a:ext cx="71437" cy="71438"/>
          </a:xfrm>
          <a:prstGeom prst="ellipse">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sp>
        <p:nvSpPr>
          <p:cNvPr id="35" name="文本框 34"/>
          <p:cNvSpPr txBox="1">
            <a:spLocks noRot="1" noChangeAspect="1" noMove="1" noResize="1" noEditPoints="1" noAdjustHandles="1" noChangeArrowheads="1" noChangeShapeType="1" noTextEdit="1"/>
          </p:cNvSpPr>
          <p:nvPr/>
        </p:nvSpPr>
        <p:spPr>
          <a:xfrm>
            <a:off x="8316312" y="4086472"/>
            <a:ext cx="1296144" cy="369332"/>
          </a:xfrm>
          <a:prstGeom prst="rect">
            <a:avLst/>
          </a:prstGeom>
          <a:blipFill>
            <a:blip r:embed="rId4"/>
            <a:stretch>
              <a:fillRect l="-3756" t="-8197" b="-24590"/>
            </a:stretch>
          </a:blipFill>
        </p:spPr>
        <p:txBody>
          <a:bodyPr/>
          <a:lstStyle/>
          <a:p>
            <a:pPr>
              <a:defRPr/>
            </a:pPr>
            <a:r>
              <a:rPr lang="zh-CN" altLang="en-US">
                <a:noFill/>
              </a:rPr>
              <a:t> </a:t>
            </a:r>
          </a:p>
        </p:txBody>
      </p:sp>
      <p:sp>
        <p:nvSpPr>
          <p:cNvPr id="36" name="椭圆 35"/>
          <p:cNvSpPr/>
          <p:nvPr/>
        </p:nvSpPr>
        <p:spPr bwMode="auto">
          <a:xfrm>
            <a:off x="8201025" y="4260850"/>
            <a:ext cx="73025" cy="71438"/>
          </a:xfrm>
          <a:prstGeom prst="ellipse">
            <a:avLst/>
          </a:prstGeom>
          <a:solidFill>
            <a:srgbClr val="9900FF"/>
          </a:solidFill>
          <a:ln w="9525" cap="flat" cmpd="sng" algn="ctr">
            <a:noFill/>
            <a:prstDash val="solid"/>
            <a:round/>
            <a:headEnd type="none" w="med" len="med"/>
            <a:tailEnd type="none" w="med" len="med"/>
          </a:ln>
          <a:effectLst/>
        </p:spPr>
        <p:txBody>
          <a:bodyPr/>
          <a:lstStyle/>
          <a:p>
            <a:pPr eaLnBrk="1" hangingPunct="1">
              <a:defRPr/>
            </a:pPr>
            <a:endParaRPr lang="zh-CN" altLang="en-US">
              <a:solidFill>
                <a:schemeClr val="accent2">
                  <a:lumMod val="75000"/>
                </a:schemeClr>
              </a:solidFill>
            </a:endParaRPr>
          </a:p>
        </p:txBody>
      </p:sp>
    </p:spTree>
    <p:extLst>
      <p:ext uri="{BB962C8B-B14F-4D97-AF65-F5344CB8AC3E}">
        <p14:creationId xmlns:p14="http://schemas.microsoft.com/office/powerpoint/2010/main" val="190888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3" grpId="0" animBg="1"/>
      <p:bldP spid="34" grpId="0" animBg="1"/>
      <p:bldP spid="3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grpSp>
        <p:nvGrpSpPr>
          <p:cNvPr id="4" name="组合 3">
            <a:extLst>
              <a:ext uri="{FF2B5EF4-FFF2-40B4-BE49-F238E27FC236}">
                <a16:creationId xmlns:a16="http://schemas.microsoft.com/office/drawing/2014/main" id="{44DD5A40-CBD0-4731-8230-89989C5F1ABF}"/>
              </a:ext>
            </a:extLst>
          </p:cNvPr>
          <p:cNvGrpSpPr/>
          <p:nvPr/>
        </p:nvGrpSpPr>
        <p:grpSpPr>
          <a:xfrm>
            <a:off x="1192002" y="3737408"/>
            <a:ext cx="3367050" cy="1176388"/>
            <a:chOff x="5381414" y="2516360"/>
            <a:chExt cx="3367050" cy="1176388"/>
          </a:xfrm>
        </p:grpSpPr>
        <p:grpSp>
          <p:nvGrpSpPr>
            <p:cNvPr id="5" name="组合 4">
              <a:extLst>
                <a:ext uri="{FF2B5EF4-FFF2-40B4-BE49-F238E27FC236}">
                  <a16:creationId xmlns:a16="http://schemas.microsoft.com/office/drawing/2014/main" id="{57561B5D-EE6D-4E7A-916A-DE6707955BB2}"/>
                </a:ext>
              </a:extLst>
            </p:cNvPr>
            <p:cNvGrpSpPr/>
            <p:nvPr/>
          </p:nvGrpSpPr>
          <p:grpSpPr>
            <a:xfrm>
              <a:off x="5381414" y="2516360"/>
              <a:ext cx="2376272" cy="1176388"/>
              <a:chOff x="4716008" y="2468628"/>
              <a:chExt cx="2376272" cy="1176388"/>
            </a:xfrm>
          </p:grpSpPr>
          <p:cxnSp>
            <p:nvCxnSpPr>
              <p:cNvPr id="10" name="直接连接符 9">
                <a:extLst>
                  <a:ext uri="{FF2B5EF4-FFF2-40B4-BE49-F238E27FC236}">
                    <a16:creationId xmlns:a16="http://schemas.microsoft.com/office/drawing/2014/main" id="{B606CA8A-0D07-4B3C-A8D8-025C08B62A56}"/>
                  </a:ext>
                </a:extLst>
              </p:cNvPr>
              <p:cNvCxnSpPr/>
              <p:nvPr/>
            </p:nvCxnSpPr>
            <p:spPr bwMode="auto">
              <a:xfrm flipV="1">
                <a:off x="4788024" y="249289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a:extLst>
                  <a:ext uri="{FF2B5EF4-FFF2-40B4-BE49-F238E27FC236}">
                    <a16:creationId xmlns:a16="http://schemas.microsoft.com/office/drawing/2014/main" id="{A395EE1B-CDE7-4230-8C20-3EA47420CFE6}"/>
                  </a:ext>
                </a:extLst>
              </p:cNvPr>
              <p:cNvCxnSpPr/>
              <p:nvPr/>
            </p:nvCxnSpPr>
            <p:spPr bwMode="auto">
              <a:xfrm flipV="1">
                <a:off x="6729979" y="3580207"/>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11">
                <a:extLst>
                  <a:ext uri="{FF2B5EF4-FFF2-40B4-BE49-F238E27FC236}">
                    <a16:creationId xmlns:a16="http://schemas.microsoft.com/office/drawing/2014/main" id="{751740AA-318F-4049-A846-339876488A93}"/>
                  </a:ext>
                </a:extLst>
              </p:cNvPr>
              <p:cNvSpPr/>
              <p:nvPr/>
            </p:nvSpPr>
            <p:spPr bwMode="auto">
              <a:xfrm>
                <a:off x="6657987" y="246862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3" name="椭圆 12">
                <a:extLst>
                  <a:ext uri="{FF2B5EF4-FFF2-40B4-BE49-F238E27FC236}">
                    <a16:creationId xmlns:a16="http://schemas.microsoft.com/office/drawing/2014/main" id="{5F4710EE-71DA-4422-AF39-0FB045F88D62}"/>
                  </a:ext>
                </a:extLst>
              </p:cNvPr>
              <p:cNvSpPr/>
              <p:nvPr/>
            </p:nvSpPr>
            <p:spPr bwMode="auto">
              <a:xfrm>
                <a:off x="4716016" y="24928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4" name="直接连接符 13">
                <a:extLst>
                  <a:ext uri="{FF2B5EF4-FFF2-40B4-BE49-F238E27FC236}">
                    <a16:creationId xmlns:a16="http://schemas.microsoft.com/office/drawing/2014/main" id="{B978827F-049F-40EC-B481-EE615F993EE2}"/>
                  </a:ext>
                </a:extLst>
              </p:cNvPr>
              <p:cNvCxnSpPr/>
              <p:nvPr/>
            </p:nvCxnSpPr>
            <p:spPr bwMode="auto">
              <a:xfrm flipV="1">
                <a:off x="4788016" y="357301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椭圆 14">
                <a:extLst>
                  <a:ext uri="{FF2B5EF4-FFF2-40B4-BE49-F238E27FC236}">
                    <a16:creationId xmlns:a16="http://schemas.microsoft.com/office/drawing/2014/main" id="{AAC908CF-4081-4881-A706-4DFF06CA9535}"/>
                  </a:ext>
                </a:extLst>
              </p:cNvPr>
              <p:cNvSpPr/>
              <p:nvPr/>
            </p:nvSpPr>
            <p:spPr bwMode="auto">
              <a:xfrm>
                <a:off x="6657979" y="354874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6" name="椭圆 15">
                <a:extLst>
                  <a:ext uri="{FF2B5EF4-FFF2-40B4-BE49-F238E27FC236}">
                    <a16:creationId xmlns:a16="http://schemas.microsoft.com/office/drawing/2014/main" id="{ECED22AD-FFD0-4B8A-B4F2-61FE8EA48A0F}"/>
                  </a:ext>
                </a:extLst>
              </p:cNvPr>
              <p:cNvSpPr/>
              <p:nvPr/>
            </p:nvSpPr>
            <p:spPr bwMode="auto">
              <a:xfrm>
                <a:off x="4716008" y="357301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7" name="直接连接符 16">
                <a:extLst>
                  <a:ext uri="{FF2B5EF4-FFF2-40B4-BE49-F238E27FC236}">
                    <a16:creationId xmlns:a16="http://schemas.microsoft.com/office/drawing/2014/main" id="{00C2ACF7-79AC-4DCB-AF65-CB7671DF2CB7}"/>
                  </a:ext>
                </a:extLst>
              </p:cNvPr>
              <p:cNvCxnSpPr/>
              <p:nvPr/>
            </p:nvCxnSpPr>
            <p:spPr bwMode="auto">
              <a:xfrm flipV="1">
                <a:off x="6729979" y="2490625"/>
                <a:ext cx="362301" cy="454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a:extLst>
                  <a:ext uri="{FF2B5EF4-FFF2-40B4-BE49-F238E27FC236}">
                    <a16:creationId xmlns:a16="http://schemas.microsoft.com/office/drawing/2014/main" id="{7777AE7B-BD67-4255-B3C7-F253F59B9161}"/>
                  </a:ext>
                </a:extLst>
              </p:cNvPr>
              <p:cNvCxnSpPr/>
              <p:nvPr/>
            </p:nvCxnSpPr>
            <p:spPr bwMode="auto">
              <a:xfrm>
                <a:off x="7092280" y="2500975"/>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 name="矩形 5">
              <a:extLst>
                <a:ext uri="{FF2B5EF4-FFF2-40B4-BE49-F238E27FC236}">
                  <a16:creationId xmlns:a16="http://schemas.microsoft.com/office/drawing/2014/main" id="{A2FC764E-F4F7-4C8B-8509-9BB2460EDCD1}"/>
                </a:ext>
              </a:extLst>
            </p:cNvPr>
            <p:cNvSpPr/>
            <p:nvPr/>
          </p:nvSpPr>
          <p:spPr bwMode="auto">
            <a:xfrm>
              <a:off x="7576535" y="2755849"/>
              <a:ext cx="307833"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8" name="文本框 7">
              <a:extLst>
                <a:ext uri="{FF2B5EF4-FFF2-40B4-BE49-F238E27FC236}">
                  <a16:creationId xmlns:a16="http://schemas.microsoft.com/office/drawing/2014/main" id="{15E6B771-AA38-44EB-B3D0-FD9888D32E55}"/>
                </a:ext>
              </a:extLst>
            </p:cNvPr>
            <p:cNvSpPr txBox="1"/>
            <p:nvPr/>
          </p:nvSpPr>
          <p:spPr>
            <a:xfrm>
              <a:off x="7524328" y="2800520"/>
              <a:ext cx="1224136" cy="461665"/>
            </a:xfrm>
            <a:prstGeom prst="rect">
              <a:avLst/>
            </a:prstGeom>
            <a:noFill/>
          </p:spPr>
          <p:txBody>
            <a:bodyPr wrap="square" rtlCol="0">
              <a:spAutoFit/>
            </a:bodyPr>
            <a:lstStyle/>
            <a:p>
              <a:r>
                <a:rPr lang="en-US" altLang="zh-CN" i="1" dirty="0"/>
                <a:t>Z</a:t>
              </a:r>
              <a:r>
                <a:rPr lang="en-US" altLang="zh-CN" i="1" baseline="-25000" dirty="0"/>
                <a:t>L</a:t>
              </a:r>
              <a:endParaRPr lang="zh-CN" altLang="en-US" i="1" baseline="-25000" dirty="0"/>
            </a:p>
          </p:txBody>
        </p:sp>
      </p:grpSp>
      <p:cxnSp>
        <p:nvCxnSpPr>
          <p:cNvPr id="22" name="直接箭头连接符 21">
            <a:extLst>
              <a:ext uri="{FF2B5EF4-FFF2-40B4-BE49-F238E27FC236}">
                <a16:creationId xmlns:a16="http://schemas.microsoft.com/office/drawing/2014/main" id="{4FC970E9-C389-4D06-B071-0F3205E44005}"/>
              </a:ext>
            </a:extLst>
          </p:cNvPr>
          <p:cNvCxnSpPr/>
          <p:nvPr/>
        </p:nvCxnSpPr>
        <p:spPr bwMode="auto">
          <a:xfrm flipV="1">
            <a:off x="1246684" y="5113302"/>
            <a:ext cx="2602658" cy="1979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a:extLst>
              <a:ext uri="{FF2B5EF4-FFF2-40B4-BE49-F238E27FC236}">
                <a16:creationId xmlns:a16="http://schemas.microsoft.com/office/drawing/2014/main" id="{1FCDEB53-BD13-4C46-AC3E-F63F9D97CAEC}"/>
              </a:ext>
            </a:extLst>
          </p:cNvPr>
          <p:cNvCxnSpPr/>
          <p:nvPr/>
        </p:nvCxnSpPr>
        <p:spPr bwMode="auto">
          <a:xfrm flipH="1" flipV="1">
            <a:off x="1223787" y="3388164"/>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a:extLst>
              <a:ext uri="{FF2B5EF4-FFF2-40B4-BE49-F238E27FC236}">
                <a16:creationId xmlns:a16="http://schemas.microsoft.com/office/drawing/2014/main" id="{23CF5A09-2D67-4E5A-B35A-F8AD04F7D90D}"/>
              </a:ext>
            </a:extLst>
          </p:cNvPr>
          <p:cNvSpPr txBox="1"/>
          <p:nvPr/>
        </p:nvSpPr>
        <p:spPr>
          <a:xfrm>
            <a:off x="1066664" y="5163903"/>
            <a:ext cx="1224136" cy="461665"/>
          </a:xfrm>
          <a:prstGeom prst="rect">
            <a:avLst/>
          </a:prstGeom>
          <a:noFill/>
        </p:spPr>
        <p:txBody>
          <a:bodyPr wrap="square" rtlCol="0">
            <a:spAutoFit/>
          </a:bodyPr>
          <a:lstStyle/>
          <a:p>
            <a:r>
              <a:rPr lang="en-US" altLang="zh-CN" i="1" dirty="0"/>
              <a:t>z'=-</a:t>
            </a:r>
            <a:r>
              <a:rPr lang="en-US" altLang="zh-CN" i="1" dirty="0" err="1"/>
              <a:t>z</a:t>
            </a:r>
            <a:r>
              <a:rPr lang="en-US" altLang="zh-CN" i="1" baseline="-25000" dirty="0" err="1"/>
              <a:t>l</a:t>
            </a:r>
            <a:endParaRPr lang="zh-CN" altLang="en-US" i="1" baseline="-25000" dirty="0"/>
          </a:p>
        </p:txBody>
      </p:sp>
      <p:sp>
        <p:nvSpPr>
          <p:cNvPr id="25" name="文本框 24">
            <a:extLst>
              <a:ext uri="{FF2B5EF4-FFF2-40B4-BE49-F238E27FC236}">
                <a16:creationId xmlns:a16="http://schemas.microsoft.com/office/drawing/2014/main" id="{5D12FABB-E9C3-41CB-A3F6-821549F3BD34}"/>
              </a:ext>
            </a:extLst>
          </p:cNvPr>
          <p:cNvSpPr txBox="1"/>
          <p:nvPr/>
        </p:nvSpPr>
        <p:spPr>
          <a:xfrm>
            <a:off x="2800464" y="5113302"/>
            <a:ext cx="1224136" cy="461665"/>
          </a:xfrm>
          <a:prstGeom prst="rect">
            <a:avLst/>
          </a:prstGeom>
          <a:noFill/>
        </p:spPr>
        <p:txBody>
          <a:bodyPr wrap="square" rtlCol="0">
            <a:spAutoFit/>
          </a:bodyPr>
          <a:lstStyle/>
          <a:p>
            <a:r>
              <a:rPr lang="en-US" altLang="zh-CN" i="1" dirty="0"/>
              <a:t>z'=0</a:t>
            </a:r>
            <a:endParaRPr lang="zh-CN" altLang="en-US" i="1" baseline="-25000" dirty="0"/>
          </a:p>
        </p:txBody>
      </p:sp>
      <p:cxnSp>
        <p:nvCxnSpPr>
          <p:cNvPr id="26" name="直接箭头连接符 25">
            <a:extLst>
              <a:ext uri="{FF2B5EF4-FFF2-40B4-BE49-F238E27FC236}">
                <a16:creationId xmlns:a16="http://schemas.microsoft.com/office/drawing/2014/main" id="{0669053B-6714-4B68-8752-9B9CAC1493FD}"/>
              </a:ext>
            </a:extLst>
          </p:cNvPr>
          <p:cNvCxnSpPr/>
          <p:nvPr/>
        </p:nvCxnSpPr>
        <p:spPr bwMode="auto">
          <a:xfrm flipH="1" flipV="1">
            <a:off x="3161593" y="3366992"/>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DACC5233-1B37-46E0-9323-1AA0B249CC78}"/>
                  </a:ext>
                </a:extLst>
              </p:cNvPr>
              <p:cNvSpPr/>
              <p:nvPr/>
            </p:nvSpPr>
            <p:spPr>
              <a:xfrm>
                <a:off x="1678732" y="4305482"/>
                <a:ext cx="1187505"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27" name="矩形 26">
                <a:extLst>
                  <a:ext uri="{FF2B5EF4-FFF2-40B4-BE49-F238E27FC236}">
                    <a16:creationId xmlns:a16="http://schemas.microsoft.com/office/drawing/2014/main" id="{DACC5233-1B37-46E0-9323-1AA0B249CC78}"/>
                  </a:ext>
                </a:extLst>
              </p:cNvPr>
              <p:cNvSpPr>
                <a:spLocks noRot="1" noChangeAspect="1" noMove="1" noResize="1" noEditPoints="1" noAdjustHandles="1" noChangeArrowheads="1" noChangeShapeType="1" noTextEdit="1"/>
              </p:cNvSpPr>
              <p:nvPr/>
            </p:nvSpPr>
            <p:spPr>
              <a:xfrm>
                <a:off x="1678732" y="4305482"/>
                <a:ext cx="1187505" cy="4789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9F2D2947-75A8-4AD3-9925-49C065B6BE14}"/>
                  </a:ext>
                </a:extLst>
              </p:cNvPr>
              <p:cNvSpPr/>
              <p:nvPr/>
            </p:nvSpPr>
            <p:spPr>
              <a:xfrm>
                <a:off x="1649426" y="3833676"/>
                <a:ext cx="1347228"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28" name="矩形 27">
                <a:extLst>
                  <a:ext uri="{FF2B5EF4-FFF2-40B4-BE49-F238E27FC236}">
                    <a16:creationId xmlns:a16="http://schemas.microsoft.com/office/drawing/2014/main" id="{9F2D2947-75A8-4AD3-9925-49C065B6BE14}"/>
                  </a:ext>
                </a:extLst>
              </p:cNvPr>
              <p:cNvSpPr>
                <a:spLocks noRot="1" noChangeAspect="1" noMove="1" noResize="1" noEditPoints="1" noAdjustHandles="1" noChangeArrowheads="1" noChangeShapeType="1" noTextEdit="1"/>
              </p:cNvSpPr>
              <p:nvPr/>
            </p:nvSpPr>
            <p:spPr>
              <a:xfrm>
                <a:off x="1649426" y="3833676"/>
                <a:ext cx="1347228" cy="478977"/>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id="{A0C7693B-302D-40B3-A1FB-D5A69E9756C7}"/>
              </a:ext>
            </a:extLst>
          </p:cNvPr>
          <p:cNvCxnSpPr/>
          <p:nvPr/>
        </p:nvCxnSpPr>
        <p:spPr bwMode="auto">
          <a:xfrm flipV="1">
            <a:off x="1625024" y="3842477"/>
            <a:ext cx="1185843" cy="13119"/>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29">
            <a:extLst>
              <a:ext uri="{FF2B5EF4-FFF2-40B4-BE49-F238E27FC236}">
                <a16:creationId xmlns:a16="http://schemas.microsoft.com/office/drawing/2014/main" id="{96381F0C-90FC-4924-99D0-631E24585192}"/>
              </a:ext>
            </a:extLst>
          </p:cNvPr>
          <p:cNvCxnSpPr/>
          <p:nvPr/>
        </p:nvCxnSpPr>
        <p:spPr bwMode="auto">
          <a:xfrm flipH="1">
            <a:off x="1635095" y="4745845"/>
            <a:ext cx="1345347" cy="426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C335413E-9DCD-4462-A6C2-1B2A22B37541}"/>
                  </a:ext>
                </a:extLst>
              </p:cNvPr>
              <p:cNvSpPr txBox="1"/>
              <p:nvPr/>
            </p:nvSpPr>
            <p:spPr>
              <a:xfrm>
                <a:off x="294960" y="1841633"/>
                <a:ext cx="8528183" cy="1200329"/>
              </a:xfrm>
              <a:prstGeom prst="rect">
                <a:avLst/>
              </a:prstGeom>
              <a:noFill/>
            </p:spPr>
            <p:txBody>
              <a:bodyPr wrap="square" rtlCol="0">
                <a:spAutoFit/>
              </a:bodyPr>
              <a:lstStyle/>
              <a:p>
                <a:r>
                  <a:rPr lang="en-US" altLang="zh-CN" dirty="0"/>
                  <a:t> </a:t>
                </a:r>
                <a:r>
                  <a:rPr lang="zh-CN" altLang="en-US" dirty="0"/>
                  <a:t>若图中传输线特征阻抗</a:t>
                </a:r>
                <a:r>
                  <a:rPr lang="en-US" altLang="zh-CN" dirty="0"/>
                  <a:t>Z</a:t>
                </a:r>
                <a:r>
                  <a:rPr lang="en-US" altLang="zh-CN" baseline="-25000" dirty="0"/>
                  <a:t>0</a:t>
                </a:r>
                <a:r>
                  <a:rPr lang="en-US" altLang="zh-CN" dirty="0"/>
                  <a:t>=50</a:t>
                </a:r>
                <a:r>
                  <a:rPr lang="el-GR" altLang="zh-CN" dirty="0"/>
                  <a:t>Ω</a:t>
                </a:r>
                <a:r>
                  <a:rPr lang="zh-CN" altLang="en-US" dirty="0"/>
                  <a:t>，负载阻抗</a:t>
                </a:r>
                <a:r>
                  <a:rPr lang="en-US" altLang="zh-CN" dirty="0"/>
                  <a:t>Z</a:t>
                </a:r>
                <a:r>
                  <a:rPr lang="en-US" altLang="zh-CN" baseline="-25000" dirty="0"/>
                  <a:t>L</a:t>
                </a:r>
                <a:r>
                  <a:rPr lang="en-US" altLang="zh-CN" dirty="0"/>
                  <a:t>=100+</a:t>
                </a:r>
                <a:r>
                  <a:rPr lang="en-US" altLang="zh-CN" i="1" dirty="0"/>
                  <a:t>j</a:t>
                </a:r>
                <a:r>
                  <a:rPr lang="en-US" altLang="zh-CN" dirty="0"/>
                  <a:t>150</a:t>
                </a:r>
                <a:r>
                  <a:rPr lang="el-GR" altLang="zh-CN" dirty="0"/>
                  <a:t> Ω</a:t>
                </a:r>
                <a:r>
                  <a:rPr lang="zh-CN" altLang="en-US" dirty="0"/>
                  <a:t>，传输线长度分别为</a:t>
                </a:r>
                <a14:m>
                  <m:oMath xmlns:m="http://schemas.openxmlformats.org/officeDocument/2006/math">
                    <m:r>
                      <a:rPr lang="zh-CN" altLang="en-US" i="1" dirty="0">
                        <a:latin typeface="Cambria Math" panose="02040503050406030204" pitchFamily="18" charset="0"/>
                      </a:rPr>
                      <m:t>𝜆</m:t>
                    </m:r>
                  </m:oMath>
                </a14:m>
                <a:r>
                  <a:rPr lang="en-US" altLang="zh-CN" dirty="0"/>
                  <a:t>/8</a:t>
                </a:r>
                <a:r>
                  <a:rPr lang="zh-CN" altLang="en-US" dirty="0"/>
                  <a:t>时，终端反射系数</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Γ</m:t>
                    </m:r>
                  </m:oMath>
                </a14:m>
                <a:r>
                  <a:rPr lang="en-US" altLang="zh-CN" baseline="-25000" dirty="0"/>
                  <a:t>0</a:t>
                </a:r>
                <a:r>
                  <a:rPr lang="zh-CN" altLang="en-US" dirty="0"/>
                  <a:t>，</a:t>
                </a:r>
                <a:r>
                  <a:rPr lang="en-US" altLang="zh-CN" dirty="0"/>
                  <a:t>VSWR</a:t>
                </a:r>
                <a:r>
                  <a:rPr lang="zh-CN" altLang="en-US" dirty="0"/>
                  <a:t>以及输入阻抗</a:t>
                </a:r>
                <a:r>
                  <a:rPr lang="en-US" altLang="zh-CN" dirty="0"/>
                  <a:t>Z</a:t>
                </a:r>
                <a:r>
                  <a:rPr lang="en-US" altLang="zh-CN" baseline="-25000" dirty="0"/>
                  <a:t>in</a:t>
                </a:r>
                <a:r>
                  <a:rPr lang="zh-CN" altLang="en-US" baseline="-25000" dirty="0"/>
                  <a:t>。</a:t>
                </a:r>
                <a:endParaRPr lang="zh-CN" altLang="en-US" dirty="0"/>
              </a:p>
            </p:txBody>
          </p:sp>
        </mc:Choice>
        <mc:Fallback xmlns="">
          <p:sp>
            <p:nvSpPr>
              <p:cNvPr id="32" name="文本框 31">
                <a:extLst>
                  <a:ext uri="{FF2B5EF4-FFF2-40B4-BE49-F238E27FC236}">
                    <a16:creationId xmlns:a16="http://schemas.microsoft.com/office/drawing/2014/main" id="{C335413E-9DCD-4462-A6C2-1B2A22B37541}"/>
                  </a:ext>
                </a:extLst>
              </p:cNvPr>
              <p:cNvSpPr txBox="1">
                <a:spLocks noRot="1" noChangeAspect="1" noMove="1" noResize="1" noEditPoints="1" noAdjustHandles="1" noChangeArrowheads="1" noChangeShapeType="1" noTextEdit="1"/>
              </p:cNvSpPr>
              <p:nvPr/>
            </p:nvSpPr>
            <p:spPr>
              <a:xfrm>
                <a:off x="294960" y="1841633"/>
                <a:ext cx="8528183" cy="1200329"/>
              </a:xfrm>
              <a:prstGeom prst="rect">
                <a:avLst/>
              </a:prstGeom>
              <a:blipFill>
                <a:blip r:embed="rId5"/>
                <a:stretch>
                  <a:fillRect l="-1072" t="-5584" b="-10660"/>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pic>
        <p:nvPicPr>
          <p:cNvPr id="32771" name="Picture 8"/>
          <p:cNvPicPr>
            <a:picLocks noChangeAspect="1" noChangeArrowheads="1"/>
          </p:cNvPicPr>
          <p:nvPr/>
        </p:nvPicPr>
        <p:blipFill>
          <a:blip r:embed="rId3">
            <a:extLst>
              <a:ext uri="{28A0092B-C50C-407E-A947-70E740481C1C}">
                <a14:useLocalDpi xmlns:a14="http://schemas.microsoft.com/office/drawing/2010/main" val="0"/>
              </a:ext>
            </a:extLst>
          </a:blip>
          <a:srcRect l="2634" t="8466" b="16000"/>
          <a:stretch>
            <a:fillRect/>
          </a:stretch>
        </p:blipFill>
        <p:spPr bwMode="auto">
          <a:xfrm>
            <a:off x="3435350" y="1677988"/>
            <a:ext cx="5324475" cy="518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6800620" y="3049630"/>
            <a:ext cx="1224136" cy="369332"/>
          </a:xfrm>
          <a:prstGeom prst="rect">
            <a:avLst/>
          </a:prstGeom>
          <a:noFill/>
        </p:spPr>
        <p:txBody>
          <a:bodyPr>
            <a:spAutoFit/>
          </a:bodyPr>
          <a:lstStyle/>
          <a:p>
            <a:pPr>
              <a:defRPr/>
            </a:pPr>
            <a:r>
              <a:rPr lang="en-US" altLang="zh-CN" sz="1800" dirty="0">
                <a:solidFill>
                  <a:srgbClr val="0000FF"/>
                </a:solidFill>
                <a:highlight>
                  <a:srgbClr val="C0C0C0"/>
                </a:highlight>
                <a:latin typeface="+mj-lt"/>
              </a:rPr>
              <a:t>z1=2+j3</a:t>
            </a:r>
            <a:endParaRPr lang="zh-CN" altLang="en-US" sz="1800" dirty="0">
              <a:solidFill>
                <a:srgbClr val="0000FF"/>
              </a:solidFill>
              <a:highlight>
                <a:srgbClr val="C0C0C0"/>
              </a:highlight>
            </a:endParaRPr>
          </a:p>
        </p:txBody>
      </p:sp>
      <p:cxnSp>
        <p:nvCxnSpPr>
          <p:cNvPr id="3" name="直接连接符 2"/>
          <p:cNvCxnSpPr>
            <a:cxnSpLocks noChangeShapeType="1"/>
          </p:cNvCxnSpPr>
          <p:nvPr/>
        </p:nvCxnSpPr>
        <p:spPr bwMode="auto">
          <a:xfrm flipH="1">
            <a:off x="6030913" y="2800623"/>
            <a:ext cx="3005583" cy="1526902"/>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椭圆 12"/>
          <p:cNvSpPr>
            <a:spLocks noChangeArrowheads="1"/>
          </p:cNvSpPr>
          <p:nvPr/>
        </p:nvSpPr>
        <p:spPr bwMode="auto">
          <a:xfrm>
            <a:off x="7462664" y="3548063"/>
            <a:ext cx="73025" cy="71437"/>
          </a:xfrm>
          <a:prstGeom prst="ellipse">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cxnSp>
        <p:nvCxnSpPr>
          <p:cNvPr id="17" name="直接连接符 16"/>
          <p:cNvCxnSpPr>
            <a:cxnSpLocks noChangeShapeType="1"/>
          </p:cNvCxnSpPr>
          <p:nvPr/>
        </p:nvCxnSpPr>
        <p:spPr bwMode="auto">
          <a:xfrm>
            <a:off x="6022975" y="4310063"/>
            <a:ext cx="1308200" cy="2575321"/>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弧形 7"/>
          <p:cNvSpPr/>
          <p:nvPr/>
        </p:nvSpPr>
        <p:spPr bwMode="auto">
          <a:xfrm rot="4480677">
            <a:off x="4906760" y="2992278"/>
            <a:ext cx="3002679" cy="2635569"/>
          </a:xfrm>
          <a:prstGeom prst="arc">
            <a:avLst>
              <a:gd name="adj1" fmla="val 15175880"/>
              <a:gd name="adj2" fmla="val 0"/>
            </a:avLst>
          </a:prstGeom>
          <a:noFill/>
          <a:ln w="38100" cap="flat" cmpd="sng" algn="ctr">
            <a:solidFill>
              <a:srgbClr val="FF0000"/>
            </a:solidFill>
            <a:prstDash val="solid"/>
            <a:round/>
            <a:headEnd type="none" w="med" len="med"/>
            <a:tailEnd type="triangle" w="med" len="med"/>
          </a:ln>
          <a:effectLst/>
        </p:spPr>
        <p:txBody>
          <a:bodyPr/>
          <a:lstStyle/>
          <a:p>
            <a:pPr eaLnBrk="1" hangingPunct="1">
              <a:defRPr/>
            </a:pPr>
            <a:endParaRPr lang="zh-CN" altLang="en-US"/>
          </a:p>
        </p:txBody>
      </p:sp>
      <p:sp>
        <p:nvSpPr>
          <p:cNvPr id="24" name="文本框 23"/>
          <p:cNvSpPr txBox="1"/>
          <p:nvPr/>
        </p:nvSpPr>
        <p:spPr>
          <a:xfrm>
            <a:off x="5015461" y="4972492"/>
            <a:ext cx="1404664" cy="369332"/>
          </a:xfrm>
          <a:prstGeom prst="rect">
            <a:avLst/>
          </a:prstGeom>
          <a:noFill/>
        </p:spPr>
        <p:txBody>
          <a:bodyPr>
            <a:spAutoFit/>
          </a:bodyPr>
          <a:lstStyle/>
          <a:p>
            <a:pPr>
              <a:defRPr/>
            </a:pPr>
            <a:r>
              <a:rPr lang="en-US" altLang="zh-CN" sz="1800" dirty="0">
                <a:solidFill>
                  <a:srgbClr val="0000FF"/>
                </a:solidFill>
                <a:highlight>
                  <a:srgbClr val="C0C0C0"/>
                </a:highlight>
                <a:latin typeface="+mj-lt"/>
              </a:rPr>
              <a:t>z</a:t>
            </a:r>
            <a:r>
              <a:rPr lang="en-US" altLang="zh-CN" sz="1800" baseline="-25000" dirty="0">
                <a:solidFill>
                  <a:srgbClr val="0000FF"/>
                </a:solidFill>
                <a:highlight>
                  <a:srgbClr val="C0C0C0"/>
                </a:highlight>
                <a:latin typeface="+mj-lt"/>
              </a:rPr>
              <a:t>in</a:t>
            </a:r>
            <a:r>
              <a:rPr lang="en-US" altLang="zh-CN" sz="1800" dirty="0">
                <a:solidFill>
                  <a:srgbClr val="0000FF"/>
                </a:solidFill>
                <a:highlight>
                  <a:srgbClr val="C0C0C0"/>
                </a:highlight>
                <a:latin typeface="+mj-lt"/>
              </a:rPr>
              <a:t>=0.5-j1.5</a:t>
            </a:r>
            <a:endParaRPr lang="zh-CN" altLang="en-US" sz="1800" dirty="0">
              <a:solidFill>
                <a:srgbClr val="0000FF"/>
              </a:solidFill>
              <a:highlight>
                <a:srgbClr val="C0C0C0"/>
              </a:highlight>
            </a:endParaRPr>
          </a:p>
        </p:txBody>
      </p:sp>
      <p:sp>
        <p:nvSpPr>
          <p:cNvPr id="25" name="椭圆 24"/>
          <p:cNvSpPr>
            <a:spLocks noChangeArrowheads="1"/>
          </p:cNvSpPr>
          <p:nvPr/>
        </p:nvSpPr>
        <p:spPr bwMode="auto">
          <a:xfrm>
            <a:off x="6729859" y="5736208"/>
            <a:ext cx="71438" cy="71437"/>
          </a:xfrm>
          <a:prstGeom prst="ellipse">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pic>
        <p:nvPicPr>
          <p:cNvPr id="28" name="Picture 8"/>
          <p:cNvPicPr>
            <a:picLocks noChangeAspect="1" noChangeArrowheads="1"/>
          </p:cNvPicPr>
          <p:nvPr/>
        </p:nvPicPr>
        <p:blipFill>
          <a:blip r:embed="rId4">
            <a:extLst>
              <a:ext uri="{28A0092B-C50C-407E-A947-70E740481C1C}">
                <a14:useLocalDpi xmlns:a14="http://schemas.microsoft.com/office/drawing/2010/main" val="0"/>
              </a:ext>
            </a:extLst>
          </a:blip>
          <a:srcRect l="2634" t="28491" r="89143" b="50729"/>
          <a:stretch>
            <a:fillRect/>
          </a:stretch>
        </p:blipFill>
        <p:spPr bwMode="auto">
          <a:xfrm>
            <a:off x="1922463" y="1814513"/>
            <a:ext cx="1101725" cy="349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a:spLocks noChangeArrowheads="1"/>
          </p:cNvSpPr>
          <p:nvPr/>
        </p:nvSpPr>
        <p:spPr bwMode="auto">
          <a:xfrm>
            <a:off x="3435350" y="2781300"/>
            <a:ext cx="560388" cy="1655763"/>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cxnSp>
        <p:nvCxnSpPr>
          <p:cNvPr id="20" name="直接箭头连接符 19"/>
          <p:cNvCxnSpPr>
            <a:cxnSpLocks noChangeShapeType="1"/>
            <a:stCxn id="18" idx="1"/>
          </p:cNvCxnSpPr>
          <p:nvPr/>
        </p:nvCxnSpPr>
        <p:spPr bwMode="auto">
          <a:xfrm flipH="1">
            <a:off x="3057525" y="3608388"/>
            <a:ext cx="377825" cy="11112"/>
          </a:xfrm>
          <a:prstGeom prst="straightConnector1">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弧形 31"/>
          <p:cNvSpPr/>
          <p:nvPr/>
        </p:nvSpPr>
        <p:spPr bwMode="auto">
          <a:xfrm rot="1525053">
            <a:off x="3635375" y="1941513"/>
            <a:ext cx="4789488" cy="4795837"/>
          </a:xfrm>
          <a:prstGeom prst="arc">
            <a:avLst/>
          </a:prstGeom>
          <a:noFill/>
          <a:ln w="12700" cap="flat" cmpd="sng" algn="ctr">
            <a:solidFill>
              <a:srgbClr val="FF0000"/>
            </a:solidFill>
            <a:prstDash val="solid"/>
            <a:round/>
            <a:headEnd type="none" w="med" len="med"/>
            <a:tailEnd type="triangle" w="med" len="med"/>
          </a:ln>
          <a:effectLst/>
        </p:spPr>
        <p:txBody>
          <a:bodyPr/>
          <a:lstStyle/>
          <a:p>
            <a:pPr eaLnBrk="1" hangingPunct="1">
              <a:defRPr/>
            </a:pPr>
            <a:endParaRPr lang="zh-CN" altLang="en-US"/>
          </a:p>
        </p:txBody>
      </p:sp>
      <mc:AlternateContent xmlns:mc="http://schemas.openxmlformats.org/markup-compatibility/2006" xmlns:a14="http://schemas.microsoft.com/office/drawing/2010/main">
        <mc:Choice Requires="a14">
          <p:sp>
            <p:nvSpPr>
              <p:cNvPr id="4" name="矩形 3"/>
              <p:cNvSpPr/>
              <p:nvPr/>
            </p:nvSpPr>
            <p:spPr>
              <a:xfrm>
                <a:off x="-86779" y="4327525"/>
                <a:ext cx="2420984" cy="2322111"/>
              </a:xfrm>
              <a:prstGeom prst="rect">
                <a:avLst/>
              </a:prstGeom>
            </p:spPr>
            <p:txBody>
              <a:bodyPr wrap="none">
                <a:spAutoFit/>
              </a:bodyPr>
              <a:lstStyle/>
              <a:p>
                <a:r>
                  <a:rPr lang="en-US" altLang="zh-CN" dirty="0">
                    <a:solidFill>
                      <a:srgbClr val="0000FF"/>
                    </a:solidFill>
                  </a:rPr>
                  <a:t>Z</a:t>
                </a:r>
                <a:r>
                  <a:rPr lang="en-US" altLang="zh-CN" baseline="-25000" dirty="0">
                    <a:solidFill>
                      <a:srgbClr val="0000FF"/>
                    </a:solidFill>
                  </a:rPr>
                  <a:t>L</a:t>
                </a:r>
                <a:r>
                  <a:rPr lang="en-US" altLang="zh-CN" dirty="0">
                    <a:solidFill>
                      <a:srgbClr val="0000FF"/>
                    </a:solidFill>
                  </a:rPr>
                  <a:t>=100+</a:t>
                </a:r>
                <a:r>
                  <a:rPr lang="en-US" altLang="zh-CN" i="1" dirty="0">
                    <a:solidFill>
                      <a:srgbClr val="0000FF"/>
                    </a:solidFill>
                  </a:rPr>
                  <a:t>j</a:t>
                </a:r>
                <a:r>
                  <a:rPr lang="en-US" altLang="zh-CN" dirty="0">
                    <a:solidFill>
                      <a:srgbClr val="0000FF"/>
                    </a:solidFill>
                  </a:rPr>
                  <a:t>150</a:t>
                </a:r>
                <a:r>
                  <a:rPr lang="el-GR" altLang="zh-CN" dirty="0">
                    <a:solidFill>
                      <a:srgbClr val="0000FF"/>
                    </a:solidFill>
                  </a:rPr>
                  <a:t> Ω</a:t>
                </a:r>
                <a:endParaRPr lang="en-US" altLang="zh-CN" dirty="0">
                  <a:solidFill>
                    <a:srgbClr val="0000FF"/>
                  </a:solidFill>
                </a:endParaRPr>
              </a:p>
              <a:p>
                <a:r>
                  <a:rPr lang="en-US" altLang="zh-CN" dirty="0" err="1">
                    <a:solidFill>
                      <a:srgbClr val="0000FF"/>
                    </a:solidFill>
                  </a:rPr>
                  <a:t>z</a:t>
                </a:r>
                <a:r>
                  <a:rPr lang="en-US" altLang="zh-CN" baseline="-25000" dirty="0" err="1">
                    <a:solidFill>
                      <a:srgbClr val="0000FF"/>
                    </a:solidFill>
                  </a:rPr>
                  <a:t>L</a:t>
                </a:r>
                <a:r>
                  <a:rPr lang="en-US" altLang="zh-CN" dirty="0">
                    <a:solidFill>
                      <a:srgbClr val="0000FF"/>
                    </a:solidFill>
                  </a:rPr>
                  <a:t>=2+j3</a:t>
                </a:r>
              </a:p>
              <a:p>
                <a14:m>
                  <m:oMath xmlns:m="http://schemas.openxmlformats.org/officeDocument/2006/math">
                    <m:sSub>
                      <m:sSubPr>
                        <m:ctrlPr>
                          <a:rPr lang="el-GR" altLang="zh-CN" i="1" smtClean="0">
                            <a:solidFill>
                              <a:srgbClr val="0000FF"/>
                            </a:solidFill>
                            <a:latin typeface="Cambria Math" panose="02040503050406030204" pitchFamily="18" charset="0"/>
                            <a:ea typeface="Cambria Math" panose="02040503050406030204" pitchFamily="18" charset="0"/>
                          </a:rPr>
                        </m:ctrlPr>
                      </m:sSubPr>
                      <m:e>
                        <m:r>
                          <m:rPr>
                            <m:sty m:val="p"/>
                          </m:rPr>
                          <a:rPr lang="el-GR" altLang="zh-CN" i="1" smtClean="0">
                            <a:solidFill>
                              <a:srgbClr val="0000FF"/>
                            </a:solidFill>
                            <a:latin typeface="Cambria Math" panose="02040503050406030204" pitchFamily="18" charset="0"/>
                            <a:ea typeface="Cambria Math" panose="02040503050406030204" pitchFamily="18" charset="0"/>
                          </a:rPr>
                          <m:t>Γ</m:t>
                        </m:r>
                      </m:e>
                      <m:sub>
                        <m:r>
                          <a:rPr lang="en-US" altLang="zh-CN" b="0" i="1" smtClean="0">
                            <a:solidFill>
                              <a:srgbClr val="0000FF"/>
                            </a:solidFill>
                            <a:latin typeface="Cambria Math" panose="02040503050406030204" pitchFamily="18" charset="0"/>
                            <a:ea typeface="Cambria Math" panose="02040503050406030204" pitchFamily="18" charset="0"/>
                          </a:rPr>
                          <m:t>𝑖𝑛</m:t>
                        </m:r>
                      </m:sub>
                    </m:sSub>
                    <m:r>
                      <a:rPr lang="en-US" altLang="zh-CN" b="0" i="1" smtClean="0">
                        <a:solidFill>
                          <a:srgbClr val="0000FF"/>
                        </a:solidFill>
                        <a:latin typeface="Cambria Math" panose="02040503050406030204" pitchFamily="18" charset="0"/>
                        <a:ea typeface="Cambria Math" panose="02040503050406030204" pitchFamily="18" charset="0"/>
                      </a:rPr>
                      <m:t>(</m:t>
                    </m:r>
                    <m:r>
                      <a:rPr lang="en-US" altLang="zh-CN" b="0" i="1" smtClean="0">
                        <a:solidFill>
                          <a:srgbClr val="0000FF"/>
                        </a:solidFill>
                        <a:latin typeface="Cambria Math" panose="02040503050406030204" pitchFamily="18" charset="0"/>
                        <a:ea typeface="Cambria Math" panose="02040503050406030204" pitchFamily="18" charset="0"/>
                      </a:rPr>
                      <m:t>𝑑</m:t>
                    </m:r>
                    <m:r>
                      <a:rPr lang="en-US" altLang="zh-CN" b="0" i="1" smtClean="0">
                        <a:solidFill>
                          <a:srgbClr val="0000FF"/>
                        </a:solidFill>
                        <a:latin typeface="Cambria Math" panose="02040503050406030204" pitchFamily="18" charset="0"/>
                        <a:ea typeface="Cambria Math" panose="02040503050406030204" pitchFamily="18" charset="0"/>
                      </a:rPr>
                      <m:t>)</m:t>
                    </m:r>
                  </m:oMath>
                </a14:m>
                <a:r>
                  <a:rPr lang="en-US" altLang="zh-CN" dirty="0">
                    <a:solidFill>
                      <a:srgbClr val="0000FF"/>
                    </a:solidFill>
                  </a:rPr>
                  <a:t>=</a:t>
                </a:r>
                <a:r>
                  <a:rPr lang="el-GR" altLang="zh-CN" dirty="0">
                    <a:solidFill>
                      <a:srgbClr val="0000FF"/>
                    </a:solidFill>
                    <a:ea typeface="Cambria Math" panose="02040503050406030204" pitchFamily="18" charset="0"/>
                  </a:rPr>
                  <a:t> </a:t>
                </a:r>
                <a14:m>
                  <m:oMath xmlns:m="http://schemas.openxmlformats.org/officeDocument/2006/math">
                    <m:r>
                      <m:rPr>
                        <m:sty m:val="p"/>
                      </m:rPr>
                      <a:rPr lang="el-GR" altLang="zh-CN" i="1" smtClean="0">
                        <a:solidFill>
                          <a:srgbClr val="0000FF"/>
                        </a:solidFill>
                        <a:latin typeface="Cambria Math" panose="02040503050406030204" pitchFamily="18" charset="0"/>
                        <a:ea typeface="Cambria Math" panose="02040503050406030204" pitchFamily="18" charset="0"/>
                      </a:rPr>
                      <m:t>Γ</m:t>
                    </m:r>
                    <m:r>
                      <a:rPr lang="en-US" altLang="zh-CN" b="0" i="1" baseline="-25000" smtClean="0">
                        <a:solidFill>
                          <a:srgbClr val="0000FF"/>
                        </a:solidFill>
                        <a:latin typeface="Cambria Math" panose="02040503050406030204" pitchFamily="18" charset="0"/>
                        <a:ea typeface="Cambria Math" panose="02040503050406030204" pitchFamily="18" charset="0"/>
                      </a:rPr>
                      <m:t>0</m:t>
                    </m:r>
                    <m:r>
                      <a:rPr lang="en-US" altLang="zh-CN" b="0" i="1" smtClean="0">
                        <a:solidFill>
                          <a:srgbClr val="0000FF"/>
                        </a:solidFill>
                        <a:latin typeface="Cambria Math" panose="02040503050406030204" pitchFamily="18" charset="0"/>
                        <a:ea typeface="Cambria Math" panose="02040503050406030204" pitchFamily="18" charset="0"/>
                      </a:rPr>
                      <m:t>𝑒</m:t>
                    </m:r>
                    <m:r>
                      <a:rPr lang="en-US" altLang="zh-CN" i="1" baseline="30000">
                        <a:solidFill>
                          <a:srgbClr val="0000FF"/>
                        </a:solidFill>
                        <a:latin typeface="Cambria Math" panose="02040503050406030204" pitchFamily="18" charset="0"/>
                        <a:ea typeface="Cambria Math" panose="02040503050406030204" pitchFamily="18" charset="0"/>
                      </a:rPr>
                      <m:t>−</m:t>
                    </m:r>
                    <m:r>
                      <a:rPr lang="en-US" altLang="zh-CN" i="1" baseline="30000" smtClean="0">
                        <a:solidFill>
                          <a:srgbClr val="0000FF"/>
                        </a:solidFill>
                        <a:latin typeface="Cambria Math" panose="02040503050406030204" pitchFamily="18" charset="0"/>
                        <a:ea typeface="Cambria Math" panose="02040503050406030204" pitchFamily="18" charset="0"/>
                      </a:rPr>
                      <m:t>2</m:t>
                    </m:r>
                    <m:r>
                      <a:rPr lang="en-US" altLang="zh-CN" b="0" i="1" baseline="30000" smtClean="0">
                        <a:solidFill>
                          <a:srgbClr val="0000FF"/>
                        </a:solidFill>
                        <a:latin typeface="Cambria Math" panose="02040503050406030204" pitchFamily="18" charset="0"/>
                        <a:ea typeface="Cambria Math" panose="02040503050406030204" pitchFamily="18" charset="0"/>
                      </a:rPr>
                      <m:t>𝑗</m:t>
                    </m:r>
                    <m:r>
                      <a:rPr lang="zh-CN" altLang="en-US" b="0" i="1" baseline="30000" smtClean="0">
                        <a:solidFill>
                          <a:srgbClr val="0000FF"/>
                        </a:solidFill>
                        <a:latin typeface="Cambria Math" panose="02040503050406030204" pitchFamily="18" charset="0"/>
                        <a:ea typeface="Cambria Math" panose="02040503050406030204" pitchFamily="18" charset="0"/>
                      </a:rPr>
                      <m:t>𝛽</m:t>
                    </m:r>
                    <m:r>
                      <a:rPr lang="en-US" altLang="zh-CN" b="0" i="1" baseline="30000" smtClean="0">
                        <a:solidFill>
                          <a:srgbClr val="0000FF"/>
                        </a:solidFill>
                        <a:latin typeface="Cambria Math" panose="02040503050406030204" pitchFamily="18" charset="0"/>
                        <a:ea typeface="Cambria Math" panose="02040503050406030204" pitchFamily="18" charset="0"/>
                      </a:rPr>
                      <m:t>𝑑</m:t>
                    </m:r>
                  </m:oMath>
                </a14:m>
                <a:endParaRPr lang="en-US" altLang="zh-CN" baseline="-25000" dirty="0">
                  <a:solidFill>
                    <a:srgbClr val="0000FF"/>
                  </a:solidFill>
                </a:endParaRPr>
              </a:p>
              <a:p>
                <a:r>
                  <a:rPr lang="zh-CN" altLang="zh-CN" dirty="0">
                    <a:solidFill>
                      <a:srgbClr val="0000FF"/>
                    </a:solidFill>
                    <a:cs typeface="Times New Roman" panose="02020603050405020304" pitchFamily="18" charset="0"/>
                  </a:rPr>
                  <a:t>λ</a:t>
                </a:r>
                <a:r>
                  <a:rPr lang="en-US" altLang="zh-CN" dirty="0">
                    <a:solidFill>
                      <a:srgbClr val="0000FF"/>
                    </a:solidFill>
                    <a:cs typeface="Times New Roman" panose="02020603050405020304" pitchFamily="18" charset="0"/>
                  </a:rPr>
                  <a:t>=2</a:t>
                </a:r>
                <a:r>
                  <a:rPr lang="el-GR" altLang="zh-CN" dirty="0">
                    <a:solidFill>
                      <a:srgbClr val="0000FF"/>
                    </a:solidFill>
                    <a:cs typeface="Times New Roman" panose="02020603050405020304" pitchFamily="18" charset="0"/>
                  </a:rPr>
                  <a:t>π</a:t>
                </a:r>
                <a:r>
                  <a:rPr lang="en-US" altLang="zh-CN" dirty="0">
                    <a:solidFill>
                      <a:srgbClr val="0000FF"/>
                    </a:solidFill>
                    <a:cs typeface="Times New Roman" panose="02020603050405020304" pitchFamily="18" charset="0"/>
                  </a:rPr>
                  <a:t>/</a:t>
                </a:r>
                <a:r>
                  <a:rPr lang="el-GR" altLang="zh-CN" dirty="0">
                    <a:solidFill>
                      <a:srgbClr val="0000FF"/>
                    </a:solidFill>
                    <a:cs typeface="Times New Roman" panose="02020603050405020304" pitchFamily="18" charset="0"/>
                  </a:rPr>
                  <a:t>β</a:t>
                </a:r>
                <a:endParaRPr lang="en-US" altLang="zh-CN" dirty="0">
                  <a:solidFill>
                    <a:srgbClr val="0000FF"/>
                  </a:solidFill>
                  <a:cs typeface="Times New Roman" panose="02020603050405020304" pitchFamily="18" charset="0"/>
                </a:endParaRPr>
              </a:p>
              <a:p>
                <a:r>
                  <a:rPr lang="en-US" altLang="zh-CN" dirty="0">
                    <a:solidFill>
                      <a:srgbClr val="0000FF"/>
                    </a:solidFill>
                  </a:rPr>
                  <a:t>d=</a:t>
                </a:r>
                <a:r>
                  <a:rPr lang="zh-CN" altLang="zh-CN" dirty="0">
                    <a:solidFill>
                      <a:srgbClr val="0000FF"/>
                    </a:solidFill>
                    <a:cs typeface="Times New Roman" panose="02020603050405020304" pitchFamily="18" charset="0"/>
                  </a:rPr>
                  <a:t> λ</a:t>
                </a:r>
                <a:r>
                  <a:rPr lang="en-US" altLang="zh-CN" dirty="0">
                    <a:solidFill>
                      <a:srgbClr val="0000FF"/>
                    </a:solidFill>
                    <a:cs typeface="Times New Roman" panose="02020603050405020304" pitchFamily="18" charset="0"/>
                  </a:rPr>
                  <a:t>/8</a:t>
                </a:r>
              </a:p>
              <a:p>
                <a14:m>
                  <m:oMath xmlns:m="http://schemas.openxmlformats.org/officeDocument/2006/math">
                    <m:sSub>
                      <m:sSubPr>
                        <m:ctrlPr>
                          <a:rPr lang="el-GR" altLang="zh-CN" i="1" smtClean="0">
                            <a:solidFill>
                              <a:srgbClr val="0000FF"/>
                            </a:solidFill>
                            <a:latin typeface="Cambria Math" panose="02040503050406030204" pitchFamily="18" charset="0"/>
                            <a:ea typeface="Cambria Math" panose="02040503050406030204" pitchFamily="18" charset="0"/>
                          </a:rPr>
                        </m:ctrlPr>
                      </m:sSubPr>
                      <m:e>
                        <m:r>
                          <m:rPr>
                            <m:sty m:val="p"/>
                          </m:rPr>
                          <a:rPr lang="el-GR" altLang="zh-CN" i="1" smtClean="0">
                            <a:solidFill>
                              <a:srgbClr val="0000FF"/>
                            </a:solidFill>
                            <a:latin typeface="Cambria Math" panose="02040503050406030204" pitchFamily="18" charset="0"/>
                            <a:ea typeface="Cambria Math" panose="02040503050406030204" pitchFamily="18" charset="0"/>
                          </a:rPr>
                          <m:t>Γ</m:t>
                        </m:r>
                      </m:e>
                      <m:sub>
                        <m:r>
                          <a:rPr lang="en-US" altLang="zh-CN" b="0" i="1" smtClean="0">
                            <a:solidFill>
                              <a:srgbClr val="0000FF"/>
                            </a:solidFill>
                            <a:latin typeface="Cambria Math" panose="02040503050406030204" pitchFamily="18" charset="0"/>
                            <a:ea typeface="Cambria Math" panose="02040503050406030204" pitchFamily="18" charset="0"/>
                          </a:rPr>
                          <m:t>𝑖𝑛</m:t>
                        </m:r>
                      </m:sub>
                    </m:sSub>
                    <m:r>
                      <a:rPr lang="en-US" altLang="zh-CN" b="0" i="1" smtClean="0">
                        <a:solidFill>
                          <a:srgbClr val="0000FF"/>
                        </a:solidFill>
                        <a:latin typeface="Cambria Math" panose="02040503050406030204" pitchFamily="18" charset="0"/>
                        <a:ea typeface="Cambria Math" panose="02040503050406030204" pitchFamily="18" charset="0"/>
                      </a:rPr>
                      <m:t>(</m:t>
                    </m:r>
                    <m:r>
                      <a:rPr lang="en-US" altLang="zh-CN" b="0" i="1" smtClean="0">
                        <a:solidFill>
                          <a:srgbClr val="0000FF"/>
                        </a:solidFill>
                        <a:latin typeface="Cambria Math" panose="02040503050406030204" pitchFamily="18" charset="0"/>
                        <a:ea typeface="Cambria Math" panose="02040503050406030204" pitchFamily="18" charset="0"/>
                      </a:rPr>
                      <m:t>𝑑</m:t>
                    </m:r>
                    <m:r>
                      <a:rPr lang="en-US" altLang="zh-CN" b="0" i="1" smtClean="0">
                        <a:solidFill>
                          <a:srgbClr val="0000FF"/>
                        </a:solidFill>
                        <a:latin typeface="Cambria Math" panose="02040503050406030204" pitchFamily="18" charset="0"/>
                        <a:ea typeface="Cambria Math" panose="02040503050406030204" pitchFamily="18" charset="0"/>
                      </a:rPr>
                      <m:t>)</m:t>
                    </m:r>
                  </m:oMath>
                </a14:m>
                <a:r>
                  <a:rPr lang="en-US" altLang="zh-CN" dirty="0">
                    <a:solidFill>
                      <a:srgbClr val="0000FF"/>
                    </a:solidFill>
                  </a:rPr>
                  <a:t>=</a:t>
                </a:r>
                <a:r>
                  <a:rPr lang="el-GR" altLang="zh-CN" dirty="0">
                    <a:solidFill>
                      <a:srgbClr val="0000FF"/>
                    </a:solidFill>
                    <a:ea typeface="Cambria Math" panose="02040503050406030204" pitchFamily="18" charset="0"/>
                  </a:rPr>
                  <a:t> </a:t>
                </a:r>
                <a14:m>
                  <m:oMath xmlns:m="http://schemas.openxmlformats.org/officeDocument/2006/math">
                    <m:r>
                      <m:rPr>
                        <m:sty m:val="p"/>
                      </m:rPr>
                      <a:rPr lang="el-GR" altLang="zh-CN" i="1" smtClean="0">
                        <a:solidFill>
                          <a:srgbClr val="0000FF"/>
                        </a:solidFill>
                        <a:latin typeface="Cambria Math" panose="02040503050406030204" pitchFamily="18" charset="0"/>
                        <a:ea typeface="Cambria Math" panose="02040503050406030204" pitchFamily="18" charset="0"/>
                      </a:rPr>
                      <m:t>Γ</m:t>
                    </m:r>
                    <m:r>
                      <a:rPr lang="en-US" altLang="zh-CN" b="0" i="1" baseline="-25000" smtClean="0">
                        <a:solidFill>
                          <a:srgbClr val="0000FF"/>
                        </a:solidFill>
                        <a:latin typeface="Cambria Math" panose="02040503050406030204" pitchFamily="18" charset="0"/>
                        <a:ea typeface="Cambria Math" panose="02040503050406030204" pitchFamily="18" charset="0"/>
                      </a:rPr>
                      <m:t>0</m:t>
                    </m:r>
                    <m:sSup>
                      <m:sSupPr>
                        <m:ctrlPr>
                          <a:rPr lang="en-US" altLang="zh-CN" b="0" i="1" smtClean="0">
                            <a:solidFill>
                              <a:srgbClr val="0000FF"/>
                            </a:solidFill>
                            <a:latin typeface="Cambria Math" panose="02040503050406030204" pitchFamily="18" charset="0"/>
                            <a:ea typeface="Cambria Math" panose="02040503050406030204" pitchFamily="18" charset="0"/>
                          </a:rPr>
                        </m:ctrlPr>
                      </m:sSupPr>
                      <m:e>
                        <m:r>
                          <a:rPr lang="en-US" altLang="zh-CN" b="0" i="1" smtClean="0">
                            <a:solidFill>
                              <a:srgbClr val="0000FF"/>
                            </a:solidFill>
                            <a:latin typeface="Cambria Math" panose="02040503050406030204" pitchFamily="18" charset="0"/>
                            <a:ea typeface="Cambria Math" panose="02040503050406030204" pitchFamily="18" charset="0"/>
                          </a:rPr>
                          <m:t>𝑒</m:t>
                        </m:r>
                      </m:e>
                      <m:sup>
                        <m:r>
                          <a:rPr lang="en-US" altLang="zh-CN" b="0" i="1" smtClean="0">
                            <a:solidFill>
                              <a:srgbClr val="0000FF"/>
                            </a:solidFill>
                            <a:latin typeface="Cambria Math" panose="02040503050406030204" pitchFamily="18" charset="0"/>
                            <a:ea typeface="Cambria Math" panose="02040503050406030204" pitchFamily="18" charset="0"/>
                          </a:rPr>
                          <m:t>−</m:t>
                        </m:r>
                        <m:r>
                          <a:rPr lang="en-US" altLang="zh-CN" b="0" i="1" smtClean="0">
                            <a:solidFill>
                              <a:srgbClr val="0000FF"/>
                            </a:solidFill>
                            <a:latin typeface="Cambria Math" panose="02040503050406030204" pitchFamily="18" charset="0"/>
                            <a:ea typeface="Cambria Math" panose="02040503050406030204" pitchFamily="18" charset="0"/>
                          </a:rPr>
                          <m:t>𝑗</m:t>
                        </m:r>
                        <m:r>
                          <a:rPr lang="zh-CN" altLang="en-US" b="0" i="1" smtClean="0">
                            <a:solidFill>
                              <a:srgbClr val="0000FF"/>
                            </a:solidFill>
                            <a:latin typeface="Cambria Math" panose="02040503050406030204" pitchFamily="18" charset="0"/>
                            <a:ea typeface="Cambria Math" panose="02040503050406030204" pitchFamily="18" charset="0"/>
                          </a:rPr>
                          <m:t>𝜋</m:t>
                        </m:r>
                        <m:r>
                          <a:rPr lang="en-US" altLang="zh-CN" b="0" i="1" smtClean="0">
                            <a:solidFill>
                              <a:srgbClr val="0000FF"/>
                            </a:solidFill>
                            <a:latin typeface="Cambria Math" panose="02040503050406030204" pitchFamily="18" charset="0"/>
                            <a:ea typeface="Cambria Math" panose="02040503050406030204" pitchFamily="18" charset="0"/>
                          </a:rPr>
                          <m:t>/</m:t>
                        </m:r>
                        <m:r>
                          <a:rPr lang="en-US" altLang="zh-CN" i="1">
                            <a:solidFill>
                              <a:srgbClr val="0000FF"/>
                            </a:solidFill>
                            <a:latin typeface="Cambria Math" panose="02040503050406030204" pitchFamily="18" charset="0"/>
                            <a:ea typeface="Cambria Math" panose="02040503050406030204" pitchFamily="18" charset="0"/>
                          </a:rPr>
                          <m:t>2</m:t>
                        </m:r>
                      </m:sup>
                    </m:sSup>
                  </m:oMath>
                </a14:m>
                <a:endParaRPr lang="zh-CN" altLang="en-US" dirty="0">
                  <a:solidFill>
                    <a:srgbClr val="0000FF"/>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86779" y="4327525"/>
                <a:ext cx="2420984" cy="2322111"/>
              </a:xfrm>
              <a:prstGeom prst="rect">
                <a:avLst/>
              </a:prstGeom>
              <a:blipFill>
                <a:blip r:embed="rId5"/>
                <a:stretch>
                  <a:fillRect l="-4030" t="-2100" b="-5249"/>
                </a:stretch>
              </a:blipFill>
            </p:spPr>
            <p:txBody>
              <a:bodyPr/>
              <a:lstStyle/>
              <a:p>
                <a:r>
                  <a:rPr lang="zh-CN" altLang="en-US">
                    <a:noFill/>
                  </a:rPr>
                  <a:t> </a:t>
                </a:r>
              </a:p>
            </p:txBody>
          </p:sp>
        </mc:Fallback>
      </mc:AlternateContent>
      <p:pic>
        <p:nvPicPr>
          <p:cNvPr id="6" name="图片 5"/>
          <p:cNvPicPr>
            <a:picLocks noChangeAspect="1"/>
          </p:cNvPicPr>
          <p:nvPr/>
        </p:nvPicPr>
        <p:blipFill>
          <a:blip r:embed="rId6"/>
          <a:stretch>
            <a:fillRect/>
          </a:stretch>
        </p:blipFill>
        <p:spPr>
          <a:xfrm>
            <a:off x="8233279" y="5255196"/>
            <a:ext cx="1225402" cy="365792"/>
          </a:xfrm>
          <a:prstGeom prst="rect">
            <a:avLst/>
          </a:prstGeom>
        </p:spPr>
      </p:pic>
      <p:sp>
        <p:nvSpPr>
          <p:cNvPr id="7" name="文本框 6"/>
          <p:cNvSpPr txBox="1"/>
          <p:nvPr/>
        </p:nvSpPr>
        <p:spPr>
          <a:xfrm>
            <a:off x="8135576" y="2539771"/>
            <a:ext cx="1080120" cy="461665"/>
          </a:xfrm>
          <a:prstGeom prst="rect">
            <a:avLst/>
          </a:prstGeom>
          <a:noFill/>
        </p:spPr>
        <p:txBody>
          <a:bodyPr wrap="square" rtlCol="0">
            <a:spAutoFit/>
          </a:bodyPr>
          <a:lstStyle/>
          <a:p>
            <a:r>
              <a:rPr lang="en-US" altLang="zh-CN" dirty="0">
                <a:solidFill>
                  <a:srgbClr val="0000FF"/>
                </a:solidFill>
              </a:rPr>
              <a:t>26.6</a:t>
            </a:r>
            <a:r>
              <a:rPr lang="en-US" altLang="zh-CN" baseline="30000" dirty="0">
                <a:solidFill>
                  <a:srgbClr val="0000FF"/>
                </a:solidFill>
              </a:rPr>
              <a:t>o</a:t>
            </a:r>
            <a:endParaRPr lang="zh-CN" altLang="en-US" baseline="30000" dirty="0">
              <a:solidFill>
                <a:srgbClr val="0000FF"/>
              </a:solidFill>
            </a:endParaRPr>
          </a:p>
        </p:txBody>
      </p:sp>
      <p:sp>
        <p:nvSpPr>
          <p:cNvPr id="26" name="文本框 25"/>
          <p:cNvSpPr txBox="1"/>
          <p:nvPr/>
        </p:nvSpPr>
        <p:spPr>
          <a:xfrm>
            <a:off x="7397527" y="6439358"/>
            <a:ext cx="1080120" cy="461665"/>
          </a:xfrm>
          <a:prstGeom prst="rect">
            <a:avLst/>
          </a:prstGeom>
          <a:noFill/>
        </p:spPr>
        <p:txBody>
          <a:bodyPr wrap="square" rtlCol="0">
            <a:spAutoFit/>
          </a:bodyPr>
          <a:lstStyle/>
          <a:p>
            <a:r>
              <a:rPr lang="en-US" altLang="zh-CN" dirty="0">
                <a:solidFill>
                  <a:srgbClr val="0000FF"/>
                </a:solidFill>
              </a:rPr>
              <a:t>-63.4</a:t>
            </a:r>
            <a:r>
              <a:rPr lang="en-US" altLang="zh-CN" baseline="30000" dirty="0">
                <a:solidFill>
                  <a:srgbClr val="0000FF"/>
                </a:solidFill>
              </a:rPr>
              <a:t>o</a:t>
            </a:r>
            <a:endParaRPr lang="zh-CN" altLang="en-US" baseline="30000"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5"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pic>
        <p:nvPicPr>
          <p:cNvPr id="32771" name="Picture 8"/>
          <p:cNvPicPr>
            <a:picLocks noChangeAspect="1" noChangeArrowheads="1"/>
          </p:cNvPicPr>
          <p:nvPr/>
        </p:nvPicPr>
        <p:blipFill>
          <a:blip r:embed="rId3">
            <a:extLst>
              <a:ext uri="{28A0092B-C50C-407E-A947-70E740481C1C}">
                <a14:useLocalDpi xmlns:a14="http://schemas.microsoft.com/office/drawing/2010/main" val="0"/>
              </a:ext>
            </a:extLst>
          </a:blip>
          <a:srcRect l="2634" t="8466" b="16000"/>
          <a:stretch>
            <a:fillRect/>
          </a:stretch>
        </p:blipFill>
        <p:spPr bwMode="auto">
          <a:xfrm>
            <a:off x="3435350" y="1677988"/>
            <a:ext cx="5324475" cy="518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6800620" y="3049630"/>
            <a:ext cx="1224136" cy="369332"/>
          </a:xfrm>
          <a:prstGeom prst="rect">
            <a:avLst/>
          </a:prstGeom>
          <a:noFill/>
        </p:spPr>
        <p:txBody>
          <a:bodyPr>
            <a:spAutoFit/>
          </a:bodyPr>
          <a:lstStyle/>
          <a:p>
            <a:pPr>
              <a:defRPr/>
            </a:pPr>
            <a:r>
              <a:rPr lang="en-US" altLang="zh-CN" sz="1800" dirty="0">
                <a:solidFill>
                  <a:srgbClr val="0000FF"/>
                </a:solidFill>
                <a:highlight>
                  <a:srgbClr val="C0C0C0"/>
                </a:highlight>
                <a:latin typeface="+mj-lt"/>
              </a:rPr>
              <a:t>z1=2+j3</a:t>
            </a:r>
            <a:endParaRPr lang="zh-CN" altLang="en-US" sz="1800" dirty="0">
              <a:solidFill>
                <a:srgbClr val="0000FF"/>
              </a:solidFill>
              <a:highlight>
                <a:srgbClr val="C0C0C0"/>
              </a:highlight>
            </a:endParaRPr>
          </a:p>
        </p:txBody>
      </p:sp>
      <p:cxnSp>
        <p:nvCxnSpPr>
          <p:cNvPr id="3" name="直接连接符 2"/>
          <p:cNvCxnSpPr>
            <a:cxnSpLocks noChangeShapeType="1"/>
          </p:cNvCxnSpPr>
          <p:nvPr/>
        </p:nvCxnSpPr>
        <p:spPr bwMode="auto">
          <a:xfrm flipH="1">
            <a:off x="6030913" y="2800623"/>
            <a:ext cx="3005583" cy="1526902"/>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椭圆 12"/>
          <p:cNvSpPr>
            <a:spLocks noChangeArrowheads="1"/>
          </p:cNvSpPr>
          <p:nvPr/>
        </p:nvSpPr>
        <p:spPr bwMode="auto">
          <a:xfrm>
            <a:off x="7462664" y="3548063"/>
            <a:ext cx="73025" cy="71437"/>
          </a:xfrm>
          <a:prstGeom prst="ellipse">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cxnSp>
        <p:nvCxnSpPr>
          <p:cNvPr id="17" name="直接连接符 16"/>
          <p:cNvCxnSpPr>
            <a:cxnSpLocks noChangeShapeType="1"/>
          </p:cNvCxnSpPr>
          <p:nvPr/>
        </p:nvCxnSpPr>
        <p:spPr bwMode="auto">
          <a:xfrm>
            <a:off x="6022975" y="4310063"/>
            <a:ext cx="1308200" cy="2575321"/>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弧形 7"/>
          <p:cNvSpPr/>
          <p:nvPr/>
        </p:nvSpPr>
        <p:spPr bwMode="auto">
          <a:xfrm rot="4480677">
            <a:off x="4906760" y="2992278"/>
            <a:ext cx="3002679" cy="2635569"/>
          </a:xfrm>
          <a:prstGeom prst="arc">
            <a:avLst>
              <a:gd name="adj1" fmla="val 15175880"/>
              <a:gd name="adj2" fmla="val 0"/>
            </a:avLst>
          </a:prstGeom>
          <a:noFill/>
          <a:ln w="38100" cap="flat" cmpd="sng" algn="ctr">
            <a:solidFill>
              <a:srgbClr val="FF0000"/>
            </a:solidFill>
            <a:prstDash val="solid"/>
            <a:round/>
            <a:headEnd type="none" w="med" len="med"/>
            <a:tailEnd type="triangle" w="med" len="med"/>
          </a:ln>
          <a:effectLst/>
        </p:spPr>
        <p:txBody>
          <a:bodyPr/>
          <a:lstStyle/>
          <a:p>
            <a:pPr eaLnBrk="1" hangingPunct="1">
              <a:defRPr/>
            </a:pPr>
            <a:endParaRPr lang="zh-CN" altLang="en-US"/>
          </a:p>
        </p:txBody>
      </p:sp>
      <p:sp>
        <p:nvSpPr>
          <p:cNvPr id="24" name="文本框 23"/>
          <p:cNvSpPr txBox="1"/>
          <p:nvPr/>
        </p:nvSpPr>
        <p:spPr>
          <a:xfrm>
            <a:off x="5015461" y="4972492"/>
            <a:ext cx="1404664" cy="369332"/>
          </a:xfrm>
          <a:prstGeom prst="rect">
            <a:avLst/>
          </a:prstGeom>
          <a:noFill/>
        </p:spPr>
        <p:txBody>
          <a:bodyPr>
            <a:spAutoFit/>
          </a:bodyPr>
          <a:lstStyle/>
          <a:p>
            <a:pPr>
              <a:defRPr/>
            </a:pPr>
            <a:r>
              <a:rPr lang="en-US" altLang="zh-CN" sz="1800" dirty="0">
                <a:solidFill>
                  <a:srgbClr val="0000FF"/>
                </a:solidFill>
                <a:highlight>
                  <a:srgbClr val="C0C0C0"/>
                </a:highlight>
                <a:latin typeface="+mj-lt"/>
              </a:rPr>
              <a:t>z</a:t>
            </a:r>
            <a:r>
              <a:rPr lang="en-US" altLang="zh-CN" sz="1800" baseline="-25000" dirty="0">
                <a:solidFill>
                  <a:srgbClr val="0000FF"/>
                </a:solidFill>
                <a:highlight>
                  <a:srgbClr val="C0C0C0"/>
                </a:highlight>
                <a:latin typeface="+mj-lt"/>
              </a:rPr>
              <a:t>in</a:t>
            </a:r>
            <a:r>
              <a:rPr lang="en-US" altLang="zh-CN" sz="1800" dirty="0">
                <a:solidFill>
                  <a:srgbClr val="0000FF"/>
                </a:solidFill>
                <a:highlight>
                  <a:srgbClr val="C0C0C0"/>
                </a:highlight>
                <a:latin typeface="+mj-lt"/>
              </a:rPr>
              <a:t>=0.5-j1.5</a:t>
            </a:r>
            <a:endParaRPr lang="zh-CN" altLang="en-US" sz="1800" dirty="0">
              <a:solidFill>
                <a:srgbClr val="0000FF"/>
              </a:solidFill>
              <a:highlight>
                <a:srgbClr val="C0C0C0"/>
              </a:highlight>
            </a:endParaRPr>
          </a:p>
        </p:txBody>
      </p:sp>
      <p:sp>
        <p:nvSpPr>
          <p:cNvPr id="25" name="椭圆 24"/>
          <p:cNvSpPr>
            <a:spLocks noChangeArrowheads="1"/>
          </p:cNvSpPr>
          <p:nvPr/>
        </p:nvSpPr>
        <p:spPr bwMode="auto">
          <a:xfrm>
            <a:off x="6729859" y="5736208"/>
            <a:ext cx="71438" cy="71437"/>
          </a:xfrm>
          <a:prstGeom prst="ellipse">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pic>
        <p:nvPicPr>
          <p:cNvPr id="28" name="Picture 8"/>
          <p:cNvPicPr>
            <a:picLocks noChangeAspect="1" noChangeArrowheads="1"/>
          </p:cNvPicPr>
          <p:nvPr/>
        </p:nvPicPr>
        <p:blipFill>
          <a:blip r:embed="rId4">
            <a:extLst>
              <a:ext uri="{28A0092B-C50C-407E-A947-70E740481C1C}">
                <a14:useLocalDpi xmlns:a14="http://schemas.microsoft.com/office/drawing/2010/main" val="0"/>
              </a:ext>
            </a:extLst>
          </a:blip>
          <a:srcRect l="2634" t="28491" r="89143" b="50729"/>
          <a:stretch>
            <a:fillRect/>
          </a:stretch>
        </p:blipFill>
        <p:spPr bwMode="auto">
          <a:xfrm>
            <a:off x="1922463" y="1814513"/>
            <a:ext cx="1101725" cy="349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a:spLocks noChangeArrowheads="1"/>
          </p:cNvSpPr>
          <p:nvPr/>
        </p:nvSpPr>
        <p:spPr bwMode="auto">
          <a:xfrm>
            <a:off x="3435350" y="2781300"/>
            <a:ext cx="560388" cy="1655763"/>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cxnSp>
        <p:nvCxnSpPr>
          <p:cNvPr id="20" name="直接箭头连接符 19"/>
          <p:cNvCxnSpPr>
            <a:cxnSpLocks noChangeShapeType="1"/>
            <a:stCxn id="18" idx="1"/>
          </p:cNvCxnSpPr>
          <p:nvPr/>
        </p:nvCxnSpPr>
        <p:spPr bwMode="auto">
          <a:xfrm flipH="1">
            <a:off x="3057525" y="3608388"/>
            <a:ext cx="377825" cy="11112"/>
          </a:xfrm>
          <a:prstGeom prst="straightConnector1">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 name="矩形 3"/>
              <p:cNvSpPr/>
              <p:nvPr/>
            </p:nvSpPr>
            <p:spPr>
              <a:xfrm>
                <a:off x="90617" y="2445569"/>
                <a:ext cx="2531334" cy="2325637"/>
              </a:xfrm>
              <a:prstGeom prst="rect">
                <a:avLst/>
              </a:prstGeom>
            </p:spPr>
            <p:txBody>
              <a:bodyPr wrap="none">
                <a:spAutoFit/>
              </a:bodyPr>
              <a:lstStyle/>
              <a:p>
                <a:r>
                  <a:rPr lang="en-US" altLang="zh-CN" dirty="0">
                    <a:solidFill>
                      <a:srgbClr val="0000FF"/>
                    </a:solidFill>
                  </a:rPr>
                  <a:t>Z</a:t>
                </a:r>
                <a:r>
                  <a:rPr lang="en-US" altLang="zh-CN" baseline="-25000" dirty="0">
                    <a:solidFill>
                      <a:srgbClr val="0000FF"/>
                    </a:solidFill>
                  </a:rPr>
                  <a:t>L</a:t>
                </a:r>
                <a:r>
                  <a:rPr lang="en-US" altLang="zh-CN" dirty="0">
                    <a:solidFill>
                      <a:srgbClr val="0000FF"/>
                    </a:solidFill>
                  </a:rPr>
                  <a:t>=100+</a:t>
                </a:r>
                <a:r>
                  <a:rPr lang="en-US" altLang="zh-CN" i="1" dirty="0">
                    <a:solidFill>
                      <a:srgbClr val="0000FF"/>
                    </a:solidFill>
                  </a:rPr>
                  <a:t>j</a:t>
                </a:r>
                <a:r>
                  <a:rPr lang="en-US" altLang="zh-CN" dirty="0">
                    <a:solidFill>
                      <a:srgbClr val="0000FF"/>
                    </a:solidFill>
                  </a:rPr>
                  <a:t>150</a:t>
                </a:r>
                <a:r>
                  <a:rPr lang="el-GR" altLang="zh-CN" dirty="0">
                    <a:solidFill>
                      <a:srgbClr val="0000FF"/>
                    </a:solidFill>
                  </a:rPr>
                  <a:t> Ω</a:t>
                </a:r>
                <a:endParaRPr lang="en-US" altLang="zh-CN" dirty="0">
                  <a:solidFill>
                    <a:srgbClr val="0000FF"/>
                  </a:solidFill>
                </a:endParaRPr>
              </a:p>
              <a:p>
                <a:r>
                  <a:rPr lang="en-US" altLang="zh-CN" dirty="0" err="1">
                    <a:solidFill>
                      <a:srgbClr val="0000FF"/>
                    </a:solidFill>
                  </a:rPr>
                  <a:t>z</a:t>
                </a:r>
                <a:r>
                  <a:rPr lang="en-US" altLang="zh-CN" baseline="-25000" dirty="0" err="1">
                    <a:solidFill>
                      <a:srgbClr val="0000FF"/>
                    </a:solidFill>
                  </a:rPr>
                  <a:t>L</a:t>
                </a:r>
                <a:r>
                  <a:rPr lang="en-US" altLang="zh-CN" dirty="0">
                    <a:solidFill>
                      <a:srgbClr val="0000FF"/>
                    </a:solidFill>
                  </a:rPr>
                  <a:t>=2+j3</a:t>
                </a:r>
              </a:p>
              <a:p>
                <a14:m>
                  <m:oMath xmlns:m="http://schemas.openxmlformats.org/officeDocument/2006/math">
                    <m:sSub>
                      <m:sSubPr>
                        <m:ctrlPr>
                          <a:rPr lang="el-GR" altLang="zh-CN" i="1" smtClean="0">
                            <a:solidFill>
                              <a:srgbClr val="0000FF"/>
                            </a:solidFill>
                            <a:latin typeface="Cambria Math" panose="02040503050406030204" pitchFamily="18" charset="0"/>
                            <a:ea typeface="Cambria Math" panose="02040503050406030204" pitchFamily="18" charset="0"/>
                          </a:rPr>
                        </m:ctrlPr>
                      </m:sSubPr>
                      <m:e>
                        <m:r>
                          <m:rPr>
                            <m:sty m:val="p"/>
                          </m:rPr>
                          <a:rPr lang="el-GR" altLang="zh-CN" i="1" smtClean="0">
                            <a:solidFill>
                              <a:srgbClr val="0000FF"/>
                            </a:solidFill>
                            <a:latin typeface="Cambria Math" panose="02040503050406030204" pitchFamily="18" charset="0"/>
                            <a:ea typeface="Cambria Math" panose="02040503050406030204" pitchFamily="18" charset="0"/>
                          </a:rPr>
                          <m:t>Γ</m:t>
                        </m:r>
                      </m:e>
                      <m:sub>
                        <m:r>
                          <a:rPr lang="en-US" altLang="zh-CN" b="0" i="1" smtClean="0">
                            <a:solidFill>
                              <a:srgbClr val="0000FF"/>
                            </a:solidFill>
                            <a:latin typeface="Cambria Math" panose="02040503050406030204" pitchFamily="18" charset="0"/>
                            <a:ea typeface="Cambria Math" panose="02040503050406030204" pitchFamily="18" charset="0"/>
                          </a:rPr>
                          <m:t>𝑖𝑛</m:t>
                        </m:r>
                      </m:sub>
                    </m:sSub>
                    <m:r>
                      <a:rPr lang="en-US" altLang="zh-CN" b="0" i="1" smtClean="0">
                        <a:solidFill>
                          <a:srgbClr val="0000FF"/>
                        </a:solidFill>
                        <a:latin typeface="Cambria Math" panose="02040503050406030204" pitchFamily="18" charset="0"/>
                        <a:ea typeface="Cambria Math" panose="02040503050406030204" pitchFamily="18" charset="0"/>
                      </a:rPr>
                      <m:t>(</m:t>
                    </m:r>
                    <m:r>
                      <a:rPr lang="en-US" altLang="zh-CN" b="0" i="1" smtClean="0">
                        <a:solidFill>
                          <a:srgbClr val="0000FF"/>
                        </a:solidFill>
                        <a:latin typeface="Cambria Math" panose="02040503050406030204" pitchFamily="18" charset="0"/>
                        <a:ea typeface="Cambria Math" panose="02040503050406030204" pitchFamily="18" charset="0"/>
                      </a:rPr>
                      <m:t>𝑑</m:t>
                    </m:r>
                    <m:r>
                      <a:rPr lang="en-US" altLang="zh-CN" b="0" i="1" smtClean="0">
                        <a:solidFill>
                          <a:srgbClr val="0000FF"/>
                        </a:solidFill>
                        <a:latin typeface="Cambria Math" panose="02040503050406030204" pitchFamily="18" charset="0"/>
                        <a:ea typeface="Cambria Math" panose="02040503050406030204" pitchFamily="18" charset="0"/>
                      </a:rPr>
                      <m:t>)</m:t>
                    </m:r>
                  </m:oMath>
                </a14:m>
                <a:r>
                  <a:rPr lang="en-US" altLang="zh-CN" dirty="0">
                    <a:solidFill>
                      <a:srgbClr val="0000FF"/>
                    </a:solidFill>
                  </a:rPr>
                  <a:t>=</a:t>
                </a:r>
                <a:r>
                  <a:rPr lang="el-GR" altLang="zh-CN" dirty="0">
                    <a:solidFill>
                      <a:srgbClr val="0000FF"/>
                    </a:solidFill>
                    <a:ea typeface="Cambria Math" panose="02040503050406030204" pitchFamily="18" charset="0"/>
                  </a:rPr>
                  <a:t> </a:t>
                </a:r>
                <a14:m>
                  <m:oMath xmlns:m="http://schemas.openxmlformats.org/officeDocument/2006/math">
                    <m:r>
                      <m:rPr>
                        <m:sty m:val="p"/>
                      </m:rPr>
                      <a:rPr lang="el-GR" altLang="zh-CN" i="1" smtClean="0">
                        <a:solidFill>
                          <a:srgbClr val="0000FF"/>
                        </a:solidFill>
                        <a:latin typeface="Cambria Math" panose="02040503050406030204" pitchFamily="18" charset="0"/>
                        <a:ea typeface="Cambria Math" panose="02040503050406030204" pitchFamily="18" charset="0"/>
                      </a:rPr>
                      <m:t>Γ</m:t>
                    </m:r>
                    <m:r>
                      <a:rPr lang="en-US" altLang="zh-CN" b="0" i="1" baseline="-25000" smtClean="0">
                        <a:solidFill>
                          <a:srgbClr val="0000FF"/>
                        </a:solidFill>
                        <a:latin typeface="Cambria Math" panose="02040503050406030204" pitchFamily="18" charset="0"/>
                        <a:ea typeface="Cambria Math" panose="02040503050406030204" pitchFamily="18" charset="0"/>
                      </a:rPr>
                      <m:t>0</m:t>
                    </m:r>
                    <m:r>
                      <a:rPr lang="en-US" altLang="zh-CN" b="0" i="1" smtClean="0">
                        <a:solidFill>
                          <a:srgbClr val="0000FF"/>
                        </a:solidFill>
                        <a:latin typeface="Cambria Math" panose="02040503050406030204" pitchFamily="18" charset="0"/>
                        <a:ea typeface="Cambria Math" panose="02040503050406030204" pitchFamily="18" charset="0"/>
                      </a:rPr>
                      <m:t>𝑒</m:t>
                    </m:r>
                    <m:r>
                      <a:rPr lang="en-US" altLang="zh-CN" i="1" baseline="30000" smtClean="0">
                        <a:solidFill>
                          <a:srgbClr val="0000FF"/>
                        </a:solidFill>
                        <a:latin typeface="Cambria Math" panose="02040503050406030204" pitchFamily="18" charset="0"/>
                        <a:ea typeface="Cambria Math" panose="02040503050406030204" pitchFamily="18" charset="0"/>
                      </a:rPr>
                      <m:t>−2</m:t>
                    </m:r>
                    <m:r>
                      <a:rPr lang="en-US" altLang="zh-CN" b="0" i="1" baseline="30000" smtClean="0">
                        <a:solidFill>
                          <a:srgbClr val="0000FF"/>
                        </a:solidFill>
                        <a:latin typeface="Cambria Math" panose="02040503050406030204" pitchFamily="18" charset="0"/>
                        <a:ea typeface="Cambria Math" panose="02040503050406030204" pitchFamily="18" charset="0"/>
                      </a:rPr>
                      <m:t>𝑗</m:t>
                    </m:r>
                    <m:r>
                      <a:rPr lang="zh-CN" altLang="en-US" b="0" i="1" baseline="30000" smtClean="0">
                        <a:solidFill>
                          <a:srgbClr val="0000FF"/>
                        </a:solidFill>
                        <a:latin typeface="Cambria Math" panose="02040503050406030204" pitchFamily="18" charset="0"/>
                        <a:ea typeface="Cambria Math" panose="02040503050406030204" pitchFamily="18" charset="0"/>
                      </a:rPr>
                      <m:t>𝛽</m:t>
                    </m:r>
                    <m:r>
                      <a:rPr lang="en-US" altLang="zh-CN" b="0" i="1" baseline="30000" smtClean="0">
                        <a:solidFill>
                          <a:srgbClr val="0000FF"/>
                        </a:solidFill>
                        <a:latin typeface="Cambria Math" panose="02040503050406030204" pitchFamily="18" charset="0"/>
                        <a:ea typeface="Cambria Math" panose="02040503050406030204" pitchFamily="18" charset="0"/>
                      </a:rPr>
                      <m:t>𝑑</m:t>
                    </m:r>
                  </m:oMath>
                </a14:m>
                <a:endParaRPr lang="en-US" altLang="zh-CN" baseline="-25000" dirty="0">
                  <a:solidFill>
                    <a:srgbClr val="0000FF"/>
                  </a:solidFill>
                </a:endParaRPr>
              </a:p>
              <a:p>
                <a:r>
                  <a:rPr lang="zh-CN" altLang="zh-CN" dirty="0">
                    <a:solidFill>
                      <a:srgbClr val="0000FF"/>
                    </a:solidFill>
                    <a:cs typeface="Times New Roman" panose="02020603050405020304" pitchFamily="18" charset="0"/>
                  </a:rPr>
                  <a:t>λ</a:t>
                </a:r>
                <a:r>
                  <a:rPr lang="en-US" altLang="zh-CN" dirty="0">
                    <a:solidFill>
                      <a:srgbClr val="0000FF"/>
                    </a:solidFill>
                    <a:cs typeface="Times New Roman" panose="02020603050405020304" pitchFamily="18" charset="0"/>
                  </a:rPr>
                  <a:t>=2</a:t>
                </a:r>
                <a:r>
                  <a:rPr lang="el-GR" altLang="zh-CN" dirty="0">
                    <a:solidFill>
                      <a:srgbClr val="0000FF"/>
                    </a:solidFill>
                    <a:cs typeface="Times New Roman" panose="02020603050405020304" pitchFamily="18" charset="0"/>
                  </a:rPr>
                  <a:t>π</a:t>
                </a:r>
                <a:r>
                  <a:rPr lang="en-US" altLang="zh-CN" dirty="0">
                    <a:solidFill>
                      <a:srgbClr val="0000FF"/>
                    </a:solidFill>
                    <a:cs typeface="Times New Roman" panose="02020603050405020304" pitchFamily="18" charset="0"/>
                  </a:rPr>
                  <a:t>/</a:t>
                </a:r>
                <a:r>
                  <a:rPr lang="el-GR" altLang="zh-CN" dirty="0">
                    <a:solidFill>
                      <a:srgbClr val="0000FF"/>
                    </a:solidFill>
                    <a:cs typeface="Times New Roman" panose="02020603050405020304" pitchFamily="18" charset="0"/>
                  </a:rPr>
                  <a:t>β</a:t>
                </a:r>
                <a:endParaRPr lang="en-US" altLang="zh-CN" dirty="0">
                  <a:solidFill>
                    <a:srgbClr val="0000FF"/>
                  </a:solidFill>
                  <a:cs typeface="Times New Roman" panose="02020603050405020304" pitchFamily="18" charset="0"/>
                </a:endParaRPr>
              </a:p>
              <a:p>
                <a:r>
                  <a:rPr lang="en-US" altLang="zh-CN" dirty="0">
                    <a:solidFill>
                      <a:srgbClr val="0000FF"/>
                    </a:solidFill>
                  </a:rPr>
                  <a:t>d=</a:t>
                </a:r>
                <a:r>
                  <a:rPr lang="zh-CN" altLang="zh-CN" dirty="0">
                    <a:solidFill>
                      <a:srgbClr val="0000FF"/>
                    </a:solidFill>
                    <a:cs typeface="Times New Roman" panose="02020603050405020304" pitchFamily="18" charset="0"/>
                  </a:rPr>
                  <a:t> λ</a:t>
                </a:r>
                <a:r>
                  <a:rPr lang="en-US" altLang="zh-CN" dirty="0">
                    <a:solidFill>
                      <a:srgbClr val="0000FF"/>
                    </a:solidFill>
                    <a:cs typeface="Times New Roman" panose="02020603050405020304" pitchFamily="18" charset="0"/>
                  </a:rPr>
                  <a:t>/8</a:t>
                </a:r>
              </a:p>
              <a:p>
                <a14:m>
                  <m:oMath xmlns:m="http://schemas.openxmlformats.org/officeDocument/2006/math">
                    <m:sSub>
                      <m:sSubPr>
                        <m:ctrlPr>
                          <a:rPr lang="el-GR" altLang="zh-CN" i="1" smtClean="0">
                            <a:solidFill>
                              <a:srgbClr val="0000FF"/>
                            </a:solidFill>
                            <a:latin typeface="Cambria Math" panose="02040503050406030204" pitchFamily="18" charset="0"/>
                            <a:ea typeface="Cambria Math" panose="02040503050406030204" pitchFamily="18" charset="0"/>
                          </a:rPr>
                        </m:ctrlPr>
                      </m:sSubPr>
                      <m:e>
                        <m:r>
                          <m:rPr>
                            <m:sty m:val="p"/>
                          </m:rPr>
                          <a:rPr lang="el-GR" altLang="zh-CN" i="1" smtClean="0">
                            <a:solidFill>
                              <a:srgbClr val="0000FF"/>
                            </a:solidFill>
                            <a:latin typeface="Cambria Math" panose="02040503050406030204" pitchFamily="18" charset="0"/>
                            <a:ea typeface="Cambria Math" panose="02040503050406030204" pitchFamily="18" charset="0"/>
                          </a:rPr>
                          <m:t>Γ</m:t>
                        </m:r>
                      </m:e>
                      <m:sub>
                        <m:r>
                          <a:rPr lang="en-US" altLang="zh-CN" b="0" i="1" smtClean="0">
                            <a:solidFill>
                              <a:srgbClr val="0000FF"/>
                            </a:solidFill>
                            <a:latin typeface="Cambria Math" panose="02040503050406030204" pitchFamily="18" charset="0"/>
                            <a:ea typeface="Cambria Math" panose="02040503050406030204" pitchFamily="18" charset="0"/>
                          </a:rPr>
                          <m:t>𝑖𝑛</m:t>
                        </m:r>
                      </m:sub>
                    </m:sSub>
                    <m:r>
                      <a:rPr lang="en-US" altLang="zh-CN" b="0" i="1" smtClean="0">
                        <a:solidFill>
                          <a:srgbClr val="0000FF"/>
                        </a:solidFill>
                        <a:latin typeface="Cambria Math" panose="02040503050406030204" pitchFamily="18" charset="0"/>
                        <a:ea typeface="Cambria Math" panose="02040503050406030204" pitchFamily="18" charset="0"/>
                      </a:rPr>
                      <m:t>(</m:t>
                    </m:r>
                    <m:r>
                      <a:rPr lang="en-US" altLang="zh-CN" b="0" i="1" smtClean="0">
                        <a:solidFill>
                          <a:srgbClr val="0000FF"/>
                        </a:solidFill>
                        <a:latin typeface="Cambria Math" panose="02040503050406030204" pitchFamily="18" charset="0"/>
                        <a:ea typeface="Cambria Math" panose="02040503050406030204" pitchFamily="18" charset="0"/>
                      </a:rPr>
                      <m:t>𝑑</m:t>
                    </m:r>
                    <m:r>
                      <a:rPr lang="en-US" altLang="zh-CN" b="0" i="1" smtClean="0">
                        <a:solidFill>
                          <a:srgbClr val="0000FF"/>
                        </a:solidFill>
                        <a:latin typeface="Cambria Math" panose="02040503050406030204" pitchFamily="18" charset="0"/>
                        <a:ea typeface="Cambria Math" panose="02040503050406030204" pitchFamily="18" charset="0"/>
                      </a:rPr>
                      <m:t>)</m:t>
                    </m:r>
                  </m:oMath>
                </a14:m>
                <a:r>
                  <a:rPr lang="en-US" altLang="zh-CN" dirty="0">
                    <a:solidFill>
                      <a:srgbClr val="0000FF"/>
                    </a:solidFill>
                  </a:rPr>
                  <a:t>=</a:t>
                </a:r>
                <a:r>
                  <a:rPr lang="el-GR" altLang="zh-CN" dirty="0">
                    <a:solidFill>
                      <a:srgbClr val="0000FF"/>
                    </a:solidFill>
                    <a:ea typeface="Cambria Math" panose="02040503050406030204" pitchFamily="18" charset="0"/>
                  </a:rPr>
                  <a:t> </a:t>
                </a:r>
                <a14:m>
                  <m:oMath xmlns:m="http://schemas.openxmlformats.org/officeDocument/2006/math">
                    <m:r>
                      <m:rPr>
                        <m:sty m:val="p"/>
                      </m:rPr>
                      <a:rPr lang="el-GR" altLang="zh-CN" i="1" smtClean="0">
                        <a:solidFill>
                          <a:srgbClr val="0000FF"/>
                        </a:solidFill>
                        <a:latin typeface="Cambria Math" panose="02040503050406030204" pitchFamily="18" charset="0"/>
                        <a:ea typeface="Cambria Math" panose="02040503050406030204" pitchFamily="18" charset="0"/>
                      </a:rPr>
                      <m:t>Γ</m:t>
                    </m:r>
                    <m:r>
                      <a:rPr lang="en-US" altLang="zh-CN" b="0" i="1" baseline="-25000" smtClean="0">
                        <a:solidFill>
                          <a:srgbClr val="0000FF"/>
                        </a:solidFill>
                        <a:latin typeface="Cambria Math" panose="02040503050406030204" pitchFamily="18" charset="0"/>
                        <a:ea typeface="Cambria Math" panose="02040503050406030204" pitchFamily="18" charset="0"/>
                      </a:rPr>
                      <m:t>0</m:t>
                    </m:r>
                    <m:sSup>
                      <m:sSupPr>
                        <m:ctrlPr>
                          <a:rPr lang="en-US" altLang="zh-CN" b="0" i="1" smtClean="0">
                            <a:solidFill>
                              <a:srgbClr val="0000FF"/>
                            </a:solidFill>
                            <a:latin typeface="Cambria Math" panose="02040503050406030204" pitchFamily="18" charset="0"/>
                            <a:ea typeface="Cambria Math" panose="02040503050406030204" pitchFamily="18" charset="0"/>
                          </a:rPr>
                        </m:ctrlPr>
                      </m:sSupPr>
                      <m:e>
                        <m:r>
                          <a:rPr lang="en-US" altLang="zh-CN" b="0" i="1" smtClean="0">
                            <a:solidFill>
                              <a:srgbClr val="0000FF"/>
                            </a:solidFill>
                            <a:latin typeface="Cambria Math" panose="02040503050406030204" pitchFamily="18" charset="0"/>
                            <a:ea typeface="Cambria Math" panose="02040503050406030204" pitchFamily="18" charset="0"/>
                          </a:rPr>
                          <m:t>𝑒</m:t>
                        </m:r>
                      </m:e>
                      <m:sup>
                        <m:r>
                          <a:rPr lang="en-US" altLang="zh-CN" b="0" i="1" smtClean="0">
                            <a:solidFill>
                              <a:srgbClr val="0000FF"/>
                            </a:solidFill>
                            <a:latin typeface="Cambria Math" panose="02040503050406030204" pitchFamily="18" charset="0"/>
                            <a:ea typeface="Cambria Math" panose="02040503050406030204" pitchFamily="18" charset="0"/>
                          </a:rPr>
                          <m:t>−</m:t>
                        </m:r>
                        <m:r>
                          <a:rPr lang="en-US" altLang="zh-CN" b="0" i="1" smtClean="0">
                            <a:solidFill>
                              <a:srgbClr val="0000FF"/>
                            </a:solidFill>
                            <a:latin typeface="Cambria Math" panose="02040503050406030204" pitchFamily="18" charset="0"/>
                            <a:ea typeface="Cambria Math" panose="02040503050406030204" pitchFamily="18" charset="0"/>
                          </a:rPr>
                          <m:t>𝑗</m:t>
                        </m:r>
                        <m:r>
                          <a:rPr lang="zh-CN" altLang="en-US" b="0" i="1" smtClean="0">
                            <a:solidFill>
                              <a:srgbClr val="0000FF"/>
                            </a:solidFill>
                            <a:latin typeface="Cambria Math" panose="02040503050406030204" pitchFamily="18" charset="0"/>
                            <a:ea typeface="Cambria Math" panose="02040503050406030204" pitchFamily="18" charset="0"/>
                          </a:rPr>
                          <m:t>𝜋𝛽</m:t>
                        </m:r>
                        <m:r>
                          <a:rPr lang="en-US" altLang="zh-CN" b="0" i="1" smtClean="0">
                            <a:solidFill>
                              <a:srgbClr val="0000FF"/>
                            </a:solidFill>
                            <a:latin typeface="Cambria Math" panose="02040503050406030204" pitchFamily="18" charset="0"/>
                            <a:ea typeface="Cambria Math" panose="02040503050406030204" pitchFamily="18" charset="0"/>
                          </a:rPr>
                          <m:t>/4</m:t>
                        </m:r>
                      </m:sup>
                    </m:sSup>
                  </m:oMath>
                </a14:m>
                <a:endParaRPr lang="zh-CN" altLang="en-US" dirty="0">
                  <a:solidFill>
                    <a:srgbClr val="0000FF"/>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90617" y="2445569"/>
                <a:ext cx="2531334" cy="2325637"/>
              </a:xfrm>
              <a:prstGeom prst="rect">
                <a:avLst/>
              </a:prstGeom>
              <a:blipFill>
                <a:blip r:embed="rId5"/>
                <a:stretch>
                  <a:fillRect l="-3855" t="-2094" b="-4974"/>
                </a:stretch>
              </a:blipFill>
            </p:spPr>
            <p:txBody>
              <a:bodyPr/>
              <a:lstStyle/>
              <a:p>
                <a:r>
                  <a:rPr lang="zh-CN" altLang="en-US">
                    <a:noFill/>
                  </a:rPr>
                  <a:t> </a:t>
                </a:r>
              </a:p>
            </p:txBody>
          </p:sp>
        </mc:Fallback>
      </mc:AlternateContent>
      <p:sp>
        <p:nvSpPr>
          <p:cNvPr id="7" name="文本框 6"/>
          <p:cNvSpPr txBox="1"/>
          <p:nvPr/>
        </p:nvSpPr>
        <p:spPr>
          <a:xfrm>
            <a:off x="7970528" y="2342217"/>
            <a:ext cx="1080120" cy="461665"/>
          </a:xfrm>
          <a:prstGeom prst="rect">
            <a:avLst/>
          </a:prstGeom>
          <a:noFill/>
        </p:spPr>
        <p:txBody>
          <a:bodyPr wrap="square" rtlCol="0">
            <a:spAutoFit/>
          </a:bodyPr>
          <a:lstStyle/>
          <a:p>
            <a:r>
              <a:rPr lang="en-US" altLang="zh-CN" dirty="0">
                <a:solidFill>
                  <a:srgbClr val="0000FF"/>
                </a:solidFill>
              </a:rPr>
              <a:t>0.213</a:t>
            </a:r>
            <a:r>
              <a:rPr lang="el-GR" altLang="zh-CN" dirty="0">
                <a:solidFill>
                  <a:srgbClr val="0000FF"/>
                </a:solidFill>
                <a:cs typeface="Times New Roman" panose="02020603050405020304" pitchFamily="18" charset="0"/>
              </a:rPr>
              <a:t>λ</a:t>
            </a:r>
            <a:endParaRPr lang="zh-CN" altLang="en-US" baseline="30000" dirty="0">
              <a:solidFill>
                <a:srgbClr val="0000FF"/>
              </a:solidFill>
            </a:endParaRPr>
          </a:p>
        </p:txBody>
      </p:sp>
      <p:sp>
        <p:nvSpPr>
          <p:cNvPr id="26" name="文本框 25"/>
          <p:cNvSpPr txBox="1"/>
          <p:nvPr/>
        </p:nvSpPr>
        <p:spPr>
          <a:xfrm>
            <a:off x="7897354" y="5016992"/>
            <a:ext cx="1317996" cy="461665"/>
          </a:xfrm>
          <a:prstGeom prst="rect">
            <a:avLst/>
          </a:prstGeom>
          <a:noFill/>
        </p:spPr>
        <p:txBody>
          <a:bodyPr wrap="square" rtlCol="0">
            <a:spAutoFit/>
          </a:bodyPr>
          <a:lstStyle/>
          <a:p>
            <a:r>
              <a:rPr lang="en-US" altLang="zh-CN" dirty="0">
                <a:solidFill>
                  <a:srgbClr val="0000FF"/>
                </a:solidFill>
              </a:rPr>
              <a:t>0.125</a:t>
            </a:r>
            <a:r>
              <a:rPr lang="el-GR" altLang="zh-CN" dirty="0">
                <a:solidFill>
                  <a:srgbClr val="0000FF"/>
                </a:solidFill>
                <a:cs typeface="Times New Roman" panose="02020603050405020304" pitchFamily="18" charset="0"/>
              </a:rPr>
              <a:t> λ</a:t>
            </a:r>
            <a:endParaRPr lang="zh-CN" altLang="en-US" baseline="30000" dirty="0">
              <a:solidFill>
                <a:srgbClr val="0000FF"/>
              </a:solidFill>
            </a:endParaRPr>
          </a:p>
        </p:txBody>
      </p:sp>
      <p:sp>
        <p:nvSpPr>
          <p:cNvPr id="19" name="文本框 18"/>
          <p:cNvSpPr txBox="1"/>
          <p:nvPr/>
        </p:nvSpPr>
        <p:spPr>
          <a:xfrm>
            <a:off x="7332762" y="6414814"/>
            <a:ext cx="1080120" cy="461665"/>
          </a:xfrm>
          <a:prstGeom prst="rect">
            <a:avLst/>
          </a:prstGeom>
          <a:noFill/>
        </p:spPr>
        <p:txBody>
          <a:bodyPr wrap="square" rtlCol="0">
            <a:spAutoFit/>
          </a:bodyPr>
          <a:lstStyle/>
          <a:p>
            <a:r>
              <a:rPr lang="en-US" altLang="zh-CN" dirty="0">
                <a:solidFill>
                  <a:srgbClr val="0000FF"/>
                </a:solidFill>
              </a:rPr>
              <a:t>0.338</a:t>
            </a:r>
            <a:r>
              <a:rPr lang="el-GR" altLang="zh-CN" dirty="0">
                <a:solidFill>
                  <a:srgbClr val="0000FF"/>
                </a:solidFill>
                <a:cs typeface="Times New Roman" panose="02020603050405020304" pitchFamily="18" charset="0"/>
              </a:rPr>
              <a:t>λ</a:t>
            </a:r>
            <a:endParaRPr lang="zh-CN" altLang="en-US" baseline="30000" dirty="0">
              <a:solidFill>
                <a:srgbClr val="0000FF"/>
              </a:solidFill>
            </a:endParaRPr>
          </a:p>
        </p:txBody>
      </p:sp>
    </p:spTree>
    <p:extLst>
      <p:ext uri="{BB962C8B-B14F-4D97-AF65-F5344CB8AC3E}">
        <p14:creationId xmlns:p14="http://schemas.microsoft.com/office/powerpoint/2010/main" val="26028100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5" grpId="0" animBg="1"/>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pic>
        <p:nvPicPr>
          <p:cNvPr id="21"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2634" t="8466" b="-5399"/>
          <a:stretch/>
        </p:blipFill>
        <p:spPr bwMode="auto">
          <a:xfrm>
            <a:off x="3491880" y="332656"/>
            <a:ext cx="5324475" cy="664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21"/>
          <p:cNvSpPr txBox="1"/>
          <p:nvPr/>
        </p:nvSpPr>
        <p:spPr>
          <a:xfrm>
            <a:off x="6857150" y="1704298"/>
            <a:ext cx="1224136" cy="369332"/>
          </a:xfrm>
          <a:prstGeom prst="rect">
            <a:avLst/>
          </a:prstGeom>
          <a:noFill/>
        </p:spPr>
        <p:txBody>
          <a:bodyPr>
            <a:spAutoFit/>
          </a:bodyPr>
          <a:lstStyle/>
          <a:p>
            <a:pPr>
              <a:defRPr/>
            </a:pPr>
            <a:r>
              <a:rPr lang="en-US" altLang="zh-CN" sz="1800" dirty="0">
                <a:solidFill>
                  <a:srgbClr val="0000FF"/>
                </a:solidFill>
                <a:highlight>
                  <a:srgbClr val="C0C0C0"/>
                </a:highlight>
                <a:latin typeface="+mj-lt"/>
              </a:rPr>
              <a:t>z1=2+j3</a:t>
            </a:r>
            <a:endParaRPr lang="zh-CN" altLang="en-US" sz="1800" dirty="0">
              <a:solidFill>
                <a:srgbClr val="0000FF"/>
              </a:solidFill>
              <a:highlight>
                <a:srgbClr val="C0C0C0"/>
              </a:highlight>
            </a:endParaRPr>
          </a:p>
        </p:txBody>
      </p:sp>
      <p:cxnSp>
        <p:nvCxnSpPr>
          <p:cNvPr id="23" name="直接连接符 22"/>
          <p:cNvCxnSpPr>
            <a:cxnSpLocks noChangeShapeType="1"/>
          </p:cNvCxnSpPr>
          <p:nvPr/>
        </p:nvCxnSpPr>
        <p:spPr bwMode="auto">
          <a:xfrm flipH="1">
            <a:off x="6087443" y="1455291"/>
            <a:ext cx="3005583" cy="1526902"/>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椭圆 26"/>
          <p:cNvSpPr>
            <a:spLocks noChangeArrowheads="1"/>
          </p:cNvSpPr>
          <p:nvPr/>
        </p:nvSpPr>
        <p:spPr bwMode="auto">
          <a:xfrm>
            <a:off x="7519194" y="2202731"/>
            <a:ext cx="73025" cy="71437"/>
          </a:xfrm>
          <a:prstGeom prst="ellipse">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cxnSp>
        <p:nvCxnSpPr>
          <p:cNvPr id="29" name="直接连接符 28"/>
          <p:cNvCxnSpPr>
            <a:cxnSpLocks noChangeShapeType="1"/>
          </p:cNvCxnSpPr>
          <p:nvPr/>
        </p:nvCxnSpPr>
        <p:spPr bwMode="auto">
          <a:xfrm>
            <a:off x="6079505" y="2964731"/>
            <a:ext cx="1308200" cy="2575321"/>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弧形 29"/>
          <p:cNvSpPr/>
          <p:nvPr/>
        </p:nvSpPr>
        <p:spPr bwMode="auto">
          <a:xfrm rot="4480677">
            <a:off x="4963290" y="1646946"/>
            <a:ext cx="3002679" cy="2635569"/>
          </a:xfrm>
          <a:prstGeom prst="arc">
            <a:avLst>
              <a:gd name="adj1" fmla="val 15175880"/>
              <a:gd name="adj2" fmla="val 0"/>
            </a:avLst>
          </a:prstGeom>
          <a:noFill/>
          <a:ln w="38100" cap="flat" cmpd="sng" algn="ctr">
            <a:solidFill>
              <a:srgbClr val="FF0000"/>
            </a:solidFill>
            <a:prstDash val="solid"/>
            <a:round/>
            <a:headEnd type="none" w="med" len="med"/>
            <a:tailEnd type="triangle" w="med" len="med"/>
          </a:ln>
          <a:effectLst/>
        </p:spPr>
        <p:txBody>
          <a:bodyPr/>
          <a:lstStyle/>
          <a:p>
            <a:pPr eaLnBrk="1" hangingPunct="1">
              <a:defRPr/>
            </a:pPr>
            <a:endParaRPr lang="zh-CN" altLang="en-US"/>
          </a:p>
        </p:txBody>
      </p:sp>
      <p:sp>
        <p:nvSpPr>
          <p:cNvPr id="31" name="文本框 30"/>
          <p:cNvSpPr txBox="1"/>
          <p:nvPr/>
        </p:nvSpPr>
        <p:spPr>
          <a:xfrm>
            <a:off x="5071991" y="3627160"/>
            <a:ext cx="1404664" cy="369332"/>
          </a:xfrm>
          <a:prstGeom prst="rect">
            <a:avLst/>
          </a:prstGeom>
          <a:noFill/>
        </p:spPr>
        <p:txBody>
          <a:bodyPr>
            <a:spAutoFit/>
          </a:bodyPr>
          <a:lstStyle/>
          <a:p>
            <a:pPr>
              <a:defRPr/>
            </a:pPr>
            <a:r>
              <a:rPr lang="en-US" altLang="zh-CN" sz="1800" dirty="0">
                <a:solidFill>
                  <a:srgbClr val="0000FF"/>
                </a:solidFill>
                <a:highlight>
                  <a:srgbClr val="C0C0C0"/>
                </a:highlight>
                <a:latin typeface="+mj-lt"/>
              </a:rPr>
              <a:t>z</a:t>
            </a:r>
            <a:r>
              <a:rPr lang="en-US" altLang="zh-CN" sz="1800" baseline="-25000" dirty="0">
                <a:solidFill>
                  <a:srgbClr val="0000FF"/>
                </a:solidFill>
                <a:highlight>
                  <a:srgbClr val="C0C0C0"/>
                </a:highlight>
                <a:latin typeface="+mj-lt"/>
              </a:rPr>
              <a:t>in</a:t>
            </a:r>
            <a:r>
              <a:rPr lang="en-US" altLang="zh-CN" sz="1800" dirty="0">
                <a:solidFill>
                  <a:srgbClr val="0000FF"/>
                </a:solidFill>
                <a:highlight>
                  <a:srgbClr val="C0C0C0"/>
                </a:highlight>
                <a:latin typeface="+mj-lt"/>
              </a:rPr>
              <a:t>=0.5-j1.5</a:t>
            </a:r>
            <a:endParaRPr lang="zh-CN" altLang="en-US" sz="1800" dirty="0">
              <a:solidFill>
                <a:srgbClr val="0000FF"/>
              </a:solidFill>
              <a:highlight>
                <a:srgbClr val="C0C0C0"/>
              </a:highlight>
            </a:endParaRPr>
          </a:p>
        </p:txBody>
      </p:sp>
      <p:sp>
        <p:nvSpPr>
          <p:cNvPr id="32" name="椭圆 31"/>
          <p:cNvSpPr>
            <a:spLocks noChangeArrowheads="1"/>
          </p:cNvSpPr>
          <p:nvPr/>
        </p:nvSpPr>
        <p:spPr bwMode="auto">
          <a:xfrm>
            <a:off x="7084730" y="4416061"/>
            <a:ext cx="71438" cy="71437"/>
          </a:xfrm>
          <a:prstGeom prst="ellipse">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sp>
        <p:nvSpPr>
          <p:cNvPr id="33" name="文本框 32"/>
          <p:cNvSpPr txBox="1"/>
          <p:nvPr/>
        </p:nvSpPr>
        <p:spPr>
          <a:xfrm>
            <a:off x="8027058" y="996885"/>
            <a:ext cx="1080120" cy="461665"/>
          </a:xfrm>
          <a:prstGeom prst="rect">
            <a:avLst/>
          </a:prstGeom>
          <a:noFill/>
        </p:spPr>
        <p:txBody>
          <a:bodyPr wrap="square" rtlCol="0">
            <a:spAutoFit/>
          </a:bodyPr>
          <a:lstStyle/>
          <a:p>
            <a:r>
              <a:rPr lang="en-US" altLang="zh-CN" dirty="0">
                <a:solidFill>
                  <a:srgbClr val="0000FF"/>
                </a:solidFill>
              </a:rPr>
              <a:t>0.213</a:t>
            </a:r>
            <a:r>
              <a:rPr lang="el-GR" altLang="zh-CN" dirty="0">
                <a:solidFill>
                  <a:srgbClr val="0000FF"/>
                </a:solidFill>
                <a:cs typeface="Times New Roman" panose="02020603050405020304" pitchFamily="18" charset="0"/>
              </a:rPr>
              <a:t>λ</a:t>
            </a:r>
            <a:endParaRPr lang="zh-CN" altLang="en-US" baseline="30000" dirty="0">
              <a:solidFill>
                <a:srgbClr val="0000FF"/>
              </a:solidFill>
            </a:endParaRPr>
          </a:p>
        </p:txBody>
      </p:sp>
      <p:sp>
        <p:nvSpPr>
          <p:cNvPr id="34" name="文本框 33"/>
          <p:cNvSpPr txBox="1"/>
          <p:nvPr/>
        </p:nvSpPr>
        <p:spPr>
          <a:xfrm>
            <a:off x="7953884" y="3671660"/>
            <a:ext cx="1317996" cy="461665"/>
          </a:xfrm>
          <a:prstGeom prst="rect">
            <a:avLst/>
          </a:prstGeom>
          <a:noFill/>
        </p:spPr>
        <p:txBody>
          <a:bodyPr wrap="square" rtlCol="0">
            <a:spAutoFit/>
          </a:bodyPr>
          <a:lstStyle/>
          <a:p>
            <a:r>
              <a:rPr lang="en-US" altLang="zh-CN" dirty="0">
                <a:solidFill>
                  <a:srgbClr val="0000FF"/>
                </a:solidFill>
              </a:rPr>
              <a:t>0.125</a:t>
            </a:r>
            <a:r>
              <a:rPr lang="el-GR" altLang="zh-CN" dirty="0">
                <a:solidFill>
                  <a:srgbClr val="0000FF"/>
                </a:solidFill>
                <a:cs typeface="Times New Roman" panose="02020603050405020304" pitchFamily="18" charset="0"/>
              </a:rPr>
              <a:t> λ</a:t>
            </a:r>
            <a:endParaRPr lang="zh-CN" altLang="en-US" baseline="30000" dirty="0">
              <a:solidFill>
                <a:srgbClr val="0000FF"/>
              </a:solidFill>
            </a:endParaRPr>
          </a:p>
        </p:txBody>
      </p:sp>
      <p:sp>
        <p:nvSpPr>
          <p:cNvPr id="35" name="文本框 34"/>
          <p:cNvSpPr txBox="1"/>
          <p:nvPr/>
        </p:nvSpPr>
        <p:spPr>
          <a:xfrm>
            <a:off x="7389292" y="5069482"/>
            <a:ext cx="1080120" cy="461665"/>
          </a:xfrm>
          <a:prstGeom prst="rect">
            <a:avLst/>
          </a:prstGeom>
          <a:noFill/>
        </p:spPr>
        <p:txBody>
          <a:bodyPr wrap="square" rtlCol="0">
            <a:spAutoFit/>
          </a:bodyPr>
          <a:lstStyle/>
          <a:p>
            <a:r>
              <a:rPr lang="en-US" altLang="zh-CN" dirty="0">
                <a:solidFill>
                  <a:srgbClr val="0000FF"/>
                </a:solidFill>
              </a:rPr>
              <a:t>0.338</a:t>
            </a:r>
            <a:r>
              <a:rPr lang="el-GR" altLang="zh-CN" dirty="0">
                <a:solidFill>
                  <a:srgbClr val="0000FF"/>
                </a:solidFill>
                <a:cs typeface="Times New Roman" panose="02020603050405020304" pitchFamily="18" charset="0"/>
              </a:rPr>
              <a:t>λ</a:t>
            </a:r>
            <a:endParaRPr lang="zh-CN" altLang="en-US" baseline="30000" dirty="0">
              <a:solidFill>
                <a:srgbClr val="0000FF"/>
              </a:solidFill>
            </a:endParaRPr>
          </a:p>
        </p:txBody>
      </p:sp>
      <p:cxnSp>
        <p:nvCxnSpPr>
          <p:cNvPr id="37" name="直接箭头连接符 36"/>
          <p:cNvCxnSpPr>
            <a:cxnSpLocks noChangeShapeType="1"/>
          </p:cNvCxnSpPr>
          <p:nvPr/>
        </p:nvCxnSpPr>
        <p:spPr bwMode="auto">
          <a:xfrm flipH="1" flipV="1">
            <a:off x="2566879" y="5686210"/>
            <a:ext cx="1333500" cy="64770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箭头连接符 40"/>
          <p:cNvCxnSpPr>
            <a:cxnSpLocks noChangeShapeType="1"/>
          </p:cNvCxnSpPr>
          <p:nvPr/>
        </p:nvCxnSpPr>
        <p:spPr bwMode="auto">
          <a:xfrm flipH="1" flipV="1">
            <a:off x="3760679" y="5170273"/>
            <a:ext cx="1335087" cy="64770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文本框 41"/>
          <p:cNvSpPr txBox="1">
            <a:spLocks noChangeArrowheads="1"/>
          </p:cNvSpPr>
          <p:nvPr/>
        </p:nvSpPr>
        <p:spPr bwMode="auto">
          <a:xfrm>
            <a:off x="2036685" y="4760873"/>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en-US" altLang="zh-CN" sz="2400" b="0" dirty="0">
                <a:ea typeface="宋体" panose="02010600030101010101" pitchFamily="2" charset="-122"/>
              </a:rPr>
              <a:t>VSWR=6.8</a:t>
            </a:r>
            <a:endParaRPr lang="zh-CN" altLang="en-US" sz="2400" b="0" dirty="0">
              <a:ea typeface="宋体" panose="02010600030101010101" pitchFamily="2" charset="-122"/>
            </a:endParaRPr>
          </a:p>
        </p:txBody>
      </p:sp>
      <p:sp>
        <p:nvSpPr>
          <p:cNvPr id="43" name="文本框 42"/>
          <p:cNvSpPr txBox="1"/>
          <p:nvPr/>
        </p:nvSpPr>
        <p:spPr>
          <a:xfrm>
            <a:off x="526001" y="3506512"/>
            <a:ext cx="1404664" cy="369332"/>
          </a:xfrm>
          <a:prstGeom prst="rect">
            <a:avLst/>
          </a:prstGeom>
          <a:noFill/>
        </p:spPr>
        <p:txBody>
          <a:bodyPr>
            <a:spAutoFit/>
          </a:bodyPr>
          <a:lstStyle/>
          <a:p>
            <a:pPr>
              <a:defRPr/>
            </a:pPr>
            <a:r>
              <a:rPr lang="en-US" altLang="zh-CN" sz="1800" dirty="0">
                <a:solidFill>
                  <a:srgbClr val="0000FF"/>
                </a:solidFill>
                <a:highlight>
                  <a:srgbClr val="C0C0C0"/>
                </a:highlight>
                <a:latin typeface="+mj-lt"/>
              </a:rPr>
              <a:t>Z</a:t>
            </a:r>
            <a:r>
              <a:rPr lang="en-US" altLang="zh-CN" sz="1800" baseline="-25000" dirty="0">
                <a:solidFill>
                  <a:srgbClr val="0000FF"/>
                </a:solidFill>
                <a:highlight>
                  <a:srgbClr val="C0C0C0"/>
                </a:highlight>
                <a:latin typeface="+mj-lt"/>
              </a:rPr>
              <a:t>in</a:t>
            </a:r>
            <a:r>
              <a:rPr lang="en-US" altLang="zh-CN" sz="1800" dirty="0">
                <a:solidFill>
                  <a:srgbClr val="0000FF"/>
                </a:solidFill>
                <a:highlight>
                  <a:srgbClr val="C0C0C0"/>
                </a:highlight>
                <a:latin typeface="+mj-lt"/>
              </a:rPr>
              <a:t>=25-j75</a:t>
            </a:r>
            <a:endParaRPr lang="zh-CN" altLang="en-US" sz="1800" dirty="0">
              <a:solidFill>
                <a:srgbClr val="0000FF"/>
              </a:solidFill>
              <a:highlight>
                <a:srgbClr val="C0C0C0"/>
              </a:highlight>
            </a:endParaRPr>
          </a:p>
        </p:txBody>
      </p:sp>
      <mc:AlternateContent xmlns:mc="http://schemas.openxmlformats.org/markup-compatibility/2006" xmlns:a14="http://schemas.microsoft.com/office/drawing/2010/main">
        <mc:Choice Requires="a14">
          <p:sp>
            <p:nvSpPr>
              <p:cNvPr id="5" name="矩形 4"/>
              <p:cNvSpPr/>
              <p:nvPr/>
            </p:nvSpPr>
            <p:spPr>
              <a:xfrm>
                <a:off x="256416" y="6227373"/>
                <a:ext cx="4572000" cy="461665"/>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m:rPr>
                          <m:sty m:val="p"/>
                        </m:rPr>
                        <a:rPr lang="el-GR" altLang="zh-CN" i="1" smtClean="0">
                          <a:solidFill>
                            <a:schemeClr val="tx1"/>
                          </a:solidFill>
                          <a:latin typeface="Cambria Math" panose="02040503050406030204" pitchFamily="18" charset="0"/>
                          <a:ea typeface="Cambria Math" panose="02040503050406030204" pitchFamily="18" charset="0"/>
                        </a:rPr>
                        <m:t>Γ</m:t>
                      </m:r>
                      <m:r>
                        <a:rPr lang="en-US" altLang="zh-CN" i="1" baseline="-25000">
                          <a:solidFill>
                            <a:schemeClr val="tx1"/>
                          </a:solidFill>
                          <a:latin typeface="Cambria Math" panose="02040503050406030204" pitchFamily="18" charset="0"/>
                          <a:ea typeface="Cambria Math" panose="02040503050406030204" pitchFamily="18" charset="0"/>
                        </a:rPr>
                        <m:t>0 </m:t>
                      </m:r>
                      <m:r>
                        <a:rPr lang="en-US" altLang="zh-CN" b="0" i="1" smtClean="0">
                          <a:solidFill>
                            <a:schemeClr val="tx1"/>
                          </a:solidFill>
                          <a:latin typeface="Cambria Math" panose="02040503050406030204" pitchFamily="18" charset="0"/>
                        </a:rPr>
                        <m:t>=0.745</m:t>
                      </m:r>
                      <m:r>
                        <a:rPr lang="en-US" altLang="zh-CN" b="0" i="1" smtClean="0">
                          <a:solidFill>
                            <a:schemeClr val="tx1"/>
                          </a:solidFill>
                          <a:latin typeface="Cambria Math" panose="02040503050406030204" pitchFamily="18" charset="0"/>
                          <a:ea typeface="Cambria Math" panose="02040503050406030204" pitchFamily="18" charset="0"/>
                        </a:rPr>
                        <m:t>∠26.57</m:t>
                      </m:r>
                    </m:oMath>
                  </m:oMathPara>
                </a14:m>
                <a:endParaRPr lang="en-US" altLang="zh-CN" dirty="0">
                  <a:solidFill>
                    <a:schemeClr val="tx1"/>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256416" y="6227373"/>
                <a:ext cx="4572000" cy="461665"/>
              </a:xfrm>
              <a:prstGeom prst="rect">
                <a:avLst/>
              </a:prstGeom>
              <a:blipFill>
                <a:blip r:embed="rId4"/>
                <a:stretch>
                  <a:fillRect l="-267" b="-8000"/>
                </a:stretch>
              </a:blipFill>
            </p:spPr>
            <p:txBody>
              <a:bodyPr/>
              <a:lstStyle/>
              <a:p>
                <a:r>
                  <a:rPr lang="zh-CN" altLang="en-US">
                    <a:noFill/>
                  </a:rPr>
                  <a:t> </a:t>
                </a:r>
              </a:p>
            </p:txBody>
          </p:sp>
        </mc:Fallback>
      </mc:AlternateContent>
      <p:cxnSp>
        <p:nvCxnSpPr>
          <p:cNvPr id="45" name="直接连接符 44"/>
          <p:cNvCxnSpPr>
            <a:cxnSpLocks noChangeShapeType="1"/>
          </p:cNvCxnSpPr>
          <p:nvPr/>
        </p:nvCxnSpPr>
        <p:spPr bwMode="auto">
          <a:xfrm rot="1560000" flipV="1">
            <a:off x="3984038" y="5996756"/>
            <a:ext cx="1477811" cy="734802"/>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a:cxnSpLocks noChangeShapeType="1"/>
          </p:cNvCxnSpPr>
          <p:nvPr/>
        </p:nvCxnSpPr>
        <p:spPr bwMode="auto">
          <a:xfrm rot="1560000" flipV="1">
            <a:off x="4551424" y="5490450"/>
            <a:ext cx="1458000" cy="7200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 name="矩形 8"/>
              <p:cNvSpPr/>
              <p:nvPr/>
            </p:nvSpPr>
            <p:spPr>
              <a:xfrm>
                <a:off x="491853" y="5377763"/>
                <a:ext cx="192334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m:t>
                      </m:r>
                      <m:r>
                        <m:rPr>
                          <m:sty m:val="p"/>
                        </m:rPr>
                        <a:rPr lang="el-GR" altLang="zh-CN" i="1" smtClean="0">
                          <a:solidFill>
                            <a:schemeClr val="tx1"/>
                          </a:solidFill>
                          <a:latin typeface="Cambria Math" panose="02040503050406030204" pitchFamily="18" charset="0"/>
                          <a:ea typeface="Cambria Math" panose="02040503050406030204" pitchFamily="18" charset="0"/>
                        </a:rPr>
                        <m:t>Γ</m:t>
                      </m:r>
                      <m:r>
                        <a:rPr lang="en-US" altLang="zh-CN" i="1" baseline="-25000">
                          <a:solidFill>
                            <a:schemeClr val="tx1"/>
                          </a:solidFill>
                          <a:latin typeface="Cambria Math" panose="02040503050406030204" pitchFamily="18" charset="0"/>
                          <a:ea typeface="Cambria Math" panose="02040503050406030204" pitchFamily="18" charset="0"/>
                        </a:rPr>
                        <m:t>0</m:t>
                      </m:r>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i="1" baseline="-25000">
                          <a:solidFill>
                            <a:schemeClr val="tx1"/>
                          </a:solidFill>
                          <a:latin typeface="Cambria Math" panose="02040503050406030204" pitchFamily="18" charset="0"/>
                          <a:ea typeface="Cambria Math" panose="02040503050406030204" pitchFamily="18" charset="0"/>
                        </a:rPr>
                        <m:t> </m:t>
                      </m:r>
                      <m:r>
                        <a:rPr lang="en-US" altLang="zh-CN" b="0" i="1" smtClean="0">
                          <a:solidFill>
                            <a:schemeClr val="tx1"/>
                          </a:solidFill>
                          <a:latin typeface="Cambria Math" panose="02040503050406030204" pitchFamily="18" charset="0"/>
                        </a:rPr>
                        <m:t>=0.745</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491853" y="5377763"/>
                <a:ext cx="1923347" cy="461665"/>
              </a:xfrm>
              <a:prstGeom prst="rect">
                <a:avLst/>
              </a:prstGeom>
              <a:blipFill>
                <a:blip r:embed="rId5"/>
                <a:stretch>
                  <a:fillRect l="-317" b="-184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019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2" grpId="0" animBg="1"/>
      <p:bldP spid="4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37</a:t>
            </a:fld>
            <a:endParaRPr lang="zh-CN" altLang="en-US" dirty="0"/>
          </a:p>
        </p:txBody>
      </p:sp>
      <p:sp>
        <p:nvSpPr>
          <p:cNvPr id="5" name="Rectangle 2"/>
          <p:cNvSpPr>
            <a:spLocks noGrp="1" noChangeArrowheads="1"/>
          </p:cNvSpPr>
          <p:nvPr>
            <p:ph type="title"/>
          </p:nvPr>
        </p:nvSpPr>
        <p:spPr>
          <a:xfrm>
            <a:off x="6732240" y="188640"/>
            <a:ext cx="2209800" cy="533400"/>
          </a:xfrm>
        </p:spPr>
        <p:txBody>
          <a:bodyPr/>
          <a:lstStyle/>
          <a:p>
            <a:pPr eaLnBrk="1" hangingPunct="1"/>
            <a:r>
              <a:rPr lang="zh-CN" altLang="en-US" sz="3200" b="1" dirty="0" smtClean="0">
                <a:solidFill>
                  <a:srgbClr val="9900FF"/>
                </a:solidFill>
                <a:latin typeface="Comic Sans MS" pitchFamily="66" charset="0"/>
                <a:ea typeface="宋体" pitchFamily="2" charset="-122"/>
              </a:rPr>
              <a:t>例子</a:t>
            </a:r>
            <a:r>
              <a:rPr lang="en-US" altLang="zh-CN" sz="3200" b="1" dirty="0" smtClean="0">
                <a:solidFill>
                  <a:srgbClr val="9900FF"/>
                </a:solidFill>
                <a:latin typeface="Comic Sans MS" pitchFamily="66" charset="0"/>
                <a:ea typeface="宋体" pitchFamily="2" charset="-122"/>
              </a:rPr>
              <a:t> 1</a:t>
            </a:r>
          </a:p>
        </p:txBody>
      </p:sp>
      <p:sp>
        <p:nvSpPr>
          <p:cNvPr id="6" name="Rectangle 3"/>
          <p:cNvSpPr txBox="1">
            <a:spLocks noChangeArrowheads="1"/>
          </p:cNvSpPr>
          <p:nvPr/>
        </p:nvSpPr>
        <p:spPr>
          <a:xfrm>
            <a:off x="793750" y="1268760"/>
            <a:ext cx="7772400" cy="46847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itchFamily="2" charset="2"/>
              <a:buNone/>
            </a:pPr>
            <a:r>
              <a:rPr lang="zh-CN" altLang="en-US" sz="2000" dirty="0" smtClean="0">
                <a:latin typeface="TimesNewRoman" charset="0"/>
                <a:ea typeface="宋体" pitchFamily="2" charset="-122"/>
              </a:rPr>
              <a:t>     通过公式和史密斯原图计算出沿传输线上的以下相关参数</a:t>
            </a:r>
            <a:r>
              <a:rPr lang="en-US" altLang="zh-CN" sz="2000" dirty="0" smtClean="0">
                <a:latin typeface="TimesNewRoman" charset="0"/>
                <a:ea typeface="宋体" pitchFamily="2" charset="-122"/>
              </a:rPr>
              <a:t>:</a:t>
            </a:r>
          </a:p>
          <a:p>
            <a:pPr algn="just">
              <a:buFont typeface="Wingdings" pitchFamily="2" charset="2"/>
              <a:buNone/>
            </a:pPr>
            <a:r>
              <a:rPr lang="en-US" altLang="zh-CN" sz="2000" dirty="0" smtClean="0">
                <a:latin typeface="TimesNewRoman" charset="0"/>
                <a:ea typeface="宋体" pitchFamily="2" charset="-122"/>
              </a:rPr>
              <a:t>    (a) </a:t>
            </a:r>
            <a:r>
              <a:rPr lang="zh-CN" altLang="en-US" sz="2000" dirty="0" smtClean="0">
                <a:latin typeface="TimesNewRoman" charset="0"/>
                <a:ea typeface="宋体" pitchFamily="2" charset="-122"/>
              </a:rPr>
              <a:t>沿线驻波比</a:t>
            </a:r>
            <a:r>
              <a:rPr lang="en-US" altLang="zh-CN" sz="2000" dirty="0" smtClean="0">
                <a:latin typeface="TimesNewRoman" charset="0"/>
                <a:ea typeface="宋体" pitchFamily="2" charset="-122"/>
              </a:rPr>
              <a:t> SWR;</a:t>
            </a:r>
          </a:p>
          <a:p>
            <a:pPr algn="just">
              <a:buFont typeface="Wingdings" pitchFamily="2" charset="2"/>
              <a:buNone/>
            </a:pPr>
            <a:r>
              <a:rPr lang="en-US" altLang="zh-CN" sz="2000" dirty="0" smtClean="0">
                <a:latin typeface="TimesNewRoman" charset="0"/>
                <a:ea typeface="宋体" pitchFamily="2" charset="-122"/>
              </a:rPr>
              <a:t>    (b) </a:t>
            </a:r>
            <a:r>
              <a:rPr lang="zh-CN" altLang="en-US" sz="2000" dirty="0" smtClean="0">
                <a:latin typeface="TimesNewRoman" charset="0"/>
                <a:ea typeface="宋体" pitchFamily="2" charset="-122"/>
              </a:rPr>
              <a:t>负载处反射系数的大小</a:t>
            </a:r>
            <a:r>
              <a:rPr lang="en-US" altLang="zh-CN" sz="2000" dirty="0" smtClean="0">
                <a:latin typeface="TimesNewRoman" charset="0"/>
                <a:ea typeface="宋体" pitchFamily="2" charset="-122"/>
              </a:rPr>
              <a:t>;</a:t>
            </a:r>
          </a:p>
          <a:p>
            <a:pPr algn="just">
              <a:buFont typeface="Wingdings" pitchFamily="2" charset="2"/>
              <a:buNone/>
            </a:pPr>
            <a:r>
              <a:rPr lang="en-US" altLang="zh-CN" sz="2000" dirty="0" smtClean="0">
                <a:latin typeface="TimesNewRoman" charset="0"/>
                <a:ea typeface="宋体" pitchFamily="2" charset="-122"/>
              </a:rPr>
              <a:t>    (c) </a:t>
            </a:r>
            <a:r>
              <a:rPr lang="zh-CN" altLang="en-US" sz="2000" dirty="0" smtClean="0">
                <a:latin typeface="TimesNewRoman" charset="0"/>
                <a:ea typeface="宋体" pitchFamily="2" charset="-122"/>
              </a:rPr>
              <a:t>负载的导纳值</a:t>
            </a:r>
            <a:r>
              <a:rPr lang="en-US" altLang="zh-CN" sz="2000" dirty="0" smtClean="0">
                <a:latin typeface="TimesNewRoman" charset="0"/>
                <a:ea typeface="宋体" pitchFamily="2" charset="-122"/>
              </a:rPr>
              <a:t>;</a:t>
            </a:r>
          </a:p>
          <a:p>
            <a:pPr algn="just">
              <a:buFont typeface="Wingdings" pitchFamily="2" charset="2"/>
              <a:buNone/>
            </a:pPr>
            <a:r>
              <a:rPr lang="en-US" altLang="zh-CN" sz="2000" dirty="0" smtClean="0">
                <a:latin typeface="TimesNewRoman" charset="0"/>
                <a:ea typeface="宋体" pitchFamily="2" charset="-122"/>
              </a:rPr>
              <a:t>    (d) </a:t>
            </a:r>
            <a:r>
              <a:rPr lang="zh-CN" altLang="en-US" sz="2000" dirty="0" smtClean="0">
                <a:latin typeface="TimesNewRoman" charset="0"/>
                <a:ea typeface="宋体" pitchFamily="2" charset="-122"/>
              </a:rPr>
              <a:t>沿线的输入阻抗值</a:t>
            </a:r>
            <a:r>
              <a:rPr lang="en-US" altLang="zh-CN" sz="2000" dirty="0" smtClean="0">
                <a:latin typeface="TimesNewRoman" charset="0"/>
                <a:ea typeface="宋体" pitchFamily="2" charset="-122"/>
              </a:rPr>
              <a:t>;</a:t>
            </a:r>
          </a:p>
          <a:p>
            <a:pPr algn="just">
              <a:buFont typeface="Wingdings" pitchFamily="2" charset="2"/>
              <a:buNone/>
            </a:pPr>
            <a:r>
              <a:rPr lang="en-US" altLang="zh-CN" sz="2000" dirty="0" smtClean="0">
                <a:latin typeface="TimesNewRoman" charset="0"/>
                <a:ea typeface="宋体" pitchFamily="2" charset="-122"/>
              </a:rPr>
              <a:t>    (e) </a:t>
            </a:r>
            <a:r>
              <a:rPr lang="zh-CN" altLang="en-US" sz="2000" dirty="0" smtClean="0">
                <a:latin typeface="TimesNewRoman" charset="0"/>
                <a:ea typeface="宋体" pitchFamily="2" charset="-122"/>
              </a:rPr>
              <a:t>离负载第一个最小电压值的距离</a:t>
            </a:r>
            <a:r>
              <a:rPr lang="en-US" altLang="zh-CN" sz="2000" dirty="0" smtClean="0">
                <a:latin typeface="TimesNewRoman" charset="0"/>
                <a:ea typeface="宋体" pitchFamily="2" charset="-122"/>
              </a:rPr>
              <a:t>;</a:t>
            </a:r>
          </a:p>
          <a:p>
            <a:pPr algn="just">
              <a:buFont typeface="Wingdings" pitchFamily="2" charset="2"/>
              <a:buNone/>
            </a:pPr>
            <a:r>
              <a:rPr lang="en-US" altLang="zh-CN" sz="2000" dirty="0" smtClean="0">
                <a:latin typeface="TimesNewRoman" charset="0"/>
                <a:ea typeface="宋体" pitchFamily="2" charset="-122"/>
              </a:rPr>
              <a:t>    (f)  </a:t>
            </a:r>
            <a:r>
              <a:rPr lang="zh-CN" altLang="en-US" sz="2000" dirty="0" smtClean="0">
                <a:latin typeface="TimesNewRoman" charset="0"/>
                <a:ea typeface="宋体" pitchFamily="2" charset="-122"/>
              </a:rPr>
              <a:t>离</a:t>
            </a:r>
            <a:r>
              <a:rPr lang="zh-CN" altLang="en-US" sz="2000" dirty="0">
                <a:latin typeface="TimesNewRoman" charset="0"/>
                <a:ea typeface="宋体" pitchFamily="2" charset="-122"/>
              </a:rPr>
              <a:t>负载第一个</a:t>
            </a:r>
            <a:r>
              <a:rPr lang="zh-CN" altLang="en-US" sz="2000" dirty="0" smtClean="0">
                <a:latin typeface="TimesNewRoman" charset="0"/>
                <a:ea typeface="宋体" pitchFamily="2" charset="-122"/>
              </a:rPr>
              <a:t>最大电压</a:t>
            </a:r>
            <a:r>
              <a:rPr lang="zh-CN" altLang="en-US" sz="2000" dirty="0">
                <a:latin typeface="TimesNewRoman" charset="0"/>
                <a:ea typeface="宋体" pitchFamily="2" charset="-122"/>
              </a:rPr>
              <a:t>值的</a:t>
            </a:r>
            <a:r>
              <a:rPr lang="zh-CN" altLang="en-US" sz="2000" dirty="0" smtClean="0">
                <a:latin typeface="TimesNewRoman" charset="0"/>
                <a:ea typeface="宋体" pitchFamily="2" charset="-122"/>
              </a:rPr>
              <a:t>距离。</a:t>
            </a:r>
            <a:endParaRPr lang="en-US" altLang="zh-CN" sz="2000" dirty="0" smtClean="0">
              <a:latin typeface="TimesNewRoman" charset="0"/>
              <a:ea typeface="宋体" pitchFamily="2" charset="-122"/>
            </a:endParaRPr>
          </a:p>
          <a:p>
            <a:pPr algn="just">
              <a:buFont typeface="Wingdings" pitchFamily="2" charset="2"/>
              <a:buNone/>
            </a:pPr>
            <a:endParaRPr lang="en-US" altLang="zh-CN" sz="2000" b="1" dirty="0" smtClean="0">
              <a:latin typeface="TimesNewRoman" charset="0"/>
              <a:ea typeface="宋体" pitchFamily="2" charset="-122"/>
            </a:endParaRPr>
          </a:p>
        </p:txBody>
      </p:sp>
      <p:grpSp>
        <p:nvGrpSpPr>
          <p:cNvPr id="7" name="Group 24"/>
          <p:cNvGrpSpPr>
            <a:grpSpLocks/>
          </p:cNvGrpSpPr>
          <p:nvPr/>
        </p:nvGrpSpPr>
        <p:grpSpPr bwMode="auto">
          <a:xfrm>
            <a:off x="609600" y="4149080"/>
            <a:ext cx="7540625" cy="1577975"/>
            <a:chOff x="566" y="2544"/>
            <a:chExt cx="4750" cy="994"/>
          </a:xfrm>
        </p:grpSpPr>
        <p:sp>
          <p:nvSpPr>
            <p:cNvPr id="8" name="Line 5"/>
            <p:cNvSpPr>
              <a:spLocks noChangeShapeType="1"/>
            </p:cNvSpPr>
            <p:nvPr/>
          </p:nvSpPr>
          <p:spPr bwMode="auto">
            <a:xfrm>
              <a:off x="1872" y="2880"/>
              <a:ext cx="18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Line 6"/>
            <p:cNvSpPr>
              <a:spLocks noChangeShapeType="1"/>
            </p:cNvSpPr>
            <p:nvPr/>
          </p:nvSpPr>
          <p:spPr bwMode="auto">
            <a:xfrm>
              <a:off x="1872" y="3504"/>
              <a:ext cx="18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Oval 7"/>
            <p:cNvSpPr>
              <a:spLocks noChangeArrowheads="1"/>
            </p:cNvSpPr>
            <p:nvPr/>
          </p:nvSpPr>
          <p:spPr bwMode="auto">
            <a:xfrm>
              <a:off x="1872" y="2832"/>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11" name="Oval 8"/>
            <p:cNvSpPr>
              <a:spLocks noChangeArrowheads="1"/>
            </p:cNvSpPr>
            <p:nvPr/>
          </p:nvSpPr>
          <p:spPr bwMode="auto">
            <a:xfrm>
              <a:off x="3705" y="3465"/>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12" name="Oval 9"/>
            <p:cNvSpPr>
              <a:spLocks noChangeArrowheads="1"/>
            </p:cNvSpPr>
            <p:nvPr/>
          </p:nvSpPr>
          <p:spPr bwMode="auto">
            <a:xfrm>
              <a:off x="3687" y="2832"/>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13" name="Oval 10"/>
            <p:cNvSpPr>
              <a:spLocks noChangeArrowheads="1"/>
            </p:cNvSpPr>
            <p:nvPr/>
          </p:nvSpPr>
          <p:spPr bwMode="auto">
            <a:xfrm>
              <a:off x="1824" y="3465"/>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14" name="Line 11"/>
            <p:cNvSpPr>
              <a:spLocks noChangeShapeType="1"/>
            </p:cNvSpPr>
            <p:nvPr/>
          </p:nvSpPr>
          <p:spPr bwMode="auto">
            <a:xfrm>
              <a:off x="3762" y="2880"/>
              <a:ext cx="24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12"/>
            <p:cNvSpPr>
              <a:spLocks noChangeShapeType="1"/>
            </p:cNvSpPr>
            <p:nvPr/>
          </p:nvSpPr>
          <p:spPr bwMode="auto">
            <a:xfrm>
              <a:off x="3771" y="3504"/>
              <a:ext cx="24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3"/>
            <p:cNvSpPr>
              <a:spLocks noChangeShapeType="1"/>
            </p:cNvSpPr>
            <p:nvPr/>
          </p:nvSpPr>
          <p:spPr bwMode="auto">
            <a:xfrm>
              <a:off x="4002" y="2880"/>
              <a:ext cx="0" cy="15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14"/>
            <p:cNvSpPr>
              <a:spLocks noChangeShapeType="1"/>
            </p:cNvSpPr>
            <p:nvPr/>
          </p:nvSpPr>
          <p:spPr bwMode="auto">
            <a:xfrm>
              <a:off x="4014" y="3360"/>
              <a:ext cx="0" cy="1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Freeform 15"/>
            <p:cNvSpPr>
              <a:spLocks/>
            </p:cNvSpPr>
            <p:nvPr/>
          </p:nvSpPr>
          <p:spPr bwMode="auto">
            <a:xfrm>
              <a:off x="4009" y="3044"/>
              <a:ext cx="87" cy="344"/>
            </a:xfrm>
            <a:custGeom>
              <a:avLst/>
              <a:gdLst>
                <a:gd name="T0" fmla="*/ 6 w 87"/>
                <a:gd name="T1" fmla="*/ 0 h 344"/>
                <a:gd name="T2" fmla="*/ 66 w 87"/>
                <a:gd name="T3" fmla="*/ 26 h 344"/>
                <a:gd name="T4" fmla="*/ 14 w 87"/>
                <a:gd name="T5" fmla="*/ 95 h 344"/>
                <a:gd name="T6" fmla="*/ 75 w 87"/>
                <a:gd name="T7" fmla="*/ 146 h 344"/>
                <a:gd name="T8" fmla="*/ 83 w 87"/>
                <a:gd name="T9" fmla="*/ 172 h 344"/>
                <a:gd name="T10" fmla="*/ 57 w 87"/>
                <a:gd name="T11" fmla="*/ 181 h 344"/>
                <a:gd name="T12" fmla="*/ 14 w 87"/>
                <a:gd name="T13" fmla="*/ 215 h 344"/>
                <a:gd name="T14" fmla="*/ 75 w 87"/>
                <a:gd name="T15" fmla="*/ 267 h 344"/>
                <a:gd name="T16" fmla="*/ 32 w 87"/>
                <a:gd name="T17" fmla="*/ 301 h 344"/>
                <a:gd name="T18" fmla="*/ 6 w 87"/>
                <a:gd name="T19" fmla="*/ 310 h 344"/>
                <a:gd name="T20" fmla="*/ 6 w 87"/>
                <a:gd name="T21" fmla="*/ 344 h 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7" h="344">
                  <a:moveTo>
                    <a:pt x="6" y="0"/>
                  </a:moveTo>
                  <a:cubicBezTo>
                    <a:pt x="16" y="3"/>
                    <a:pt x="60" y="10"/>
                    <a:pt x="66" y="26"/>
                  </a:cubicBezTo>
                  <a:cubicBezTo>
                    <a:pt x="77" y="53"/>
                    <a:pt x="14" y="95"/>
                    <a:pt x="14" y="95"/>
                  </a:cubicBezTo>
                  <a:cubicBezTo>
                    <a:pt x="26" y="130"/>
                    <a:pt x="41" y="135"/>
                    <a:pt x="75" y="146"/>
                  </a:cubicBezTo>
                  <a:cubicBezTo>
                    <a:pt x="78" y="155"/>
                    <a:pt x="87" y="164"/>
                    <a:pt x="83" y="172"/>
                  </a:cubicBezTo>
                  <a:cubicBezTo>
                    <a:pt x="79" y="180"/>
                    <a:pt x="65" y="177"/>
                    <a:pt x="57" y="181"/>
                  </a:cubicBezTo>
                  <a:cubicBezTo>
                    <a:pt x="38" y="191"/>
                    <a:pt x="29" y="201"/>
                    <a:pt x="14" y="215"/>
                  </a:cubicBezTo>
                  <a:cubicBezTo>
                    <a:pt x="48" y="237"/>
                    <a:pt x="61" y="228"/>
                    <a:pt x="75" y="267"/>
                  </a:cubicBezTo>
                  <a:cubicBezTo>
                    <a:pt x="12" y="286"/>
                    <a:pt x="85" y="258"/>
                    <a:pt x="32" y="301"/>
                  </a:cubicBezTo>
                  <a:cubicBezTo>
                    <a:pt x="25" y="307"/>
                    <a:pt x="11" y="302"/>
                    <a:pt x="6" y="310"/>
                  </a:cubicBezTo>
                  <a:cubicBezTo>
                    <a:pt x="0" y="320"/>
                    <a:pt x="6" y="333"/>
                    <a:pt x="6" y="344"/>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16"/>
            <p:cNvSpPr>
              <a:spLocks noChangeShapeType="1"/>
            </p:cNvSpPr>
            <p:nvPr/>
          </p:nvSpPr>
          <p:spPr bwMode="auto">
            <a:xfrm>
              <a:off x="3165" y="2679"/>
              <a:ext cx="530" cy="0"/>
            </a:xfrm>
            <a:prstGeom prst="line">
              <a:avLst/>
            </a:prstGeom>
            <a:noFill/>
            <a:ln w="9525">
              <a:solidFill>
                <a:schemeClr val="tx1"/>
              </a:solidFill>
              <a:miter lim="800000"/>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17"/>
            <p:cNvSpPr>
              <a:spLocks noChangeShapeType="1"/>
            </p:cNvSpPr>
            <p:nvPr/>
          </p:nvSpPr>
          <p:spPr bwMode="auto">
            <a:xfrm flipH="1">
              <a:off x="1920" y="2688"/>
              <a:ext cx="608" cy="0"/>
            </a:xfrm>
            <a:prstGeom prst="line">
              <a:avLst/>
            </a:prstGeom>
            <a:noFill/>
            <a:ln w="9525">
              <a:solidFill>
                <a:schemeClr val="tx1"/>
              </a:solidFill>
              <a:miter lim="800000"/>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Text Box 18"/>
            <p:cNvSpPr txBox="1">
              <a:spLocks noChangeArrowheads="1"/>
            </p:cNvSpPr>
            <p:nvPr/>
          </p:nvSpPr>
          <p:spPr bwMode="auto">
            <a:xfrm>
              <a:off x="2496" y="2544"/>
              <a:ext cx="71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latin typeface="TimesNewRoman" charset="0"/>
                  <a:ea typeface="宋体" pitchFamily="2" charset="-122"/>
                </a:rPr>
                <a:t>L = 0.4</a:t>
              </a:r>
              <a:r>
                <a:rPr lang="en-US" altLang="zh-CN" sz="2000">
                  <a:latin typeface="TimesNewRoman" charset="0"/>
                  <a:ea typeface="宋体" pitchFamily="2" charset="-122"/>
                  <a:sym typeface="Symbol" pitchFamily="18" charset="2"/>
                </a:rPr>
                <a:t></a:t>
              </a:r>
              <a:endParaRPr lang="en-US" altLang="zh-CN" sz="2000">
                <a:latin typeface="TimesNewRoman" charset="0"/>
                <a:ea typeface="宋体" pitchFamily="2" charset="-122"/>
              </a:endParaRPr>
            </a:p>
          </p:txBody>
        </p:sp>
        <p:sp>
          <p:nvSpPr>
            <p:cNvPr id="22" name="Text Box 19"/>
            <p:cNvSpPr txBox="1">
              <a:spLocks noChangeArrowheads="1"/>
            </p:cNvSpPr>
            <p:nvPr/>
          </p:nvSpPr>
          <p:spPr bwMode="auto">
            <a:xfrm>
              <a:off x="566" y="2949"/>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23" name="Text Box 20"/>
            <p:cNvSpPr txBox="1">
              <a:spLocks noChangeArrowheads="1"/>
            </p:cNvSpPr>
            <p:nvPr/>
          </p:nvSpPr>
          <p:spPr bwMode="auto">
            <a:xfrm>
              <a:off x="1296" y="3072"/>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ea typeface="宋体" pitchFamily="2" charset="-122"/>
                </a:rPr>
                <a:t>Z</a:t>
              </a:r>
              <a:r>
                <a:rPr lang="en-US" altLang="zh-CN" sz="2000" baseline="-25000">
                  <a:ea typeface="宋体" pitchFamily="2" charset="-122"/>
                </a:rPr>
                <a:t>in  </a:t>
              </a:r>
              <a:r>
                <a:rPr lang="en-US" altLang="zh-CN" sz="2000">
                  <a:ea typeface="宋体" pitchFamily="2" charset="-122"/>
                  <a:sym typeface="Symbol" pitchFamily="18" charset="2"/>
                </a:rPr>
                <a:t></a:t>
              </a:r>
              <a:endParaRPr lang="en-US" altLang="zh-CN" sz="2000">
                <a:ea typeface="宋体" pitchFamily="2" charset="-122"/>
              </a:endParaRPr>
            </a:p>
          </p:txBody>
        </p:sp>
        <p:sp>
          <p:nvSpPr>
            <p:cNvPr id="24" name="Text Box 21"/>
            <p:cNvSpPr txBox="1">
              <a:spLocks noChangeArrowheads="1"/>
            </p:cNvSpPr>
            <p:nvPr/>
          </p:nvSpPr>
          <p:spPr bwMode="auto">
            <a:xfrm>
              <a:off x="4128" y="3024"/>
              <a:ext cx="11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dirty="0">
                  <a:latin typeface="TimesNewRoman" charset="0"/>
                  <a:ea typeface="宋体" pitchFamily="2" charset="-122"/>
                </a:rPr>
                <a:t>Z</a:t>
              </a:r>
              <a:r>
                <a:rPr lang="en-US" altLang="zh-CN" sz="2000" baseline="-25000" dirty="0">
                  <a:latin typeface="TimesNewRoman" charset="0"/>
                  <a:ea typeface="宋体" pitchFamily="2" charset="-122"/>
                </a:rPr>
                <a:t>L</a:t>
              </a:r>
              <a:r>
                <a:rPr lang="en-US" altLang="zh-CN" sz="2000" dirty="0">
                  <a:latin typeface="TimesNewRoman" charset="0"/>
                  <a:ea typeface="宋体" pitchFamily="2" charset="-122"/>
                </a:rPr>
                <a:t>=60+j50</a:t>
              </a:r>
              <a:r>
                <a:rPr lang="en-US" altLang="zh-CN" sz="2000" dirty="0">
                  <a:latin typeface="TimesNewRoman" charset="0"/>
                  <a:ea typeface="宋体" pitchFamily="2" charset="-122"/>
                  <a:sym typeface="Symbol" pitchFamily="18" charset="2"/>
                </a:rPr>
                <a:t></a:t>
              </a:r>
              <a:endParaRPr lang="en-US" altLang="zh-CN" sz="2000" dirty="0">
                <a:latin typeface="TimesNewRoman" charset="0"/>
                <a:ea typeface="宋体" pitchFamily="2" charset="-122"/>
              </a:endParaRPr>
            </a:p>
          </p:txBody>
        </p:sp>
        <p:sp>
          <p:nvSpPr>
            <p:cNvPr id="25" name="Text Box 22"/>
            <p:cNvSpPr txBox="1">
              <a:spLocks noChangeArrowheads="1"/>
            </p:cNvSpPr>
            <p:nvPr/>
          </p:nvSpPr>
          <p:spPr bwMode="auto">
            <a:xfrm>
              <a:off x="2304" y="3072"/>
              <a:ext cx="11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latin typeface="TimesNewRoman" charset="0"/>
                  <a:ea typeface="宋体" pitchFamily="2" charset="-122"/>
                </a:rPr>
                <a:t>Z</a:t>
              </a:r>
              <a:r>
                <a:rPr lang="en-US" altLang="zh-CN" sz="2000" baseline="-25000">
                  <a:latin typeface="TimesNewRoman" charset="0"/>
                  <a:ea typeface="宋体" pitchFamily="2" charset="-122"/>
                </a:rPr>
                <a:t>0</a:t>
              </a:r>
              <a:r>
                <a:rPr lang="en-US" altLang="zh-CN" sz="2000">
                  <a:latin typeface="TimesNewRoman" charset="0"/>
                  <a:ea typeface="宋体" pitchFamily="2" charset="-122"/>
                </a:rPr>
                <a:t>=50</a:t>
              </a:r>
              <a:r>
                <a:rPr lang="en-US" altLang="zh-CN" sz="2000">
                  <a:latin typeface="TimesNewRoman" charset="0"/>
                  <a:ea typeface="宋体" pitchFamily="2" charset="-122"/>
                  <a:sym typeface="Symbol" pitchFamily="18" charset="2"/>
                </a:rPr>
                <a:t></a:t>
              </a:r>
              <a:endParaRPr lang="en-US" altLang="zh-CN" sz="2000">
                <a:latin typeface="TimesNewRoman" charset="0"/>
                <a:ea typeface="宋体" pitchFamily="2" charset="-122"/>
              </a:endParaRPr>
            </a:p>
          </p:txBody>
        </p:sp>
      </p:grpSp>
    </p:spTree>
    <p:extLst>
      <p:ext uri="{BB962C8B-B14F-4D97-AF65-F5344CB8AC3E}">
        <p14:creationId xmlns:p14="http://schemas.microsoft.com/office/powerpoint/2010/main" val="3677433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38</a:t>
            </a:fld>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66800"/>
            <a:ext cx="6305550"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7562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39</a:t>
            </a:fld>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95400"/>
            <a:ext cx="6934200"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2273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4</a:t>
            </a:fld>
            <a:endParaRPr lang="zh-CN" altLang="en-US" dirty="0"/>
          </a:p>
        </p:txBody>
      </p:sp>
      <p:sp>
        <p:nvSpPr>
          <p:cNvPr id="2" name="标题 1"/>
          <p:cNvSpPr>
            <a:spLocks noGrp="1"/>
          </p:cNvSpPr>
          <p:nvPr>
            <p:ph type="title"/>
          </p:nvPr>
        </p:nvSpPr>
        <p:spPr>
          <a:xfrm>
            <a:off x="3995936" y="-171400"/>
            <a:ext cx="5017435" cy="1053243"/>
          </a:xfrm>
        </p:spPr>
        <p:txBody>
          <a:bodyPr/>
          <a:lstStyle/>
          <a:p>
            <a:r>
              <a:rPr lang="zh-CN" altLang="en-US" dirty="0" smtClean="0"/>
              <a:t>简介</a:t>
            </a:r>
            <a:endParaRPr lang="zh-CN" altLang="en-US" dirty="0"/>
          </a:p>
        </p:txBody>
      </p:sp>
      <p:sp>
        <p:nvSpPr>
          <p:cNvPr id="8" name="Rectangle 3"/>
          <p:cNvSpPr txBox="1">
            <a:spLocks noChangeArrowheads="1"/>
          </p:cNvSpPr>
          <p:nvPr/>
        </p:nvSpPr>
        <p:spPr>
          <a:xfrm>
            <a:off x="539552" y="1772816"/>
            <a:ext cx="8136904" cy="48245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zh-CN" altLang="en-US" sz="2200" b="1" dirty="0" smtClean="0">
                <a:solidFill>
                  <a:srgbClr val="009900"/>
                </a:solidFill>
                <a:latin typeface="TimesNewRoman" charset="0"/>
                <a:ea typeface="宋体" pitchFamily="2" charset="-122"/>
              </a:rPr>
              <a:t>史密斯原图可用来计算传输线上任意一点的电压反射系数和阻抗或导纳；</a:t>
            </a:r>
          </a:p>
          <a:p>
            <a:pPr algn="just">
              <a:lnSpc>
                <a:spcPct val="90000"/>
              </a:lnSpc>
            </a:pPr>
            <a:endParaRPr lang="zh-CN" altLang="en-US" sz="2200" b="1" dirty="0" smtClean="0">
              <a:solidFill>
                <a:srgbClr val="009900"/>
              </a:solidFill>
              <a:latin typeface="TimesNewRoman" charset="0"/>
              <a:ea typeface="宋体" pitchFamily="2" charset="-122"/>
            </a:endParaRPr>
          </a:p>
          <a:p>
            <a:pPr algn="just">
              <a:lnSpc>
                <a:spcPct val="90000"/>
              </a:lnSpc>
            </a:pPr>
            <a:r>
              <a:rPr lang="en-US" altLang="zh-CN" sz="2200" b="1" dirty="0">
                <a:solidFill>
                  <a:srgbClr val="009900"/>
                </a:solidFill>
                <a:latin typeface="TimesNewRoman" charset="0"/>
                <a:ea typeface="宋体" pitchFamily="2" charset="-122"/>
              </a:rPr>
              <a:t>1938</a:t>
            </a:r>
            <a:r>
              <a:rPr lang="zh-CN" altLang="en-US" sz="2200" b="1" dirty="0">
                <a:solidFill>
                  <a:srgbClr val="009900"/>
                </a:solidFill>
                <a:latin typeface="TimesNewRoman" charset="0"/>
                <a:ea typeface="宋体" pitchFamily="2" charset="-122"/>
              </a:rPr>
              <a:t>年贝尔实验室的</a:t>
            </a:r>
            <a:r>
              <a:rPr lang="en-US" altLang="zh-CN" sz="2200" b="1" dirty="0">
                <a:solidFill>
                  <a:srgbClr val="009900"/>
                </a:solidFill>
                <a:latin typeface="TimesNewRoman" charset="0"/>
                <a:ea typeface="宋体" pitchFamily="2" charset="-122"/>
              </a:rPr>
              <a:t>P. Smith </a:t>
            </a:r>
            <a:r>
              <a:rPr lang="zh-CN" altLang="en-US" sz="2200" b="1" dirty="0">
                <a:solidFill>
                  <a:srgbClr val="009900"/>
                </a:solidFill>
                <a:latin typeface="TimesNewRoman" charset="0"/>
                <a:ea typeface="宋体" pitchFamily="2" charset="-122"/>
              </a:rPr>
              <a:t>发展变化而</a:t>
            </a:r>
            <a:r>
              <a:rPr lang="zh-CN" altLang="en-US" sz="2200" b="1" dirty="0" smtClean="0">
                <a:solidFill>
                  <a:srgbClr val="009900"/>
                </a:solidFill>
                <a:latin typeface="TimesNewRoman" charset="0"/>
                <a:ea typeface="宋体" pitchFamily="2" charset="-122"/>
              </a:rPr>
              <a:t>来；</a:t>
            </a:r>
            <a:endParaRPr lang="en-US" altLang="zh-CN" sz="2200" b="1" dirty="0">
              <a:solidFill>
                <a:srgbClr val="009900"/>
              </a:solidFill>
              <a:latin typeface="TimesNewRoman" charset="0"/>
              <a:ea typeface="宋体" pitchFamily="2" charset="-122"/>
            </a:endParaRPr>
          </a:p>
          <a:p>
            <a:pPr algn="just">
              <a:lnSpc>
                <a:spcPct val="90000"/>
              </a:lnSpc>
            </a:pPr>
            <a:endParaRPr lang="en-US" altLang="zh-CN" sz="2200" dirty="0" smtClean="0">
              <a:latin typeface="TimesNewRoman" charset="0"/>
              <a:ea typeface="宋体" pitchFamily="2" charset="-122"/>
            </a:endParaRPr>
          </a:p>
          <a:p>
            <a:pPr algn="just">
              <a:lnSpc>
                <a:spcPct val="90000"/>
              </a:lnSpc>
            </a:pPr>
            <a:r>
              <a:rPr lang="zh-CN" altLang="en-US" sz="2200" b="1" dirty="0" smtClean="0">
                <a:solidFill>
                  <a:srgbClr val="009900"/>
                </a:solidFill>
                <a:latin typeface="TimesNewRoman" charset="0"/>
                <a:ea typeface="宋体" pitchFamily="2" charset="-122"/>
              </a:rPr>
              <a:t>史</a:t>
            </a:r>
            <a:r>
              <a:rPr lang="zh-CN" altLang="en-US" sz="2200" b="1" dirty="0">
                <a:solidFill>
                  <a:srgbClr val="009900"/>
                </a:solidFill>
                <a:latin typeface="TimesNewRoman" charset="0"/>
                <a:ea typeface="宋体" pitchFamily="2" charset="-122"/>
              </a:rPr>
              <a:t>密斯原图其实</a:t>
            </a:r>
            <a:r>
              <a:rPr lang="zh-CN" altLang="en-US" sz="2200" b="1" dirty="0" smtClean="0">
                <a:solidFill>
                  <a:srgbClr val="009900"/>
                </a:solidFill>
                <a:latin typeface="TimesNewRoman" charset="0"/>
                <a:ea typeface="宋体" pitchFamily="2" charset="-122"/>
              </a:rPr>
              <a:t>是复电压</a:t>
            </a:r>
            <a:r>
              <a:rPr lang="zh-CN" altLang="en-US" sz="2200" b="1" dirty="0">
                <a:solidFill>
                  <a:srgbClr val="009900"/>
                </a:solidFill>
                <a:latin typeface="TimesNewRoman" charset="0"/>
                <a:ea typeface="宋体" pitchFamily="2" charset="-122"/>
              </a:rPr>
              <a:t>反射系数</a:t>
            </a:r>
            <a:r>
              <a:rPr lang="en-US" altLang="zh-CN" sz="2200" b="1" dirty="0">
                <a:solidFill>
                  <a:srgbClr val="009900"/>
                </a:solidFill>
                <a:latin typeface="TimesNewRoman" charset="0"/>
                <a:ea typeface="宋体" pitchFamily="2" charset="-122"/>
                <a:sym typeface="Symbol" pitchFamily="18" charset="2"/>
              </a:rPr>
              <a:t></a:t>
            </a:r>
            <a:r>
              <a:rPr lang="en-US" altLang="zh-CN" sz="2200" b="1" dirty="0">
                <a:solidFill>
                  <a:srgbClr val="009900"/>
                </a:solidFill>
                <a:latin typeface="TimesNewRoman" charset="0"/>
                <a:ea typeface="宋体" pitchFamily="2" charset="-122"/>
              </a:rPr>
              <a:t>(z)</a:t>
            </a:r>
            <a:r>
              <a:rPr lang="zh-CN" altLang="en-US" sz="2200" b="1" dirty="0">
                <a:solidFill>
                  <a:srgbClr val="009900"/>
                </a:solidFill>
                <a:latin typeface="TimesNewRoman" charset="0"/>
                <a:ea typeface="宋体" pitchFamily="2" charset="-122"/>
              </a:rPr>
              <a:t>和对应的阻抗的极坐标形式</a:t>
            </a:r>
            <a:r>
              <a:rPr lang="en-US" altLang="zh-CN" sz="2200" b="1" dirty="0">
                <a:solidFill>
                  <a:srgbClr val="009900"/>
                </a:solidFill>
                <a:latin typeface="TimesNewRoman" charset="0"/>
                <a:ea typeface="宋体" pitchFamily="2" charset="-122"/>
              </a:rPr>
              <a:t>Z(z</a:t>
            </a:r>
            <a:r>
              <a:rPr lang="en-US" altLang="zh-CN" sz="2200" b="1" dirty="0" smtClean="0">
                <a:solidFill>
                  <a:srgbClr val="009900"/>
                </a:solidFill>
                <a:latin typeface="TimesNewRoman" charset="0"/>
                <a:ea typeface="宋体" pitchFamily="2" charset="-122"/>
              </a:rPr>
              <a:t>)</a:t>
            </a:r>
          </a:p>
          <a:p>
            <a:pPr algn="just">
              <a:lnSpc>
                <a:spcPct val="90000"/>
              </a:lnSpc>
            </a:pPr>
            <a:endParaRPr lang="zh-CN" altLang="en-US" sz="2200" b="1" dirty="0">
              <a:solidFill>
                <a:srgbClr val="009900"/>
              </a:solidFill>
              <a:latin typeface="TimesNewRoman" charset="0"/>
              <a:ea typeface="宋体" pitchFamily="2" charset="-122"/>
            </a:endParaRPr>
          </a:p>
          <a:p>
            <a:pPr algn="just">
              <a:lnSpc>
                <a:spcPct val="90000"/>
              </a:lnSpc>
            </a:pPr>
            <a:endParaRPr lang="zh-CN" altLang="en-US" sz="2200" dirty="0" smtClean="0">
              <a:latin typeface="TimesNewRoman" charset="0"/>
              <a:ea typeface="宋体" pitchFamily="2" charset="-122"/>
            </a:endParaRPr>
          </a:p>
        </p:txBody>
      </p:sp>
    </p:spTree>
    <p:extLst>
      <p:ext uri="{BB962C8B-B14F-4D97-AF65-F5344CB8AC3E}">
        <p14:creationId xmlns:p14="http://schemas.microsoft.com/office/powerpoint/2010/main" val="1577817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40</a:t>
            </a:fld>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09800"/>
            <a:ext cx="7077075"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089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41</a:t>
            </a:fld>
            <a:endParaRPr lang="zh-CN" altLang="en-US" dirty="0"/>
          </a:p>
        </p:txBody>
      </p:sp>
      <p:grpSp>
        <p:nvGrpSpPr>
          <p:cNvPr id="5" name="Group 2"/>
          <p:cNvGrpSpPr>
            <a:grpSpLocks/>
          </p:cNvGrpSpPr>
          <p:nvPr/>
        </p:nvGrpSpPr>
        <p:grpSpPr bwMode="auto">
          <a:xfrm>
            <a:off x="2689018" y="-196012"/>
            <a:ext cx="5899315" cy="5688013"/>
            <a:chOff x="1001" y="618"/>
            <a:chExt cx="3648" cy="3428"/>
          </a:xfrm>
        </p:grpSpPr>
        <p:pic>
          <p:nvPicPr>
            <p:cNvPr id="6" name="Picture 3" descr="smith chart_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 y="618"/>
              <a:ext cx="3648" cy="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4"/>
            <p:cNvGrpSpPr>
              <a:grpSpLocks/>
            </p:cNvGrpSpPr>
            <p:nvPr/>
          </p:nvGrpSpPr>
          <p:grpSpPr bwMode="auto">
            <a:xfrm>
              <a:off x="1008" y="792"/>
              <a:ext cx="3531" cy="2506"/>
              <a:chOff x="1008" y="792"/>
              <a:chExt cx="3531" cy="2506"/>
            </a:xfrm>
          </p:grpSpPr>
          <p:sp>
            <p:nvSpPr>
              <p:cNvPr id="8" name="Oval 5"/>
              <p:cNvSpPr>
                <a:spLocks noChangeArrowheads="1"/>
              </p:cNvSpPr>
              <p:nvPr/>
            </p:nvSpPr>
            <p:spPr bwMode="auto">
              <a:xfrm>
                <a:off x="2206" y="1695"/>
                <a:ext cx="1152" cy="1152"/>
              </a:xfrm>
              <a:prstGeom prst="ellipse">
                <a:avLst/>
              </a:prstGeom>
              <a:noFill/>
              <a:ln w="25400">
                <a:solidFill>
                  <a:srgbClr val="8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9" name="Line 6"/>
              <p:cNvSpPr>
                <a:spLocks noChangeShapeType="1"/>
              </p:cNvSpPr>
              <p:nvPr/>
            </p:nvSpPr>
            <p:spPr bwMode="auto">
              <a:xfrm rot="108563" flipV="1">
                <a:off x="2153" y="982"/>
                <a:ext cx="1463" cy="2316"/>
              </a:xfrm>
              <a:prstGeom prst="line">
                <a:avLst/>
              </a:prstGeom>
              <a:noFill/>
              <a:ln w="25400">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0000"/>
                  </a:solidFill>
                </a:endParaRPr>
              </a:p>
            </p:txBody>
          </p:sp>
          <p:sp>
            <p:nvSpPr>
              <p:cNvPr id="10" name="Line 7"/>
              <p:cNvSpPr>
                <a:spLocks noChangeShapeType="1"/>
              </p:cNvSpPr>
              <p:nvPr/>
            </p:nvSpPr>
            <p:spPr bwMode="auto">
              <a:xfrm rot="21479689" flipV="1">
                <a:off x="1242" y="2279"/>
                <a:ext cx="3060" cy="1"/>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0000"/>
                  </a:solidFill>
                </a:endParaRPr>
              </a:p>
            </p:txBody>
          </p:sp>
          <p:sp>
            <p:nvSpPr>
              <p:cNvPr id="11" name="Text Box 8"/>
              <p:cNvSpPr txBox="1">
                <a:spLocks noChangeArrowheads="1"/>
              </p:cNvSpPr>
              <p:nvPr/>
            </p:nvSpPr>
            <p:spPr bwMode="auto">
              <a:xfrm>
                <a:off x="3120" y="1632"/>
                <a:ext cx="208"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A</a:t>
                </a:r>
              </a:p>
            </p:txBody>
          </p:sp>
          <p:sp>
            <p:nvSpPr>
              <p:cNvPr id="12" name="Text Box 9"/>
              <p:cNvSpPr txBox="1">
                <a:spLocks noChangeArrowheads="1"/>
              </p:cNvSpPr>
              <p:nvPr/>
            </p:nvSpPr>
            <p:spPr bwMode="auto">
              <a:xfrm>
                <a:off x="3585" y="792"/>
                <a:ext cx="210"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B</a:t>
                </a:r>
              </a:p>
            </p:txBody>
          </p:sp>
          <p:sp>
            <p:nvSpPr>
              <p:cNvPr id="13" name="Text Box 10"/>
              <p:cNvSpPr txBox="1">
                <a:spLocks noChangeArrowheads="1"/>
              </p:cNvSpPr>
              <p:nvPr/>
            </p:nvSpPr>
            <p:spPr bwMode="auto">
              <a:xfrm>
                <a:off x="3312" y="2061"/>
                <a:ext cx="208"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C</a:t>
                </a:r>
              </a:p>
            </p:txBody>
          </p:sp>
          <p:sp>
            <p:nvSpPr>
              <p:cNvPr id="14" name="Oval 11"/>
              <p:cNvSpPr>
                <a:spLocks noChangeArrowheads="1"/>
              </p:cNvSpPr>
              <p:nvPr/>
            </p:nvSpPr>
            <p:spPr bwMode="auto">
              <a:xfrm>
                <a:off x="3090" y="1779"/>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15" name="Text Box 12"/>
              <p:cNvSpPr txBox="1">
                <a:spLocks noChangeArrowheads="1"/>
              </p:cNvSpPr>
              <p:nvPr/>
            </p:nvSpPr>
            <p:spPr bwMode="auto">
              <a:xfrm>
                <a:off x="2544" y="2112"/>
                <a:ext cx="22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O</a:t>
                </a:r>
              </a:p>
            </p:txBody>
          </p:sp>
          <p:sp>
            <p:nvSpPr>
              <p:cNvPr id="16" name="Oval 13"/>
              <p:cNvSpPr>
                <a:spLocks noChangeArrowheads="1"/>
              </p:cNvSpPr>
              <p:nvPr/>
            </p:nvSpPr>
            <p:spPr bwMode="auto">
              <a:xfrm>
                <a:off x="3342" y="2244"/>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17" name="Oval 14"/>
              <p:cNvSpPr>
                <a:spLocks noChangeArrowheads="1"/>
              </p:cNvSpPr>
              <p:nvPr/>
            </p:nvSpPr>
            <p:spPr bwMode="auto">
              <a:xfrm>
                <a:off x="3633" y="987"/>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18" name="Text Box 15"/>
              <p:cNvSpPr txBox="1">
                <a:spLocks noChangeArrowheads="1"/>
              </p:cNvSpPr>
              <p:nvPr/>
            </p:nvSpPr>
            <p:spPr bwMode="auto">
              <a:xfrm>
                <a:off x="2256" y="2640"/>
                <a:ext cx="221"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D</a:t>
                </a:r>
              </a:p>
            </p:txBody>
          </p:sp>
          <p:sp>
            <p:nvSpPr>
              <p:cNvPr id="19" name="Line 16"/>
              <p:cNvSpPr>
                <a:spLocks noChangeShapeType="1"/>
              </p:cNvSpPr>
              <p:nvPr/>
            </p:nvSpPr>
            <p:spPr bwMode="auto">
              <a:xfrm rot="36624">
                <a:off x="1836" y="1043"/>
                <a:ext cx="952" cy="1224"/>
              </a:xfrm>
              <a:prstGeom prst="line">
                <a:avLst/>
              </a:prstGeom>
              <a:noFill/>
              <a:ln w="25400">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0000"/>
                  </a:solidFill>
                </a:endParaRPr>
              </a:p>
            </p:txBody>
          </p:sp>
          <p:sp>
            <p:nvSpPr>
              <p:cNvPr id="20" name="Oval 17"/>
              <p:cNvSpPr>
                <a:spLocks noChangeArrowheads="1"/>
              </p:cNvSpPr>
              <p:nvPr/>
            </p:nvSpPr>
            <p:spPr bwMode="auto">
              <a:xfrm>
                <a:off x="1821" y="1014"/>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21" name="Oval 18"/>
              <p:cNvSpPr>
                <a:spLocks noChangeArrowheads="1"/>
              </p:cNvSpPr>
              <p:nvPr/>
            </p:nvSpPr>
            <p:spPr bwMode="auto">
              <a:xfrm>
                <a:off x="2769" y="2262"/>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22" name="Text Box 19"/>
              <p:cNvSpPr txBox="1">
                <a:spLocks noChangeArrowheads="1"/>
              </p:cNvSpPr>
              <p:nvPr/>
            </p:nvSpPr>
            <p:spPr bwMode="auto">
              <a:xfrm>
                <a:off x="1656" y="856"/>
                <a:ext cx="202"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E</a:t>
                </a:r>
              </a:p>
            </p:txBody>
          </p:sp>
          <p:sp>
            <p:nvSpPr>
              <p:cNvPr id="23" name="Text Box 20"/>
              <p:cNvSpPr txBox="1">
                <a:spLocks noChangeArrowheads="1"/>
              </p:cNvSpPr>
              <p:nvPr/>
            </p:nvSpPr>
            <p:spPr bwMode="auto">
              <a:xfrm>
                <a:off x="2212" y="1680"/>
                <a:ext cx="196"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F</a:t>
                </a:r>
              </a:p>
            </p:txBody>
          </p:sp>
          <p:sp>
            <p:nvSpPr>
              <p:cNvPr id="24" name="Oval 21"/>
              <p:cNvSpPr>
                <a:spLocks noChangeArrowheads="1"/>
              </p:cNvSpPr>
              <p:nvPr/>
            </p:nvSpPr>
            <p:spPr bwMode="auto">
              <a:xfrm>
                <a:off x="2416" y="1796"/>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25" name="Text Box 22"/>
              <p:cNvSpPr txBox="1">
                <a:spLocks noChangeArrowheads="1"/>
              </p:cNvSpPr>
              <p:nvPr/>
            </p:nvSpPr>
            <p:spPr bwMode="auto">
              <a:xfrm>
                <a:off x="4320" y="2112"/>
                <a:ext cx="219"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G</a:t>
                </a:r>
              </a:p>
            </p:txBody>
          </p:sp>
          <p:sp>
            <p:nvSpPr>
              <p:cNvPr id="26" name="Text Box 23"/>
              <p:cNvSpPr txBox="1">
                <a:spLocks noChangeArrowheads="1"/>
              </p:cNvSpPr>
              <p:nvPr/>
            </p:nvSpPr>
            <p:spPr bwMode="auto">
              <a:xfrm>
                <a:off x="1008" y="2160"/>
                <a:ext cx="220"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H</a:t>
                </a:r>
              </a:p>
            </p:txBody>
          </p:sp>
          <p:sp>
            <p:nvSpPr>
              <p:cNvPr id="27" name="Oval 24"/>
              <p:cNvSpPr>
                <a:spLocks noChangeArrowheads="1"/>
              </p:cNvSpPr>
              <p:nvPr/>
            </p:nvSpPr>
            <p:spPr bwMode="auto">
              <a:xfrm>
                <a:off x="2456" y="2733"/>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grpSp>
      </p:grpSp>
      <p:sp>
        <p:nvSpPr>
          <p:cNvPr id="28" name="Rectangle 25"/>
          <p:cNvSpPr>
            <a:spLocks noChangeArrowheads="1"/>
          </p:cNvSpPr>
          <p:nvPr/>
        </p:nvSpPr>
        <p:spPr bwMode="auto">
          <a:xfrm>
            <a:off x="-52388" y="5373688"/>
            <a:ext cx="606425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1400" dirty="0">
                <a:ea typeface="宋体" pitchFamily="2" charset="-122"/>
              </a:rPr>
              <a:t>    (a) </a:t>
            </a:r>
            <a:r>
              <a:rPr lang="zh-CN" altLang="en-US" sz="1400" dirty="0" smtClean="0">
                <a:ea typeface="宋体" pitchFamily="2" charset="-122"/>
              </a:rPr>
              <a:t>沿线的</a:t>
            </a:r>
            <a:r>
              <a:rPr lang="en-US" altLang="zh-CN" sz="1400" dirty="0" smtClean="0">
                <a:ea typeface="宋体" pitchFamily="2" charset="-122"/>
              </a:rPr>
              <a:t>SWR</a:t>
            </a:r>
            <a:r>
              <a:rPr lang="zh-CN" altLang="en-US"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(b) </a:t>
            </a:r>
            <a:r>
              <a:rPr lang="zh-CN" altLang="en-US" sz="1400" dirty="0" smtClean="0">
                <a:ea typeface="宋体" pitchFamily="2" charset="-122"/>
              </a:rPr>
              <a:t>负载处的反射系数</a:t>
            </a:r>
            <a:r>
              <a:rPr lang="en-US" altLang="zh-CN"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(c) </a:t>
            </a:r>
            <a:r>
              <a:rPr lang="zh-CN" altLang="en-US" sz="1400" dirty="0" smtClean="0">
                <a:ea typeface="宋体" pitchFamily="2" charset="-122"/>
              </a:rPr>
              <a:t>负载的导纳</a:t>
            </a:r>
            <a:r>
              <a:rPr lang="en-US" altLang="zh-CN"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(d) </a:t>
            </a:r>
            <a:r>
              <a:rPr lang="zh-CN" altLang="en-US" sz="1400" dirty="0" smtClean="0">
                <a:ea typeface="宋体" pitchFamily="2" charset="-122"/>
              </a:rPr>
              <a:t>传输线的输入导纳</a:t>
            </a:r>
            <a:r>
              <a:rPr lang="en-US" altLang="zh-CN"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(e) </a:t>
            </a:r>
            <a:r>
              <a:rPr lang="zh-CN" altLang="en-US" sz="1400" dirty="0" smtClean="0">
                <a:ea typeface="宋体" pitchFamily="2" charset="-122"/>
              </a:rPr>
              <a:t>离负载第一个最小电压值的距离</a:t>
            </a:r>
            <a:r>
              <a:rPr lang="en-US" altLang="zh-CN"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(f) </a:t>
            </a:r>
            <a:r>
              <a:rPr lang="zh-CN" altLang="en-US" sz="1400" dirty="0" smtClean="0">
                <a:ea typeface="宋体" pitchFamily="2" charset="-122"/>
              </a:rPr>
              <a:t>离负载第一个最大电压值的距离</a:t>
            </a:r>
            <a:r>
              <a:rPr lang="en-US" altLang="zh-CN" sz="1400" dirty="0" smtClean="0">
                <a:ea typeface="宋体" pitchFamily="2" charset="-122"/>
              </a:rPr>
              <a:t>.</a:t>
            </a:r>
            <a:endParaRPr lang="en-US" altLang="zh-CN" sz="1400" dirty="0">
              <a:ea typeface="宋体" pitchFamily="2" charset="-122"/>
            </a:endParaRPr>
          </a:p>
        </p:txBody>
      </p:sp>
      <p:grpSp>
        <p:nvGrpSpPr>
          <p:cNvPr id="29" name="Group 26"/>
          <p:cNvGrpSpPr>
            <a:grpSpLocks/>
          </p:cNvGrpSpPr>
          <p:nvPr/>
        </p:nvGrpSpPr>
        <p:grpSpPr bwMode="auto">
          <a:xfrm>
            <a:off x="-684213" y="3716338"/>
            <a:ext cx="6351588" cy="1390650"/>
            <a:chOff x="555" y="2544"/>
            <a:chExt cx="4761" cy="1066"/>
          </a:xfrm>
        </p:grpSpPr>
        <p:sp>
          <p:nvSpPr>
            <p:cNvPr id="30" name="Line 27"/>
            <p:cNvSpPr>
              <a:spLocks noChangeShapeType="1"/>
            </p:cNvSpPr>
            <p:nvPr/>
          </p:nvSpPr>
          <p:spPr bwMode="auto">
            <a:xfrm>
              <a:off x="1872" y="2880"/>
              <a:ext cx="18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28"/>
            <p:cNvSpPr>
              <a:spLocks noChangeShapeType="1"/>
            </p:cNvSpPr>
            <p:nvPr/>
          </p:nvSpPr>
          <p:spPr bwMode="auto">
            <a:xfrm>
              <a:off x="1872" y="3504"/>
              <a:ext cx="18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Oval 29"/>
            <p:cNvSpPr>
              <a:spLocks noChangeArrowheads="1"/>
            </p:cNvSpPr>
            <p:nvPr/>
          </p:nvSpPr>
          <p:spPr bwMode="auto">
            <a:xfrm>
              <a:off x="1872" y="2832"/>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33" name="Oval 30"/>
            <p:cNvSpPr>
              <a:spLocks noChangeArrowheads="1"/>
            </p:cNvSpPr>
            <p:nvPr/>
          </p:nvSpPr>
          <p:spPr bwMode="auto">
            <a:xfrm>
              <a:off x="3705" y="3465"/>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34" name="Oval 31"/>
            <p:cNvSpPr>
              <a:spLocks noChangeArrowheads="1"/>
            </p:cNvSpPr>
            <p:nvPr/>
          </p:nvSpPr>
          <p:spPr bwMode="auto">
            <a:xfrm>
              <a:off x="3687" y="2832"/>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35" name="Oval 32"/>
            <p:cNvSpPr>
              <a:spLocks noChangeArrowheads="1"/>
            </p:cNvSpPr>
            <p:nvPr/>
          </p:nvSpPr>
          <p:spPr bwMode="auto">
            <a:xfrm>
              <a:off x="1824" y="3465"/>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36" name="Line 33"/>
            <p:cNvSpPr>
              <a:spLocks noChangeShapeType="1"/>
            </p:cNvSpPr>
            <p:nvPr/>
          </p:nvSpPr>
          <p:spPr bwMode="auto">
            <a:xfrm>
              <a:off x="3762" y="2880"/>
              <a:ext cx="24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34"/>
            <p:cNvSpPr>
              <a:spLocks noChangeShapeType="1"/>
            </p:cNvSpPr>
            <p:nvPr/>
          </p:nvSpPr>
          <p:spPr bwMode="auto">
            <a:xfrm>
              <a:off x="3771" y="3504"/>
              <a:ext cx="24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Line 35"/>
            <p:cNvSpPr>
              <a:spLocks noChangeShapeType="1"/>
            </p:cNvSpPr>
            <p:nvPr/>
          </p:nvSpPr>
          <p:spPr bwMode="auto">
            <a:xfrm>
              <a:off x="4002" y="2880"/>
              <a:ext cx="0" cy="15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 name="Line 36"/>
            <p:cNvSpPr>
              <a:spLocks noChangeShapeType="1"/>
            </p:cNvSpPr>
            <p:nvPr/>
          </p:nvSpPr>
          <p:spPr bwMode="auto">
            <a:xfrm>
              <a:off x="4014" y="3360"/>
              <a:ext cx="0" cy="1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Freeform 37"/>
            <p:cNvSpPr>
              <a:spLocks/>
            </p:cNvSpPr>
            <p:nvPr/>
          </p:nvSpPr>
          <p:spPr bwMode="auto">
            <a:xfrm>
              <a:off x="4009" y="3044"/>
              <a:ext cx="87" cy="344"/>
            </a:xfrm>
            <a:custGeom>
              <a:avLst/>
              <a:gdLst>
                <a:gd name="T0" fmla="*/ 6 w 87"/>
                <a:gd name="T1" fmla="*/ 0 h 344"/>
                <a:gd name="T2" fmla="*/ 66 w 87"/>
                <a:gd name="T3" fmla="*/ 26 h 344"/>
                <a:gd name="T4" fmla="*/ 14 w 87"/>
                <a:gd name="T5" fmla="*/ 95 h 344"/>
                <a:gd name="T6" fmla="*/ 75 w 87"/>
                <a:gd name="T7" fmla="*/ 146 h 344"/>
                <a:gd name="T8" fmla="*/ 83 w 87"/>
                <a:gd name="T9" fmla="*/ 172 h 344"/>
                <a:gd name="T10" fmla="*/ 57 w 87"/>
                <a:gd name="T11" fmla="*/ 181 h 344"/>
                <a:gd name="T12" fmla="*/ 14 w 87"/>
                <a:gd name="T13" fmla="*/ 215 h 344"/>
                <a:gd name="T14" fmla="*/ 75 w 87"/>
                <a:gd name="T15" fmla="*/ 267 h 344"/>
                <a:gd name="T16" fmla="*/ 32 w 87"/>
                <a:gd name="T17" fmla="*/ 301 h 344"/>
                <a:gd name="T18" fmla="*/ 6 w 87"/>
                <a:gd name="T19" fmla="*/ 310 h 344"/>
                <a:gd name="T20" fmla="*/ 6 w 87"/>
                <a:gd name="T21" fmla="*/ 344 h 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7" h="344">
                  <a:moveTo>
                    <a:pt x="6" y="0"/>
                  </a:moveTo>
                  <a:cubicBezTo>
                    <a:pt x="16" y="3"/>
                    <a:pt x="60" y="10"/>
                    <a:pt x="66" y="26"/>
                  </a:cubicBezTo>
                  <a:cubicBezTo>
                    <a:pt x="77" y="53"/>
                    <a:pt x="14" y="95"/>
                    <a:pt x="14" y="95"/>
                  </a:cubicBezTo>
                  <a:cubicBezTo>
                    <a:pt x="26" y="130"/>
                    <a:pt x="41" y="135"/>
                    <a:pt x="75" y="146"/>
                  </a:cubicBezTo>
                  <a:cubicBezTo>
                    <a:pt x="78" y="155"/>
                    <a:pt x="87" y="164"/>
                    <a:pt x="83" y="172"/>
                  </a:cubicBezTo>
                  <a:cubicBezTo>
                    <a:pt x="79" y="180"/>
                    <a:pt x="65" y="177"/>
                    <a:pt x="57" y="181"/>
                  </a:cubicBezTo>
                  <a:cubicBezTo>
                    <a:pt x="38" y="191"/>
                    <a:pt x="29" y="201"/>
                    <a:pt x="14" y="215"/>
                  </a:cubicBezTo>
                  <a:cubicBezTo>
                    <a:pt x="48" y="237"/>
                    <a:pt x="61" y="228"/>
                    <a:pt x="75" y="267"/>
                  </a:cubicBezTo>
                  <a:cubicBezTo>
                    <a:pt x="12" y="286"/>
                    <a:pt x="85" y="258"/>
                    <a:pt x="32" y="301"/>
                  </a:cubicBezTo>
                  <a:cubicBezTo>
                    <a:pt x="25" y="307"/>
                    <a:pt x="11" y="302"/>
                    <a:pt x="6" y="310"/>
                  </a:cubicBezTo>
                  <a:cubicBezTo>
                    <a:pt x="0" y="320"/>
                    <a:pt x="6" y="333"/>
                    <a:pt x="6" y="344"/>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 name="Line 38"/>
            <p:cNvSpPr>
              <a:spLocks noChangeShapeType="1"/>
            </p:cNvSpPr>
            <p:nvPr/>
          </p:nvSpPr>
          <p:spPr bwMode="auto">
            <a:xfrm>
              <a:off x="3165" y="2679"/>
              <a:ext cx="530" cy="0"/>
            </a:xfrm>
            <a:prstGeom prst="line">
              <a:avLst/>
            </a:prstGeom>
            <a:noFill/>
            <a:ln w="9525">
              <a:solidFill>
                <a:schemeClr val="tx1"/>
              </a:solidFill>
              <a:miter lim="800000"/>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 name="Line 39"/>
            <p:cNvSpPr>
              <a:spLocks noChangeShapeType="1"/>
            </p:cNvSpPr>
            <p:nvPr/>
          </p:nvSpPr>
          <p:spPr bwMode="auto">
            <a:xfrm flipH="1">
              <a:off x="1920" y="2688"/>
              <a:ext cx="608" cy="0"/>
            </a:xfrm>
            <a:prstGeom prst="line">
              <a:avLst/>
            </a:prstGeom>
            <a:noFill/>
            <a:ln w="9525">
              <a:solidFill>
                <a:schemeClr val="tx1"/>
              </a:solidFill>
              <a:miter lim="800000"/>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 name="Text Box 40"/>
            <p:cNvSpPr txBox="1">
              <a:spLocks noChangeArrowheads="1"/>
            </p:cNvSpPr>
            <p:nvPr/>
          </p:nvSpPr>
          <p:spPr bwMode="auto">
            <a:xfrm>
              <a:off x="2496" y="2544"/>
              <a:ext cx="717"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latin typeface="TimesNewRoman" charset="0"/>
                  <a:ea typeface="宋体" pitchFamily="2" charset="-122"/>
                </a:rPr>
                <a:t>L = 0.4</a:t>
              </a:r>
              <a:r>
                <a:rPr lang="en-US" altLang="zh-CN" sz="2000">
                  <a:latin typeface="TimesNewRoman" charset="0"/>
                  <a:ea typeface="宋体" pitchFamily="2" charset="-122"/>
                  <a:sym typeface="Symbol" pitchFamily="18" charset="2"/>
                </a:rPr>
                <a:t></a:t>
              </a:r>
              <a:endParaRPr lang="en-US" altLang="zh-CN" sz="2000">
                <a:latin typeface="TimesNewRoman" charset="0"/>
                <a:ea typeface="宋体" pitchFamily="2" charset="-122"/>
              </a:endParaRPr>
            </a:p>
          </p:txBody>
        </p:sp>
        <p:sp>
          <p:nvSpPr>
            <p:cNvPr id="44" name="Text Box 41"/>
            <p:cNvSpPr txBox="1">
              <a:spLocks noChangeArrowheads="1"/>
            </p:cNvSpPr>
            <p:nvPr/>
          </p:nvSpPr>
          <p:spPr bwMode="auto">
            <a:xfrm>
              <a:off x="555" y="2949"/>
              <a:ext cx="138"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45" name="Text Box 42"/>
            <p:cNvSpPr txBox="1">
              <a:spLocks noChangeArrowheads="1"/>
            </p:cNvSpPr>
            <p:nvPr/>
          </p:nvSpPr>
          <p:spPr bwMode="auto">
            <a:xfrm>
              <a:off x="1297" y="3072"/>
              <a:ext cx="575"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ea typeface="宋体" pitchFamily="2" charset="-122"/>
                </a:rPr>
                <a:t>Z</a:t>
              </a:r>
              <a:r>
                <a:rPr lang="en-US" altLang="zh-CN" sz="2000" baseline="-25000">
                  <a:ea typeface="宋体" pitchFamily="2" charset="-122"/>
                </a:rPr>
                <a:t>in  </a:t>
              </a:r>
              <a:r>
                <a:rPr lang="en-US" altLang="zh-CN" sz="2000">
                  <a:ea typeface="宋体" pitchFamily="2" charset="-122"/>
                  <a:sym typeface="Symbol" pitchFamily="18" charset="2"/>
                </a:rPr>
                <a:t></a:t>
              </a:r>
              <a:endParaRPr lang="en-US" altLang="zh-CN" sz="2000">
                <a:ea typeface="宋体" pitchFamily="2" charset="-122"/>
              </a:endParaRPr>
            </a:p>
          </p:txBody>
        </p:sp>
        <p:sp>
          <p:nvSpPr>
            <p:cNvPr id="46" name="Text Box 43"/>
            <p:cNvSpPr txBox="1">
              <a:spLocks noChangeArrowheads="1"/>
            </p:cNvSpPr>
            <p:nvPr/>
          </p:nvSpPr>
          <p:spPr bwMode="auto">
            <a:xfrm>
              <a:off x="4129" y="3025"/>
              <a:ext cx="1187"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latin typeface="TimesNewRoman" charset="0"/>
                  <a:ea typeface="宋体" pitchFamily="2" charset="-122"/>
                </a:rPr>
                <a:t>Z</a:t>
              </a:r>
              <a:r>
                <a:rPr lang="en-US" altLang="zh-CN" sz="2000" baseline="-25000">
                  <a:latin typeface="TimesNewRoman" charset="0"/>
                  <a:ea typeface="宋体" pitchFamily="2" charset="-122"/>
                </a:rPr>
                <a:t>L</a:t>
              </a:r>
              <a:r>
                <a:rPr lang="en-US" altLang="zh-CN" sz="2000">
                  <a:latin typeface="TimesNewRoman" charset="0"/>
                  <a:ea typeface="宋体" pitchFamily="2" charset="-122"/>
                </a:rPr>
                <a:t>=60+j50</a:t>
              </a:r>
              <a:r>
                <a:rPr lang="en-US" altLang="zh-CN" sz="2000">
                  <a:latin typeface="TimesNewRoman" charset="0"/>
                  <a:ea typeface="宋体" pitchFamily="2" charset="-122"/>
                  <a:sym typeface="Symbol" pitchFamily="18" charset="2"/>
                </a:rPr>
                <a:t></a:t>
              </a:r>
              <a:endParaRPr lang="en-US" altLang="zh-CN" sz="2000">
                <a:latin typeface="TimesNewRoman" charset="0"/>
                <a:ea typeface="宋体" pitchFamily="2" charset="-122"/>
              </a:endParaRPr>
            </a:p>
          </p:txBody>
        </p:sp>
        <p:sp>
          <p:nvSpPr>
            <p:cNvPr id="47" name="Text Box 44"/>
            <p:cNvSpPr txBox="1">
              <a:spLocks noChangeArrowheads="1"/>
            </p:cNvSpPr>
            <p:nvPr/>
          </p:nvSpPr>
          <p:spPr bwMode="auto">
            <a:xfrm>
              <a:off x="2304" y="3072"/>
              <a:ext cx="1188"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latin typeface="TimesNewRoman" charset="0"/>
                  <a:ea typeface="宋体" pitchFamily="2" charset="-122"/>
                </a:rPr>
                <a:t>Z</a:t>
              </a:r>
              <a:r>
                <a:rPr lang="en-US" altLang="zh-CN" sz="2000" baseline="-25000">
                  <a:latin typeface="TimesNewRoman" charset="0"/>
                  <a:ea typeface="宋体" pitchFamily="2" charset="-122"/>
                </a:rPr>
                <a:t>0</a:t>
              </a:r>
              <a:r>
                <a:rPr lang="en-US" altLang="zh-CN" sz="2000">
                  <a:latin typeface="TimesNewRoman" charset="0"/>
                  <a:ea typeface="宋体" pitchFamily="2" charset="-122"/>
                </a:rPr>
                <a:t>=50</a:t>
              </a:r>
              <a:r>
                <a:rPr lang="en-US" altLang="zh-CN" sz="2000">
                  <a:latin typeface="TimesNewRoman" charset="0"/>
                  <a:ea typeface="宋体" pitchFamily="2" charset="-122"/>
                  <a:sym typeface="Symbol" pitchFamily="18" charset="2"/>
                </a:rPr>
                <a:t></a:t>
              </a:r>
              <a:endParaRPr lang="en-US" altLang="zh-CN" sz="2000">
                <a:latin typeface="TimesNewRoman" charset="0"/>
                <a:ea typeface="宋体" pitchFamily="2" charset="-122"/>
              </a:endParaRPr>
            </a:p>
          </p:txBody>
        </p:sp>
      </p:grpSp>
    </p:spTree>
    <p:extLst>
      <p:ext uri="{BB962C8B-B14F-4D97-AF65-F5344CB8AC3E}">
        <p14:creationId xmlns:p14="http://schemas.microsoft.com/office/powerpoint/2010/main" val="3876987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42</a:t>
            </a:fld>
            <a:endParaRPr lang="zh-CN" altLang="en-US" dirty="0"/>
          </a:p>
        </p:txBody>
      </p:sp>
      <p:sp>
        <p:nvSpPr>
          <p:cNvPr id="5" name="Rectangle 2"/>
          <p:cNvSpPr>
            <a:spLocks noGrp="1" noChangeArrowheads="1"/>
          </p:cNvSpPr>
          <p:nvPr>
            <p:ph type="title"/>
          </p:nvPr>
        </p:nvSpPr>
        <p:spPr>
          <a:xfrm>
            <a:off x="990600" y="1066800"/>
            <a:ext cx="4953000" cy="465138"/>
          </a:xfrm>
        </p:spPr>
        <p:txBody>
          <a:bodyPr/>
          <a:lstStyle/>
          <a:p>
            <a:pPr eaLnBrk="1" hangingPunct="1"/>
            <a:r>
              <a:rPr lang="zh-CN" altLang="en-US" sz="3200" dirty="0" smtClean="0">
                <a:solidFill>
                  <a:srgbClr val="9900FF"/>
                </a:solidFill>
                <a:latin typeface="Comic Sans MS" pitchFamily="66" charset="0"/>
                <a:ea typeface="宋体" pitchFamily="2" charset="-122"/>
              </a:rPr>
              <a:t>应用史密斯原图</a:t>
            </a:r>
            <a:endParaRPr lang="en-US" altLang="zh-CN" sz="3200" dirty="0" smtClean="0">
              <a:solidFill>
                <a:srgbClr val="9900FF"/>
              </a:solidFill>
              <a:latin typeface="Comic Sans MS" pitchFamily="66" charset="0"/>
              <a:ea typeface="宋体" pitchFamily="2" charset="-122"/>
            </a:endParaRPr>
          </a:p>
        </p:txBody>
      </p:sp>
      <p:sp>
        <p:nvSpPr>
          <p:cNvPr id="6" name="Rectangle 4"/>
          <p:cNvSpPr txBox="1">
            <a:spLocks noChangeArrowheads="1"/>
          </p:cNvSpPr>
          <p:nvPr/>
        </p:nvSpPr>
        <p:spPr>
          <a:xfrm>
            <a:off x="990600" y="1981200"/>
            <a:ext cx="7391400" cy="3810000"/>
          </a:xfrm>
          <a:prstGeom prst="rect">
            <a:avLst/>
          </a:prstGeom>
          <a:noFill/>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zh-CN" altLang="en-US" sz="2400" dirty="0" smtClean="0">
                <a:latin typeface="TimesNewRoman" charset="0"/>
                <a:ea typeface="宋体" pitchFamily="2" charset="-122"/>
              </a:rPr>
              <a:t>1. 计算归一化的的负载阻抗值，在史密斯原图上找出该点值的位置</a:t>
            </a:r>
            <a:r>
              <a:rPr lang="en-US" altLang="zh-CN" sz="2400" dirty="0" smtClean="0">
                <a:latin typeface="TimesNewRoman" charset="0"/>
                <a:ea typeface="宋体" pitchFamily="2" charset="-122"/>
              </a:rPr>
              <a:t>. (</a:t>
            </a:r>
            <a:r>
              <a:rPr lang="zh-CN" altLang="en-US" sz="2400" dirty="0" smtClean="0">
                <a:latin typeface="TimesNewRoman" charset="0"/>
                <a:ea typeface="宋体" pitchFamily="2" charset="-122"/>
              </a:rPr>
              <a:t>为绿色的</a:t>
            </a:r>
            <a:r>
              <a:rPr lang="en-US" altLang="zh-CN" sz="2400" dirty="0" smtClean="0">
                <a:latin typeface="TimesNewRoman" charset="0"/>
                <a:ea typeface="宋体" pitchFamily="2" charset="-122"/>
              </a:rPr>
              <a:t>A</a:t>
            </a:r>
            <a:r>
              <a:rPr lang="zh-CN" altLang="en-US" sz="2400" dirty="0" smtClean="0">
                <a:latin typeface="TimesNewRoman" charset="0"/>
                <a:ea typeface="宋体" pitchFamily="2" charset="-122"/>
              </a:rPr>
              <a:t>点</a:t>
            </a:r>
            <a:r>
              <a:rPr lang="en-US" altLang="zh-CN" sz="2400" dirty="0" smtClean="0">
                <a:latin typeface="TimesNewRoman" charset="0"/>
                <a:ea typeface="宋体" pitchFamily="2" charset="-122"/>
              </a:rPr>
              <a:t>)</a:t>
            </a:r>
          </a:p>
          <a:p>
            <a:pPr algn="just">
              <a:lnSpc>
                <a:spcPct val="90000"/>
              </a:lnSpc>
            </a:pPr>
            <a:endParaRPr lang="en-US" altLang="zh-CN" sz="2400" dirty="0" smtClean="0">
              <a:latin typeface="TimesNewRoman" charset="0"/>
              <a:ea typeface="宋体" pitchFamily="2" charset="-122"/>
            </a:endParaRPr>
          </a:p>
          <a:p>
            <a:pPr algn="just">
              <a:lnSpc>
                <a:spcPct val="90000"/>
              </a:lnSpc>
            </a:pPr>
            <a:endParaRPr lang="en-US" altLang="zh-CN" sz="2400" dirty="0" smtClean="0">
              <a:latin typeface="TimesNewRoman" charset="0"/>
              <a:ea typeface="宋体" pitchFamily="2" charset="-122"/>
            </a:endParaRPr>
          </a:p>
          <a:p>
            <a:pPr algn="just">
              <a:lnSpc>
                <a:spcPct val="90000"/>
              </a:lnSpc>
            </a:pPr>
            <a:endParaRPr lang="en-US" altLang="zh-CN" sz="2400" dirty="0" smtClean="0">
              <a:latin typeface="TimesNewRoman" charset="0"/>
              <a:ea typeface="宋体" pitchFamily="2" charset="-122"/>
            </a:endParaRPr>
          </a:p>
          <a:p>
            <a:pPr algn="just">
              <a:lnSpc>
                <a:spcPct val="90000"/>
              </a:lnSpc>
            </a:pPr>
            <a:r>
              <a:rPr lang="en-US" altLang="zh-CN" sz="2400" dirty="0" smtClean="0">
                <a:latin typeface="TimesNewRoman" charset="0"/>
                <a:ea typeface="宋体" pitchFamily="2" charset="-122"/>
              </a:rPr>
              <a:t>2. </a:t>
            </a:r>
            <a:r>
              <a:rPr lang="zh-CN" altLang="en-US" sz="2400" dirty="0" smtClean="0">
                <a:latin typeface="TimesNewRoman" charset="0"/>
                <a:ea typeface="宋体" pitchFamily="2" charset="-122"/>
              </a:rPr>
              <a:t>沿</a:t>
            </a:r>
            <a:r>
              <a:rPr lang="en-US" altLang="zh-CN" sz="2400" dirty="0" smtClean="0">
                <a:latin typeface="TimesNewRoman" charset="0"/>
                <a:ea typeface="宋体" pitchFamily="2" charset="-122"/>
              </a:rPr>
              <a:t>A</a:t>
            </a:r>
            <a:r>
              <a:rPr lang="zh-CN" altLang="en-US" sz="2400" dirty="0" smtClean="0">
                <a:latin typeface="TimesNewRoman" charset="0"/>
                <a:ea typeface="宋体" pitchFamily="2" charset="-122"/>
              </a:rPr>
              <a:t>点画出经过中心处的一条直线</a:t>
            </a:r>
            <a:r>
              <a:rPr lang="en-US" altLang="zh-CN" sz="2400" dirty="0" smtClean="0">
                <a:latin typeface="TimesNewRoman" charset="0"/>
                <a:ea typeface="宋体" pitchFamily="2" charset="-122"/>
              </a:rPr>
              <a:t>, </a:t>
            </a:r>
            <a:r>
              <a:rPr lang="zh-CN" altLang="en-US" sz="2400" dirty="0" smtClean="0">
                <a:latin typeface="TimesNewRoman" charset="0"/>
                <a:ea typeface="宋体" pitchFamily="2" charset="-122"/>
              </a:rPr>
              <a:t>在外圈的圆上可以找出点</a:t>
            </a:r>
            <a:r>
              <a:rPr lang="en-US" altLang="zh-CN" sz="2400" b="1" dirty="0" smtClean="0">
                <a:solidFill>
                  <a:srgbClr val="009900"/>
                </a:solidFill>
                <a:latin typeface="TimesNewRoman" charset="0"/>
                <a:ea typeface="宋体" pitchFamily="2" charset="-122"/>
              </a:rPr>
              <a:t> B</a:t>
            </a:r>
            <a:r>
              <a:rPr lang="en-US" altLang="zh-CN" sz="2400" dirty="0" smtClean="0">
                <a:latin typeface="TimesNewRoman" charset="0"/>
                <a:ea typeface="宋体" pitchFamily="2" charset="-122"/>
              </a:rPr>
              <a:t>, </a:t>
            </a:r>
            <a:r>
              <a:rPr lang="zh-CN" altLang="en-US" sz="2400" dirty="0" smtClean="0">
                <a:latin typeface="TimesNewRoman" charset="0"/>
                <a:ea typeface="宋体" pitchFamily="2" charset="-122"/>
              </a:rPr>
              <a:t>确定出反射系数的角度</a:t>
            </a:r>
            <a:r>
              <a:rPr lang="en-US" altLang="zh-CN" sz="1800" dirty="0" smtClean="0">
                <a:latin typeface="TimesNewRoman" charset="0"/>
                <a:ea typeface="宋体" pitchFamily="2" charset="-122"/>
              </a:rPr>
              <a:t>     </a:t>
            </a:r>
          </a:p>
          <a:p>
            <a:pPr algn="just">
              <a:lnSpc>
                <a:spcPct val="90000"/>
              </a:lnSpc>
            </a:pPr>
            <a:endParaRPr lang="en-US" altLang="zh-CN" sz="1800" dirty="0" smtClean="0">
              <a:latin typeface="TimesNewRoman" charset="0"/>
              <a:ea typeface="宋体" pitchFamily="2" charset="-122"/>
            </a:endParaRPr>
          </a:p>
          <a:p>
            <a:pPr algn="just">
              <a:lnSpc>
                <a:spcPct val="90000"/>
              </a:lnSpc>
            </a:pPr>
            <a:endParaRPr lang="en-US" altLang="zh-CN" sz="1800" dirty="0" smtClean="0">
              <a:latin typeface="TimesNewRoman" charset="0"/>
              <a:ea typeface="宋体" pitchFamily="2" charset="-122"/>
            </a:endParaRPr>
          </a:p>
          <a:p>
            <a:pPr algn="just">
              <a:lnSpc>
                <a:spcPct val="90000"/>
              </a:lnSpc>
              <a:buFont typeface="Wingdings" pitchFamily="2" charset="2"/>
              <a:buNone/>
            </a:pPr>
            <a:endParaRPr lang="en-US" altLang="zh-CN" sz="1800" dirty="0" smtClean="0">
              <a:latin typeface="TimesNewRoman" charset="0"/>
              <a:ea typeface="宋体" pitchFamily="2" charset="-122"/>
            </a:endParaRPr>
          </a:p>
          <a:p>
            <a:pPr algn="just">
              <a:lnSpc>
                <a:spcPct val="90000"/>
              </a:lnSpc>
              <a:buFont typeface="Wingdings" pitchFamily="2" charset="2"/>
              <a:buNone/>
            </a:pPr>
            <a:r>
              <a:rPr lang="en-US" altLang="zh-CN" sz="1800" dirty="0" smtClean="0">
                <a:latin typeface="TimesNewRoman" charset="0"/>
                <a:ea typeface="宋体" pitchFamily="2" charset="-122"/>
              </a:rPr>
              <a:t>  </a:t>
            </a:r>
          </a:p>
          <a:p>
            <a:pPr algn="just">
              <a:lnSpc>
                <a:spcPct val="90000"/>
              </a:lnSpc>
            </a:pPr>
            <a:endParaRPr lang="en-US" altLang="zh-CN" sz="1800" dirty="0" smtClean="0">
              <a:latin typeface="TimesNewRoman" charset="0"/>
              <a:ea typeface="宋体" pitchFamily="2" charset="-122"/>
            </a:endParaRPr>
          </a:p>
        </p:txBody>
      </p:sp>
      <p:graphicFrame>
        <p:nvGraphicFramePr>
          <p:cNvPr id="7" name="Object 5"/>
          <p:cNvGraphicFramePr>
            <a:graphicFrameLocks noChangeAspect="1"/>
          </p:cNvGraphicFramePr>
          <p:nvPr>
            <p:extLst/>
          </p:nvPr>
        </p:nvGraphicFramePr>
        <p:xfrm>
          <a:off x="2819400" y="2780928"/>
          <a:ext cx="3276600" cy="788988"/>
        </p:xfrm>
        <a:graphic>
          <a:graphicData uri="http://schemas.openxmlformats.org/presentationml/2006/ole">
            <mc:AlternateContent xmlns:mc="http://schemas.openxmlformats.org/markup-compatibility/2006">
              <mc:Choice xmlns:v="urn:schemas-microsoft-com:vml" Requires="v">
                <p:oleObj spid="_x0000_s3108" name="Equation" r:id="rId3" imgW="1790700" imgH="431800" progId="Equation.DSMT4">
                  <p:embed/>
                </p:oleObj>
              </mc:Choice>
              <mc:Fallback>
                <p:oleObj name="Equation" r:id="rId3" imgW="1790700" imgH="431800" progId="Equation.DSMT4">
                  <p:embed/>
                  <p:pic>
                    <p:nvPicPr>
                      <p:cNvPr id="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2780928"/>
                        <a:ext cx="3276600" cy="788988"/>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6"/>
          <p:cNvGraphicFramePr>
            <a:graphicFrameLocks noChangeAspect="1"/>
          </p:cNvGraphicFramePr>
          <p:nvPr>
            <p:extLst/>
          </p:nvPr>
        </p:nvGraphicFramePr>
        <p:xfrm>
          <a:off x="3657600" y="4869160"/>
          <a:ext cx="1219200" cy="438150"/>
        </p:xfrm>
        <a:graphic>
          <a:graphicData uri="http://schemas.openxmlformats.org/presentationml/2006/ole">
            <mc:AlternateContent xmlns:mc="http://schemas.openxmlformats.org/markup-compatibility/2006">
              <mc:Choice xmlns:v="urn:schemas-microsoft-com:vml" Requires="v">
                <p:oleObj spid="_x0000_s3109" name="Equation" r:id="rId5" imgW="672808" imgH="241195" progId="Equation.DSMT4">
                  <p:embed/>
                </p:oleObj>
              </mc:Choice>
              <mc:Fallback>
                <p:oleObj name="Equation" r:id="rId5" imgW="672808" imgH="241195" progId="Equation.DSMT4">
                  <p:embed/>
                  <p:pic>
                    <p:nvPicPr>
                      <p:cNvPr id="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4869160"/>
                        <a:ext cx="1219200" cy="43815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78950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43</a:t>
            </a:fld>
            <a:endParaRPr lang="zh-CN" altLang="en-US" dirty="0"/>
          </a:p>
        </p:txBody>
      </p:sp>
      <p:grpSp>
        <p:nvGrpSpPr>
          <p:cNvPr id="5" name="Group 2"/>
          <p:cNvGrpSpPr>
            <a:grpSpLocks/>
          </p:cNvGrpSpPr>
          <p:nvPr/>
        </p:nvGrpSpPr>
        <p:grpSpPr bwMode="auto">
          <a:xfrm>
            <a:off x="2689018" y="-196012"/>
            <a:ext cx="5899315" cy="5688013"/>
            <a:chOff x="1001" y="618"/>
            <a:chExt cx="3648" cy="3428"/>
          </a:xfrm>
        </p:grpSpPr>
        <p:pic>
          <p:nvPicPr>
            <p:cNvPr id="6" name="Picture 3" descr="smith chart_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 y="618"/>
              <a:ext cx="3648" cy="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4"/>
            <p:cNvGrpSpPr>
              <a:grpSpLocks/>
            </p:cNvGrpSpPr>
            <p:nvPr/>
          </p:nvGrpSpPr>
          <p:grpSpPr bwMode="auto">
            <a:xfrm>
              <a:off x="1008" y="792"/>
              <a:ext cx="3531" cy="2506"/>
              <a:chOff x="1008" y="792"/>
              <a:chExt cx="3531" cy="2506"/>
            </a:xfrm>
          </p:grpSpPr>
          <p:sp>
            <p:nvSpPr>
              <p:cNvPr id="8" name="Oval 5"/>
              <p:cNvSpPr>
                <a:spLocks noChangeArrowheads="1"/>
              </p:cNvSpPr>
              <p:nvPr/>
            </p:nvSpPr>
            <p:spPr bwMode="auto">
              <a:xfrm>
                <a:off x="2206" y="1695"/>
                <a:ext cx="1152" cy="1152"/>
              </a:xfrm>
              <a:prstGeom prst="ellipse">
                <a:avLst/>
              </a:prstGeom>
              <a:noFill/>
              <a:ln w="25400">
                <a:solidFill>
                  <a:srgbClr val="8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9" name="Line 6"/>
              <p:cNvSpPr>
                <a:spLocks noChangeShapeType="1"/>
              </p:cNvSpPr>
              <p:nvPr/>
            </p:nvSpPr>
            <p:spPr bwMode="auto">
              <a:xfrm rot="108563" flipV="1">
                <a:off x="2153" y="982"/>
                <a:ext cx="1463" cy="2316"/>
              </a:xfrm>
              <a:prstGeom prst="line">
                <a:avLst/>
              </a:prstGeom>
              <a:noFill/>
              <a:ln w="25400">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0000"/>
                  </a:solidFill>
                </a:endParaRPr>
              </a:p>
            </p:txBody>
          </p:sp>
          <p:sp>
            <p:nvSpPr>
              <p:cNvPr id="10" name="Line 7"/>
              <p:cNvSpPr>
                <a:spLocks noChangeShapeType="1"/>
              </p:cNvSpPr>
              <p:nvPr/>
            </p:nvSpPr>
            <p:spPr bwMode="auto">
              <a:xfrm rot="21479689" flipV="1">
                <a:off x="1242" y="2279"/>
                <a:ext cx="3060" cy="1"/>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0000"/>
                  </a:solidFill>
                </a:endParaRPr>
              </a:p>
            </p:txBody>
          </p:sp>
          <p:sp>
            <p:nvSpPr>
              <p:cNvPr id="11" name="Text Box 8"/>
              <p:cNvSpPr txBox="1">
                <a:spLocks noChangeArrowheads="1"/>
              </p:cNvSpPr>
              <p:nvPr/>
            </p:nvSpPr>
            <p:spPr bwMode="auto">
              <a:xfrm>
                <a:off x="3120" y="1632"/>
                <a:ext cx="208"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A</a:t>
                </a:r>
              </a:p>
            </p:txBody>
          </p:sp>
          <p:sp>
            <p:nvSpPr>
              <p:cNvPr id="12" name="Text Box 9"/>
              <p:cNvSpPr txBox="1">
                <a:spLocks noChangeArrowheads="1"/>
              </p:cNvSpPr>
              <p:nvPr/>
            </p:nvSpPr>
            <p:spPr bwMode="auto">
              <a:xfrm>
                <a:off x="3585" y="792"/>
                <a:ext cx="210"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B</a:t>
                </a:r>
              </a:p>
            </p:txBody>
          </p:sp>
          <p:sp>
            <p:nvSpPr>
              <p:cNvPr id="13" name="Text Box 10"/>
              <p:cNvSpPr txBox="1">
                <a:spLocks noChangeArrowheads="1"/>
              </p:cNvSpPr>
              <p:nvPr/>
            </p:nvSpPr>
            <p:spPr bwMode="auto">
              <a:xfrm>
                <a:off x="3312" y="2061"/>
                <a:ext cx="208"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C</a:t>
                </a:r>
              </a:p>
            </p:txBody>
          </p:sp>
          <p:sp>
            <p:nvSpPr>
              <p:cNvPr id="14" name="Oval 11"/>
              <p:cNvSpPr>
                <a:spLocks noChangeArrowheads="1"/>
              </p:cNvSpPr>
              <p:nvPr/>
            </p:nvSpPr>
            <p:spPr bwMode="auto">
              <a:xfrm>
                <a:off x="3090" y="1779"/>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15" name="Text Box 12"/>
              <p:cNvSpPr txBox="1">
                <a:spLocks noChangeArrowheads="1"/>
              </p:cNvSpPr>
              <p:nvPr/>
            </p:nvSpPr>
            <p:spPr bwMode="auto">
              <a:xfrm>
                <a:off x="2544" y="2112"/>
                <a:ext cx="22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O</a:t>
                </a:r>
              </a:p>
            </p:txBody>
          </p:sp>
          <p:sp>
            <p:nvSpPr>
              <p:cNvPr id="16" name="Oval 13"/>
              <p:cNvSpPr>
                <a:spLocks noChangeArrowheads="1"/>
              </p:cNvSpPr>
              <p:nvPr/>
            </p:nvSpPr>
            <p:spPr bwMode="auto">
              <a:xfrm>
                <a:off x="3342" y="2244"/>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17" name="Oval 14"/>
              <p:cNvSpPr>
                <a:spLocks noChangeArrowheads="1"/>
              </p:cNvSpPr>
              <p:nvPr/>
            </p:nvSpPr>
            <p:spPr bwMode="auto">
              <a:xfrm>
                <a:off x="3633" y="987"/>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18" name="Text Box 15"/>
              <p:cNvSpPr txBox="1">
                <a:spLocks noChangeArrowheads="1"/>
              </p:cNvSpPr>
              <p:nvPr/>
            </p:nvSpPr>
            <p:spPr bwMode="auto">
              <a:xfrm>
                <a:off x="2256" y="2640"/>
                <a:ext cx="221"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D</a:t>
                </a:r>
              </a:p>
            </p:txBody>
          </p:sp>
          <p:sp>
            <p:nvSpPr>
              <p:cNvPr id="19" name="Line 16"/>
              <p:cNvSpPr>
                <a:spLocks noChangeShapeType="1"/>
              </p:cNvSpPr>
              <p:nvPr/>
            </p:nvSpPr>
            <p:spPr bwMode="auto">
              <a:xfrm rot="36624">
                <a:off x="1836" y="1043"/>
                <a:ext cx="952" cy="1224"/>
              </a:xfrm>
              <a:prstGeom prst="line">
                <a:avLst/>
              </a:prstGeom>
              <a:noFill/>
              <a:ln w="25400">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0000"/>
                  </a:solidFill>
                </a:endParaRPr>
              </a:p>
            </p:txBody>
          </p:sp>
          <p:sp>
            <p:nvSpPr>
              <p:cNvPr id="20" name="Oval 17"/>
              <p:cNvSpPr>
                <a:spLocks noChangeArrowheads="1"/>
              </p:cNvSpPr>
              <p:nvPr/>
            </p:nvSpPr>
            <p:spPr bwMode="auto">
              <a:xfrm>
                <a:off x="1821" y="1014"/>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21" name="Oval 18"/>
              <p:cNvSpPr>
                <a:spLocks noChangeArrowheads="1"/>
              </p:cNvSpPr>
              <p:nvPr/>
            </p:nvSpPr>
            <p:spPr bwMode="auto">
              <a:xfrm>
                <a:off x="2769" y="2262"/>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22" name="Text Box 19"/>
              <p:cNvSpPr txBox="1">
                <a:spLocks noChangeArrowheads="1"/>
              </p:cNvSpPr>
              <p:nvPr/>
            </p:nvSpPr>
            <p:spPr bwMode="auto">
              <a:xfrm>
                <a:off x="1656" y="856"/>
                <a:ext cx="202"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E</a:t>
                </a:r>
              </a:p>
            </p:txBody>
          </p:sp>
          <p:sp>
            <p:nvSpPr>
              <p:cNvPr id="23" name="Text Box 20"/>
              <p:cNvSpPr txBox="1">
                <a:spLocks noChangeArrowheads="1"/>
              </p:cNvSpPr>
              <p:nvPr/>
            </p:nvSpPr>
            <p:spPr bwMode="auto">
              <a:xfrm>
                <a:off x="2212" y="1680"/>
                <a:ext cx="196"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F</a:t>
                </a:r>
              </a:p>
            </p:txBody>
          </p:sp>
          <p:sp>
            <p:nvSpPr>
              <p:cNvPr id="24" name="Oval 21"/>
              <p:cNvSpPr>
                <a:spLocks noChangeArrowheads="1"/>
              </p:cNvSpPr>
              <p:nvPr/>
            </p:nvSpPr>
            <p:spPr bwMode="auto">
              <a:xfrm>
                <a:off x="2416" y="1796"/>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25" name="Text Box 22"/>
              <p:cNvSpPr txBox="1">
                <a:spLocks noChangeArrowheads="1"/>
              </p:cNvSpPr>
              <p:nvPr/>
            </p:nvSpPr>
            <p:spPr bwMode="auto">
              <a:xfrm>
                <a:off x="4320" y="2112"/>
                <a:ext cx="219"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G</a:t>
                </a:r>
              </a:p>
            </p:txBody>
          </p:sp>
          <p:sp>
            <p:nvSpPr>
              <p:cNvPr id="26" name="Text Box 23"/>
              <p:cNvSpPr txBox="1">
                <a:spLocks noChangeArrowheads="1"/>
              </p:cNvSpPr>
              <p:nvPr/>
            </p:nvSpPr>
            <p:spPr bwMode="auto">
              <a:xfrm>
                <a:off x="1008" y="2160"/>
                <a:ext cx="220"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H</a:t>
                </a:r>
              </a:p>
            </p:txBody>
          </p:sp>
          <p:sp>
            <p:nvSpPr>
              <p:cNvPr id="27" name="Oval 24"/>
              <p:cNvSpPr>
                <a:spLocks noChangeArrowheads="1"/>
              </p:cNvSpPr>
              <p:nvPr/>
            </p:nvSpPr>
            <p:spPr bwMode="auto">
              <a:xfrm>
                <a:off x="2456" y="2733"/>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grpSp>
      </p:grpSp>
      <p:sp>
        <p:nvSpPr>
          <p:cNvPr id="28" name="Rectangle 25"/>
          <p:cNvSpPr>
            <a:spLocks noChangeArrowheads="1"/>
          </p:cNvSpPr>
          <p:nvPr/>
        </p:nvSpPr>
        <p:spPr bwMode="auto">
          <a:xfrm>
            <a:off x="-52388" y="5373688"/>
            <a:ext cx="606425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1400" dirty="0">
                <a:ea typeface="宋体" pitchFamily="2" charset="-122"/>
              </a:rPr>
              <a:t>    (a) </a:t>
            </a:r>
            <a:r>
              <a:rPr lang="zh-CN" altLang="en-US" sz="1400" dirty="0" smtClean="0">
                <a:ea typeface="宋体" pitchFamily="2" charset="-122"/>
              </a:rPr>
              <a:t>沿线的</a:t>
            </a:r>
            <a:r>
              <a:rPr lang="en-US" altLang="zh-CN" sz="1400" dirty="0" smtClean="0">
                <a:ea typeface="宋体" pitchFamily="2" charset="-122"/>
              </a:rPr>
              <a:t>SWR</a:t>
            </a:r>
            <a:r>
              <a:rPr lang="zh-CN" altLang="en-US"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(b) </a:t>
            </a:r>
            <a:r>
              <a:rPr lang="zh-CN" altLang="en-US" sz="1400" dirty="0" smtClean="0">
                <a:ea typeface="宋体" pitchFamily="2" charset="-122"/>
              </a:rPr>
              <a:t>负载处的反射系数</a:t>
            </a:r>
            <a:r>
              <a:rPr lang="en-US" altLang="zh-CN"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(c) </a:t>
            </a:r>
            <a:r>
              <a:rPr lang="zh-CN" altLang="en-US" sz="1400" dirty="0" smtClean="0">
                <a:ea typeface="宋体" pitchFamily="2" charset="-122"/>
              </a:rPr>
              <a:t>负载的导纳</a:t>
            </a:r>
            <a:r>
              <a:rPr lang="en-US" altLang="zh-CN"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(d) </a:t>
            </a:r>
            <a:r>
              <a:rPr lang="zh-CN" altLang="en-US" sz="1400" dirty="0" smtClean="0">
                <a:ea typeface="宋体" pitchFamily="2" charset="-122"/>
              </a:rPr>
              <a:t>传输线的输入导纳</a:t>
            </a:r>
            <a:r>
              <a:rPr lang="en-US" altLang="zh-CN"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(e) </a:t>
            </a:r>
            <a:r>
              <a:rPr lang="zh-CN" altLang="en-US" sz="1400" dirty="0" smtClean="0">
                <a:ea typeface="宋体" pitchFamily="2" charset="-122"/>
              </a:rPr>
              <a:t>离负载第一个最小电压值的距离</a:t>
            </a:r>
            <a:r>
              <a:rPr lang="en-US" altLang="zh-CN"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(f) </a:t>
            </a:r>
            <a:r>
              <a:rPr lang="zh-CN" altLang="en-US" sz="1400" dirty="0" smtClean="0">
                <a:ea typeface="宋体" pitchFamily="2" charset="-122"/>
              </a:rPr>
              <a:t>离负载第一个最大电压值的距离</a:t>
            </a:r>
            <a:r>
              <a:rPr lang="en-US" altLang="zh-CN" sz="1400" dirty="0" smtClean="0">
                <a:ea typeface="宋体" pitchFamily="2" charset="-122"/>
              </a:rPr>
              <a:t>.</a:t>
            </a:r>
            <a:endParaRPr lang="en-US" altLang="zh-CN" sz="1400" dirty="0">
              <a:ea typeface="宋体" pitchFamily="2" charset="-122"/>
            </a:endParaRPr>
          </a:p>
        </p:txBody>
      </p:sp>
      <p:grpSp>
        <p:nvGrpSpPr>
          <p:cNvPr id="29" name="Group 26"/>
          <p:cNvGrpSpPr>
            <a:grpSpLocks/>
          </p:cNvGrpSpPr>
          <p:nvPr/>
        </p:nvGrpSpPr>
        <p:grpSpPr bwMode="auto">
          <a:xfrm>
            <a:off x="-684213" y="3716338"/>
            <a:ext cx="6351588" cy="1390650"/>
            <a:chOff x="555" y="2544"/>
            <a:chExt cx="4761" cy="1066"/>
          </a:xfrm>
        </p:grpSpPr>
        <p:sp>
          <p:nvSpPr>
            <p:cNvPr id="30" name="Line 27"/>
            <p:cNvSpPr>
              <a:spLocks noChangeShapeType="1"/>
            </p:cNvSpPr>
            <p:nvPr/>
          </p:nvSpPr>
          <p:spPr bwMode="auto">
            <a:xfrm>
              <a:off x="1872" y="2880"/>
              <a:ext cx="18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28"/>
            <p:cNvSpPr>
              <a:spLocks noChangeShapeType="1"/>
            </p:cNvSpPr>
            <p:nvPr/>
          </p:nvSpPr>
          <p:spPr bwMode="auto">
            <a:xfrm>
              <a:off x="1872" y="3504"/>
              <a:ext cx="18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Oval 29"/>
            <p:cNvSpPr>
              <a:spLocks noChangeArrowheads="1"/>
            </p:cNvSpPr>
            <p:nvPr/>
          </p:nvSpPr>
          <p:spPr bwMode="auto">
            <a:xfrm>
              <a:off x="1872" y="2832"/>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33" name="Oval 30"/>
            <p:cNvSpPr>
              <a:spLocks noChangeArrowheads="1"/>
            </p:cNvSpPr>
            <p:nvPr/>
          </p:nvSpPr>
          <p:spPr bwMode="auto">
            <a:xfrm>
              <a:off x="3705" y="3465"/>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34" name="Oval 31"/>
            <p:cNvSpPr>
              <a:spLocks noChangeArrowheads="1"/>
            </p:cNvSpPr>
            <p:nvPr/>
          </p:nvSpPr>
          <p:spPr bwMode="auto">
            <a:xfrm>
              <a:off x="3687" y="2832"/>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35" name="Oval 32"/>
            <p:cNvSpPr>
              <a:spLocks noChangeArrowheads="1"/>
            </p:cNvSpPr>
            <p:nvPr/>
          </p:nvSpPr>
          <p:spPr bwMode="auto">
            <a:xfrm>
              <a:off x="1824" y="3465"/>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36" name="Line 33"/>
            <p:cNvSpPr>
              <a:spLocks noChangeShapeType="1"/>
            </p:cNvSpPr>
            <p:nvPr/>
          </p:nvSpPr>
          <p:spPr bwMode="auto">
            <a:xfrm>
              <a:off x="3762" y="2880"/>
              <a:ext cx="24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34"/>
            <p:cNvSpPr>
              <a:spLocks noChangeShapeType="1"/>
            </p:cNvSpPr>
            <p:nvPr/>
          </p:nvSpPr>
          <p:spPr bwMode="auto">
            <a:xfrm>
              <a:off x="3771" y="3504"/>
              <a:ext cx="24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Line 35"/>
            <p:cNvSpPr>
              <a:spLocks noChangeShapeType="1"/>
            </p:cNvSpPr>
            <p:nvPr/>
          </p:nvSpPr>
          <p:spPr bwMode="auto">
            <a:xfrm>
              <a:off x="4002" y="2880"/>
              <a:ext cx="0" cy="15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 name="Line 36"/>
            <p:cNvSpPr>
              <a:spLocks noChangeShapeType="1"/>
            </p:cNvSpPr>
            <p:nvPr/>
          </p:nvSpPr>
          <p:spPr bwMode="auto">
            <a:xfrm>
              <a:off x="4014" y="3360"/>
              <a:ext cx="0" cy="1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Freeform 37"/>
            <p:cNvSpPr>
              <a:spLocks/>
            </p:cNvSpPr>
            <p:nvPr/>
          </p:nvSpPr>
          <p:spPr bwMode="auto">
            <a:xfrm>
              <a:off x="4009" y="3044"/>
              <a:ext cx="87" cy="344"/>
            </a:xfrm>
            <a:custGeom>
              <a:avLst/>
              <a:gdLst>
                <a:gd name="T0" fmla="*/ 6 w 87"/>
                <a:gd name="T1" fmla="*/ 0 h 344"/>
                <a:gd name="T2" fmla="*/ 66 w 87"/>
                <a:gd name="T3" fmla="*/ 26 h 344"/>
                <a:gd name="T4" fmla="*/ 14 w 87"/>
                <a:gd name="T5" fmla="*/ 95 h 344"/>
                <a:gd name="T6" fmla="*/ 75 w 87"/>
                <a:gd name="T7" fmla="*/ 146 h 344"/>
                <a:gd name="T8" fmla="*/ 83 w 87"/>
                <a:gd name="T9" fmla="*/ 172 h 344"/>
                <a:gd name="T10" fmla="*/ 57 w 87"/>
                <a:gd name="T11" fmla="*/ 181 h 344"/>
                <a:gd name="T12" fmla="*/ 14 w 87"/>
                <a:gd name="T13" fmla="*/ 215 h 344"/>
                <a:gd name="T14" fmla="*/ 75 w 87"/>
                <a:gd name="T15" fmla="*/ 267 h 344"/>
                <a:gd name="T16" fmla="*/ 32 w 87"/>
                <a:gd name="T17" fmla="*/ 301 h 344"/>
                <a:gd name="T18" fmla="*/ 6 w 87"/>
                <a:gd name="T19" fmla="*/ 310 h 344"/>
                <a:gd name="T20" fmla="*/ 6 w 87"/>
                <a:gd name="T21" fmla="*/ 344 h 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7" h="344">
                  <a:moveTo>
                    <a:pt x="6" y="0"/>
                  </a:moveTo>
                  <a:cubicBezTo>
                    <a:pt x="16" y="3"/>
                    <a:pt x="60" y="10"/>
                    <a:pt x="66" y="26"/>
                  </a:cubicBezTo>
                  <a:cubicBezTo>
                    <a:pt x="77" y="53"/>
                    <a:pt x="14" y="95"/>
                    <a:pt x="14" y="95"/>
                  </a:cubicBezTo>
                  <a:cubicBezTo>
                    <a:pt x="26" y="130"/>
                    <a:pt x="41" y="135"/>
                    <a:pt x="75" y="146"/>
                  </a:cubicBezTo>
                  <a:cubicBezTo>
                    <a:pt x="78" y="155"/>
                    <a:pt x="87" y="164"/>
                    <a:pt x="83" y="172"/>
                  </a:cubicBezTo>
                  <a:cubicBezTo>
                    <a:pt x="79" y="180"/>
                    <a:pt x="65" y="177"/>
                    <a:pt x="57" y="181"/>
                  </a:cubicBezTo>
                  <a:cubicBezTo>
                    <a:pt x="38" y="191"/>
                    <a:pt x="29" y="201"/>
                    <a:pt x="14" y="215"/>
                  </a:cubicBezTo>
                  <a:cubicBezTo>
                    <a:pt x="48" y="237"/>
                    <a:pt x="61" y="228"/>
                    <a:pt x="75" y="267"/>
                  </a:cubicBezTo>
                  <a:cubicBezTo>
                    <a:pt x="12" y="286"/>
                    <a:pt x="85" y="258"/>
                    <a:pt x="32" y="301"/>
                  </a:cubicBezTo>
                  <a:cubicBezTo>
                    <a:pt x="25" y="307"/>
                    <a:pt x="11" y="302"/>
                    <a:pt x="6" y="310"/>
                  </a:cubicBezTo>
                  <a:cubicBezTo>
                    <a:pt x="0" y="320"/>
                    <a:pt x="6" y="333"/>
                    <a:pt x="6" y="344"/>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 name="Line 38"/>
            <p:cNvSpPr>
              <a:spLocks noChangeShapeType="1"/>
            </p:cNvSpPr>
            <p:nvPr/>
          </p:nvSpPr>
          <p:spPr bwMode="auto">
            <a:xfrm>
              <a:off x="3165" y="2679"/>
              <a:ext cx="530" cy="0"/>
            </a:xfrm>
            <a:prstGeom prst="line">
              <a:avLst/>
            </a:prstGeom>
            <a:noFill/>
            <a:ln w="9525">
              <a:solidFill>
                <a:schemeClr val="tx1"/>
              </a:solidFill>
              <a:miter lim="800000"/>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 name="Line 39"/>
            <p:cNvSpPr>
              <a:spLocks noChangeShapeType="1"/>
            </p:cNvSpPr>
            <p:nvPr/>
          </p:nvSpPr>
          <p:spPr bwMode="auto">
            <a:xfrm flipH="1">
              <a:off x="1920" y="2688"/>
              <a:ext cx="608" cy="0"/>
            </a:xfrm>
            <a:prstGeom prst="line">
              <a:avLst/>
            </a:prstGeom>
            <a:noFill/>
            <a:ln w="9525">
              <a:solidFill>
                <a:schemeClr val="tx1"/>
              </a:solidFill>
              <a:miter lim="800000"/>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 name="Text Box 40"/>
            <p:cNvSpPr txBox="1">
              <a:spLocks noChangeArrowheads="1"/>
            </p:cNvSpPr>
            <p:nvPr/>
          </p:nvSpPr>
          <p:spPr bwMode="auto">
            <a:xfrm>
              <a:off x="2496" y="2544"/>
              <a:ext cx="717"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latin typeface="TimesNewRoman" charset="0"/>
                  <a:ea typeface="宋体" pitchFamily="2" charset="-122"/>
                </a:rPr>
                <a:t>L = 0.4</a:t>
              </a:r>
              <a:r>
                <a:rPr lang="en-US" altLang="zh-CN" sz="2000">
                  <a:latin typeface="TimesNewRoman" charset="0"/>
                  <a:ea typeface="宋体" pitchFamily="2" charset="-122"/>
                  <a:sym typeface="Symbol" pitchFamily="18" charset="2"/>
                </a:rPr>
                <a:t></a:t>
              </a:r>
              <a:endParaRPr lang="en-US" altLang="zh-CN" sz="2000">
                <a:latin typeface="TimesNewRoman" charset="0"/>
                <a:ea typeface="宋体" pitchFamily="2" charset="-122"/>
              </a:endParaRPr>
            </a:p>
          </p:txBody>
        </p:sp>
        <p:sp>
          <p:nvSpPr>
            <p:cNvPr id="44" name="Text Box 41"/>
            <p:cNvSpPr txBox="1">
              <a:spLocks noChangeArrowheads="1"/>
            </p:cNvSpPr>
            <p:nvPr/>
          </p:nvSpPr>
          <p:spPr bwMode="auto">
            <a:xfrm>
              <a:off x="555" y="2949"/>
              <a:ext cx="138"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45" name="Text Box 42"/>
            <p:cNvSpPr txBox="1">
              <a:spLocks noChangeArrowheads="1"/>
            </p:cNvSpPr>
            <p:nvPr/>
          </p:nvSpPr>
          <p:spPr bwMode="auto">
            <a:xfrm>
              <a:off x="1297" y="3072"/>
              <a:ext cx="575"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ea typeface="宋体" pitchFamily="2" charset="-122"/>
                </a:rPr>
                <a:t>Z</a:t>
              </a:r>
              <a:r>
                <a:rPr lang="en-US" altLang="zh-CN" sz="2000" baseline="-25000">
                  <a:ea typeface="宋体" pitchFamily="2" charset="-122"/>
                </a:rPr>
                <a:t>in  </a:t>
              </a:r>
              <a:r>
                <a:rPr lang="en-US" altLang="zh-CN" sz="2000">
                  <a:ea typeface="宋体" pitchFamily="2" charset="-122"/>
                  <a:sym typeface="Symbol" pitchFamily="18" charset="2"/>
                </a:rPr>
                <a:t></a:t>
              </a:r>
              <a:endParaRPr lang="en-US" altLang="zh-CN" sz="2000">
                <a:ea typeface="宋体" pitchFamily="2" charset="-122"/>
              </a:endParaRPr>
            </a:p>
          </p:txBody>
        </p:sp>
        <p:sp>
          <p:nvSpPr>
            <p:cNvPr id="46" name="Text Box 43"/>
            <p:cNvSpPr txBox="1">
              <a:spLocks noChangeArrowheads="1"/>
            </p:cNvSpPr>
            <p:nvPr/>
          </p:nvSpPr>
          <p:spPr bwMode="auto">
            <a:xfrm>
              <a:off x="4129" y="3025"/>
              <a:ext cx="1187"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latin typeface="TimesNewRoman" charset="0"/>
                  <a:ea typeface="宋体" pitchFamily="2" charset="-122"/>
                </a:rPr>
                <a:t>Z</a:t>
              </a:r>
              <a:r>
                <a:rPr lang="en-US" altLang="zh-CN" sz="2000" baseline="-25000">
                  <a:latin typeface="TimesNewRoman" charset="0"/>
                  <a:ea typeface="宋体" pitchFamily="2" charset="-122"/>
                </a:rPr>
                <a:t>L</a:t>
              </a:r>
              <a:r>
                <a:rPr lang="en-US" altLang="zh-CN" sz="2000">
                  <a:latin typeface="TimesNewRoman" charset="0"/>
                  <a:ea typeface="宋体" pitchFamily="2" charset="-122"/>
                </a:rPr>
                <a:t>=60+j50</a:t>
              </a:r>
              <a:r>
                <a:rPr lang="en-US" altLang="zh-CN" sz="2000">
                  <a:latin typeface="TimesNewRoman" charset="0"/>
                  <a:ea typeface="宋体" pitchFamily="2" charset="-122"/>
                  <a:sym typeface="Symbol" pitchFamily="18" charset="2"/>
                </a:rPr>
                <a:t></a:t>
              </a:r>
              <a:endParaRPr lang="en-US" altLang="zh-CN" sz="2000">
                <a:latin typeface="TimesNewRoman" charset="0"/>
                <a:ea typeface="宋体" pitchFamily="2" charset="-122"/>
              </a:endParaRPr>
            </a:p>
          </p:txBody>
        </p:sp>
        <p:sp>
          <p:nvSpPr>
            <p:cNvPr id="47" name="Text Box 44"/>
            <p:cNvSpPr txBox="1">
              <a:spLocks noChangeArrowheads="1"/>
            </p:cNvSpPr>
            <p:nvPr/>
          </p:nvSpPr>
          <p:spPr bwMode="auto">
            <a:xfrm>
              <a:off x="2304" y="3072"/>
              <a:ext cx="1188"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latin typeface="TimesNewRoman" charset="0"/>
                  <a:ea typeface="宋体" pitchFamily="2" charset="-122"/>
                </a:rPr>
                <a:t>Z</a:t>
              </a:r>
              <a:r>
                <a:rPr lang="en-US" altLang="zh-CN" sz="2000" baseline="-25000">
                  <a:latin typeface="TimesNewRoman" charset="0"/>
                  <a:ea typeface="宋体" pitchFamily="2" charset="-122"/>
                </a:rPr>
                <a:t>0</a:t>
              </a:r>
              <a:r>
                <a:rPr lang="en-US" altLang="zh-CN" sz="2000">
                  <a:latin typeface="TimesNewRoman" charset="0"/>
                  <a:ea typeface="宋体" pitchFamily="2" charset="-122"/>
                </a:rPr>
                <a:t>=50</a:t>
              </a:r>
              <a:r>
                <a:rPr lang="en-US" altLang="zh-CN" sz="2000">
                  <a:latin typeface="TimesNewRoman" charset="0"/>
                  <a:ea typeface="宋体" pitchFamily="2" charset="-122"/>
                  <a:sym typeface="Symbol" pitchFamily="18" charset="2"/>
                </a:rPr>
                <a:t></a:t>
              </a:r>
              <a:endParaRPr lang="en-US" altLang="zh-CN" sz="2000">
                <a:latin typeface="TimesNewRoman" charset="0"/>
                <a:ea typeface="宋体" pitchFamily="2" charset="-122"/>
              </a:endParaRPr>
            </a:p>
          </p:txBody>
        </p:sp>
      </p:grpSp>
    </p:spTree>
    <p:extLst>
      <p:ext uri="{BB962C8B-B14F-4D97-AF65-F5344CB8AC3E}">
        <p14:creationId xmlns:p14="http://schemas.microsoft.com/office/powerpoint/2010/main" val="1358600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2529" y="514921"/>
            <a:ext cx="0" cy="0"/>
          </a:xfrm>
        </p:spPr>
        <p:txBody>
          <a:bodyPr/>
          <a:lstStyle/>
          <a:p>
            <a:fld id="{0C913308-F349-4B6D-A68A-DD1791B4A57B}" type="slidenum">
              <a:rPr lang="zh-CN" altLang="en-US" smtClean="0"/>
              <a:pPr/>
              <a:t>44</a:t>
            </a:fld>
            <a:endParaRPr lang="zh-CN" altLang="en-US" dirty="0"/>
          </a:p>
        </p:txBody>
      </p:sp>
      <p:sp>
        <p:nvSpPr>
          <p:cNvPr id="5" name="Rectangle 2"/>
          <p:cNvSpPr>
            <a:spLocks noChangeArrowheads="1"/>
          </p:cNvSpPr>
          <p:nvPr/>
        </p:nvSpPr>
        <p:spPr bwMode="auto">
          <a:xfrm>
            <a:off x="827584" y="1340768"/>
            <a:ext cx="7772400" cy="302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itchFamily="2" charset="2"/>
              <a:buChar char="n"/>
              <a:defRPr sz="32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just" eaLnBrk="1" hangingPunct="1">
              <a:lnSpc>
                <a:spcPct val="90000"/>
              </a:lnSpc>
              <a:buFont typeface="Wingdings" pitchFamily="2" charset="2"/>
              <a:buNone/>
            </a:pPr>
            <a:r>
              <a:rPr lang="en-US" altLang="zh-CN" sz="1800" dirty="0">
                <a:latin typeface="TimesNewRoman" charset="0"/>
                <a:ea typeface="宋体" pitchFamily="2" charset="-122"/>
              </a:rPr>
              <a:t>      </a:t>
            </a:r>
          </a:p>
          <a:p>
            <a:pPr algn="just" eaLnBrk="1" hangingPunct="1">
              <a:lnSpc>
                <a:spcPct val="90000"/>
              </a:lnSpc>
            </a:pPr>
            <a:r>
              <a:rPr lang="en-US" altLang="zh-CN" sz="2400" dirty="0">
                <a:latin typeface="TimesNewRoman" charset="0"/>
                <a:ea typeface="宋体" pitchFamily="2" charset="-122"/>
              </a:rPr>
              <a:t>3. </a:t>
            </a:r>
            <a:r>
              <a:rPr lang="zh-CN" altLang="en-US" sz="2400" dirty="0" smtClean="0">
                <a:latin typeface="TimesNewRoman" charset="0"/>
                <a:ea typeface="宋体" pitchFamily="2" charset="-122"/>
              </a:rPr>
              <a:t>从中心点</a:t>
            </a:r>
            <a:r>
              <a:rPr lang="en-US" altLang="zh-CN" sz="2400" dirty="0" smtClean="0">
                <a:latin typeface="TimesNewRoman" charset="0"/>
                <a:ea typeface="宋体" pitchFamily="2" charset="-122"/>
              </a:rPr>
              <a:t>O</a:t>
            </a:r>
            <a:r>
              <a:rPr lang="zh-CN" altLang="en-US" sz="2400" dirty="0" smtClean="0">
                <a:latin typeface="TimesNewRoman" charset="0"/>
                <a:ea typeface="宋体" pitchFamily="2" charset="-122"/>
              </a:rPr>
              <a:t>处换一个圆，半径为</a:t>
            </a:r>
            <a:r>
              <a:rPr lang="en-US" altLang="zh-CN" sz="2400" b="1" dirty="0">
                <a:solidFill>
                  <a:srgbClr val="009900"/>
                </a:solidFill>
                <a:latin typeface="TimesNewRoman" charset="0"/>
                <a:ea typeface="宋体" pitchFamily="2" charset="-122"/>
              </a:rPr>
              <a:t>OA </a:t>
            </a:r>
            <a:r>
              <a:rPr lang="en-US" altLang="zh-CN" sz="2400" dirty="0" smtClean="0">
                <a:latin typeface="TimesNewRoman" charset="0"/>
                <a:ea typeface="宋体" pitchFamily="2" charset="-122"/>
              </a:rPr>
              <a:t>(</a:t>
            </a:r>
            <a:r>
              <a:rPr lang="zh-CN" altLang="en-US" sz="2400" dirty="0" smtClean="0">
                <a:latin typeface="TimesNewRoman" charset="0"/>
                <a:ea typeface="宋体" pitchFamily="2" charset="-122"/>
              </a:rPr>
              <a:t>反射系数圆</a:t>
            </a:r>
            <a:r>
              <a:rPr lang="en-US" altLang="zh-CN" sz="2400" dirty="0" smtClean="0">
                <a:latin typeface="TimesNewRoman" charset="0"/>
                <a:ea typeface="宋体" pitchFamily="2" charset="-122"/>
              </a:rPr>
              <a:t>), </a:t>
            </a:r>
            <a:r>
              <a:rPr lang="zh-CN" altLang="en-US" sz="2400" dirty="0" smtClean="0">
                <a:latin typeface="TimesNewRoman" charset="0"/>
                <a:ea typeface="宋体" pitchFamily="2" charset="-122"/>
              </a:rPr>
              <a:t>交叉的处实轴上的点</a:t>
            </a:r>
            <a:r>
              <a:rPr lang="en-US" altLang="zh-CN" sz="2400" b="1" dirty="0" smtClean="0">
                <a:solidFill>
                  <a:srgbClr val="009900"/>
                </a:solidFill>
                <a:latin typeface="TimesNewRoman" charset="0"/>
                <a:ea typeface="宋体" pitchFamily="2" charset="-122"/>
              </a:rPr>
              <a:t>C</a:t>
            </a:r>
            <a:r>
              <a:rPr lang="en-US" altLang="zh-CN" sz="2400" dirty="0">
                <a:latin typeface="TimesNewRoman" charset="0"/>
                <a:ea typeface="宋体" pitchFamily="2" charset="-122"/>
              </a:rPr>
              <a:t>. </a:t>
            </a:r>
            <a:r>
              <a:rPr lang="zh-CN" altLang="en-US" sz="2400" dirty="0" smtClean="0">
                <a:latin typeface="TimesNewRoman" charset="0"/>
                <a:ea typeface="宋体" pitchFamily="2" charset="-122"/>
              </a:rPr>
              <a:t>可以得出驻波比系数</a:t>
            </a:r>
            <a:endParaRPr lang="en-US" altLang="zh-CN" sz="2400" dirty="0" smtClean="0">
              <a:latin typeface="TimesNewRoman" charset="0"/>
              <a:ea typeface="宋体" pitchFamily="2" charset="-122"/>
            </a:endParaRPr>
          </a:p>
          <a:p>
            <a:pPr algn="just" eaLnBrk="1" hangingPunct="1">
              <a:lnSpc>
                <a:spcPct val="90000"/>
              </a:lnSpc>
            </a:pPr>
            <a:endParaRPr lang="en-US" altLang="zh-CN" sz="2400" dirty="0">
              <a:latin typeface="TimesNewRoman" charset="0"/>
              <a:ea typeface="宋体" pitchFamily="2" charset="-122"/>
            </a:endParaRPr>
          </a:p>
          <a:p>
            <a:pPr algn="just" eaLnBrk="1" hangingPunct="1">
              <a:lnSpc>
                <a:spcPct val="90000"/>
              </a:lnSpc>
            </a:pPr>
            <a:endParaRPr lang="en-US" altLang="zh-CN" sz="2400" dirty="0">
              <a:latin typeface="TimesNewRoman" charset="0"/>
              <a:ea typeface="宋体" pitchFamily="2" charset="-122"/>
            </a:endParaRPr>
          </a:p>
          <a:p>
            <a:pPr algn="just" eaLnBrk="1" hangingPunct="1">
              <a:lnSpc>
                <a:spcPct val="90000"/>
              </a:lnSpc>
            </a:pPr>
            <a:r>
              <a:rPr lang="en-US" altLang="zh-CN" sz="2400" dirty="0">
                <a:latin typeface="TimesNewRoman" charset="0"/>
                <a:ea typeface="宋体" pitchFamily="2" charset="-122"/>
              </a:rPr>
              <a:t>4. </a:t>
            </a:r>
            <a:r>
              <a:rPr lang="zh-CN" altLang="en-US" sz="2400" dirty="0" smtClean="0">
                <a:latin typeface="TimesNewRoman" charset="0"/>
                <a:ea typeface="宋体" pitchFamily="2" charset="-122"/>
              </a:rPr>
              <a:t>通过驻波比系数和反射系数的关系式，我们可以计算出反射系数的模值</a:t>
            </a:r>
            <a:endParaRPr lang="en-US" altLang="zh-CN" sz="2400" dirty="0">
              <a:latin typeface="TimesNewRoman" charset="0"/>
              <a:ea typeface="宋体" pitchFamily="2" charset="-122"/>
            </a:endParaRPr>
          </a:p>
          <a:p>
            <a:pPr algn="just" eaLnBrk="1" hangingPunct="1">
              <a:lnSpc>
                <a:spcPct val="90000"/>
              </a:lnSpc>
            </a:pPr>
            <a:endParaRPr lang="en-US" altLang="zh-CN" sz="2400" dirty="0">
              <a:latin typeface="TimesNewRoman" charset="0"/>
              <a:ea typeface="宋体" pitchFamily="2" charset="-122"/>
            </a:endParaRPr>
          </a:p>
          <a:p>
            <a:pPr algn="just" eaLnBrk="1" hangingPunct="1">
              <a:lnSpc>
                <a:spcPct val="90000"/>
              </a:lnSpc>
            </a:pPr>
            <a:endParaRPr lang="en-US" altLang="zh-CN" sz="2400" dirty="0">
              <a:latin typeface="TimesNewRoman" charset="0"/>
              <a:ea typeface="宋体" pitchFamily="2" charset="-122"/>
            </a:endParaRPr>
          </a:p>
          <a:p>
            <a:pPr algn="just" eaLnBrk="1" hangingPunct="1">
              <a:lnSpc>
                <a:spcPct val="90000"/>
              </a:lnSpc>
              <a:buFont typeface="Wingdings" pitchFamily="2" charset="2"/>
              <a:buNone/>
            </a:pPr>
            <a:r>
              <a:rPr lang="en-US" altLang="zh-CN" sz="2400" dirty="0">
                <a:latin typeface="TimesNewRoman" charset="0"/>
                <a:ea typeface="宋体" pitchFamily="2" charset="-122"/>
              </a:rPr>
              <a:t>     </a:t>
            </a:r>
          </a:p>
          <a:p>
            <a:pPr algn="just" eaLnBrk="1" hangingPunct="1">
              <a:lnSpc>
                <a:spcPct val="90000"/>
              </a:lnSpc>
              <a:buFont typeface="Wingdings" pitchFamily="2" charset="2"/>
              <a:buNone/>
            </a:pPr>
            <a:r>
              <a:rPr lang="en-US" altLang="zh-CN" sz="2400" dirty="0">
                <a:latin typeface="TimesNewRoman" charset="0"/>
                <a:ea typeface="宋体" pitchFamily="2" charset="-122"/>
              </a:rPr>
              <a:t>       </a:t>
            </a:r>
            <a:r>
              <a:rPr lang="zh-CN" altLang="en-US" sz="2400" dirty="0" smtClean="0">
                <a:latin typeface="TimesNewRoman" charset="0"/>
                <a:ea typeface="宋体" pitchFamily="2" charset="-122"/>
              </a:rPr>
              <a:t>所以反射系数为</a:t>
            </a:r>
            <a:endParaRPr lang="en-US" altLang="zh-CN" sz="2400" dirty="0">
              <a:latin typeface="TimesNewRoman" charset="0"/>
              <a:ea typeface="宋体" pitchFamily="2" charset="-122"/>
            </a:endParaRPr>
          </a:p>
          <a:p>
            <a:pPr algn="just" eaLnBrk="1" hangingPunct="1">
              <a:lnSpc>
                <a:spcPct val="90000"/>
              </a:lnSpc>
            </a:pPr>
            <a:r>
              <a:rPr lang="en-US" altLang="zh-CN" sz="1800" dirty="0">
                <a:latin typeface="TimesNewRoman" charset="0"/>
                <a:ea typeface="宋体" pitchFamily="2" charset="-122"/>
              </a:rPr>
              <a:t> </a:t>
            </a:r>
          </a:p>
          <a:p>
            <a:pPr algn="just" eaLnBrk="1" hangingPunct="1">
              <a:lnSpc>
                <a:spcPct val="90000"/>
              </a:lnSpc>
            </a:pPr>
            <a:endParaRPr lang="en-US" altLang="zh-CN" sz="1800" dirty="0">
              <a:latin typeface="TimesNewRoman" charset="0"/>
              <a:ea typeface="宋体" pitchFamily="2" charset="-122"/>
            </a:endParaRPr>
          </a:p>
        </p:txBody>
      </p:sp>
      <p:graphicFrame>
        <p:nvGraphicFramePr>
          <p:cNvPr id="6" name="Object 3"/>
          <p:cNvGraphicFramePr>
            <a:graphicFrameLocks noChangeAspect="1"/>
          </p:cNvGraphicFramePr>
          <p:nvPr>
            <p:extLst>
              <p:ext uri="{D42A27DB-BD31-4B8C-83A1-F6EECF244321}">
                <p14:modId xmlns:p14="http://schemas.microsoft.com/office/powerpoint/2010/main" val="1962546704"/>
              </p:ext>
            </p:extLst>
          </p:nvPr>
        </p:nvGraphicFramePr>
        <p:xfrm>
          <a:off x="3635871" y="2503761"/>
          <a:ext cx="1150938" cy="409575"/>
        </p:xfrm>
        <a:graphic>
          <a:graphicData uri="http://schemas.openxmlformats.org/presentationml/2006/ole">
            <mc:AlternateContent xmlns:mc="http://schemas.openxmlformats.org/markup-compatibility/2006">
              <mc:Choice xmlns:v="urn:schemas-microsoft-com:vml" Requires="v">
                <p:oleObj spid="_x0000_s4149" name="Equation" r:id="rId3" imgW="571252" imgH="203112" progId="Equation.DSMT4">
                  <p:embed/>
                </p:oleObj>
              </mc:Choice>
              <mc:Fallback>
                <p:oleObj name="Equation" r:id="rId3" imgW="571252" imgH="203112" progId="Equation.DSMT4">
                  <p:embed/>
                  <p:pic>
                    <p:nvPicPr>
                      <p:cNvPr id="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71" y="2503761"/>
                        <a:ext cx="1150938" cy="409575"/>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1347344543"/>
              </p:ext>
            </p:extLst>
          </p:nvPr>
        </p:nvGraphicFramePr>
        <p:xfrm>
          <a:off x="2975471" y="4159945"/>
          <a:ext cx="2895600" cy="681038"/>
        </p:xfrm>
        <a:graphic>
          <a:graphicData uri="http://schemas.openxmlformats.org/presentationml/2006/ole">
            <mc:AlternateContent xmlns:mc="http://schemas.openxmlformats.org/markup-compatibility/2006">
              <mc:Choice xmlns:v="urn:schemas-microsoft-com:vml" Requires="v">
                <p:oleObj spid="_x0000_s4150" name="Equation" r:id="rId5" imgW="1778000" imgH="419100" progId="Equation.DSMT4">
                  <p:embed/>
                </p:oleObj>
              </mc:Choice>
              <mc:Fallback>
                <p:oleObj name="Equation" r:id="rId5" imgW="1778000" imgH="419100" progId="Equation.DSMT4">
                  <p:embed/>
                  <p:pic>
                    <p:nvPicPr>
                      <p:cNvPr id="7"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5471" y="4159945"/>
                        <a:ext cx="2895600" cy="681038"/>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727140589"/>
              </p:ext>
            </p:extLst>
          </p:nvPr>
        </p:nvGraphicFramePr>
        <p:xfrm>
          <a:off x="3491409" y="6020718"/>
          <a:ext cx="1752600" cy="371475"/>
        </p:xfrm>
        <a:graphic>
          <a:graphicData uri="http://schemas.openxmlformats.org/presentationml/2006/ole">
            <mc:AlternateContent xmlns:mc="http://schemas.openxmlformats.org/markup-compatibility/2006">
              <mc:Choice xmlns:v="urn:schemas-microsoft-com:vml" Requires="v">
                <p:oleObj spid="_x0000_s4151" r:id="rId7" imgW="939392" imgH="203112" progId="Equation.DSMT4">
                  <p:embed/>
                </p:oleObj>
              </mc:Choice>
              <mc:Fallback>
                <p:oleObj r:id="rId7" imgW="939392" imgH="203112" progId="Equation.DSMT4">
                  <p:embed/>
                  <p:pic>
                    <p:nvPicPr>
                      <p:cNvPr id="8"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1409" y="6020718"/>
                        <a:ext cx="1752600" cy="371475"/>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722520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45</a:t>
            </a:fld>
            <a:endParaRPr lang="zh-CN" altLang="en-US" dirty="0"/>
          </a:p>
        </p:txBody>
      </p:sp>
      <p:grpSp>
        <p:nvGrpSpPr>
          <p:cNvPr id="5" name="Group 2"/>
          <p:cNvGrpSpPr>
            <a:grpSpLocks/>
          </p:cNvGrpSpPr>
          <p:nvPr/>
        </p:nvGrpSpPr>
        <p:grpSpPr bwMode="auto">
          <a:xfrm>
            <a:off x="2689018" y="-196012"/>
            <a:ext cx="5899315" cy="5688013"/>
            <a:chOff x="1001" y="618"/>
            <a:chExt cx="3648" cy="3428"/>
          </a:xfrm>
        </p:grpSpPr>
        <p:pic>
          <p:nvPicPr>
            <p:cNvPr id="6" name="Picture 3" descr="smith chart_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 y="618"/>
              <a:ext cx="3648" cy="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4"/>
            <p:cNvGrpSpPr>
              <a:grpSpLocks/>
            </p:cNvGrpSpPr>
            <p:nvPr/>
          </p:nvGrpSpPr>
          <p:grpSpPr bwMode="auto">
            <a:xfrm>
              <a:off x="1008" y="792"/>
              <a:ext cx="3531" cy="2506"/>
              <a:chOff x="1008" y="792"/>
              <a:chExt cx="3531" cy="2506"/>
            </a:xfrm>
          </p:grpSpPr>
          <p:sp>
            <p:nvSpPr>
              <p:cNvPr id="8" name="Oval 5"/>
              <p:cNvSpPr>
                <a:spLocks noChangeArrowheads="1"/>
              </p:cNvSpPr>
              <p:nvPr/>
            </p:nvSpPr>
            <p:spPr bwMode="auto">
              <a:xfrm>
                <a:off x="2206" y="1695"/>
                <a:ext cx="1152" cy="1152"/>
              </a:xfrm>
              <a:prstGeom prst="ellipse">
                <a:avLst/>
              </a:prstGeom>
              <a:noFill/>
              <a:ln w="25400">
                <a:solidFill>
                  <a:srgbClr val="8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9" name="Line 6"/>
              <p:cNvSpPr>
                <a:spLocks noChangeShapeType="1"/>
              </p:cNvSpPr>
              <p:nvPr/>
            </p:nvSpPr>
            <p:spPr bwMode="auto">
              <a:xfrm rot="108563" flipV="1">
                <a:off x="2153" y="982"/>
                <a:ext cx="1463" cy="2316"/>
              </a:xfrm>
              <a:prstGeom prst="line">
                <a:avLst/>
              </a:prstGeom>
              <a:noFill/>
              <a:ln w="25400">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0000"/>
                  </a:solidFill>
                </a:endParaRPr>
              </a:p>
            </p:txBody>
          </p:sp>
          <p:sp>
            <p:nvSpPr>
              <p:cNvPr id="10" name="Line 7"/>
              <p:cNvSpPr>
                <a:spLocks noChangeShapeType="1"/>
              </p:cNvSpPr>
              <p:nvPr/>
            </p:nvSpPr>
            <p:spPr bwMode="auto">
              <a:xfrm rot="21479689" flipV="1">
                <a:off x="1242" y="2279"/>
                <a:ext cx="3060" cy="1"/>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0000"/>
                  </a:solidFill>
                </a:endParaRPr>
              </a:p>
            </p:txBody>
          </p:sp>
          <p:sp>
            <p:nvSpPr>
              <p:cNvPr id="11" name="Text Box 8"/>
              <p:cNvSpPr txBox="1">
                <a:spLocks noChangeArrowheads="1"/>
              </p:cNvSpPr>
              <p:nvPr/>
            </p:nvSpPr>
            <p:spPr bwMode="auto">
              <a:xfrm>
                <a:off x="3120" y="1632"/>
                <a:ext cx="208"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A</a:t>
                </a:r>
              </a:p>
            </p:txBody>
          </p:sp>
          <p:sp>
            <p:nvSpPr>
              <p:cNvPr id="12" name="Text Box 9"/>
              <p:cNvSpPr txBox="1">
                <a:spLocks noChangeArrowheads="1"/>
              </p:cNvSpPr>
              <p:nvPr/>
            </p:nvSpPr>
            <p:spPr bwMode="auto">
              <a:xfrm>
                <a:off x="3585" y="792"/>
                <a:ext cx="210"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B</a:t>
                </a:r>
              </a:p>
            </p:txBody>
          </p:sp>
          <p:sp>
            <p:nvSpPr>
              <p:cNvPr id="13" name="Text Box 10"/>
              <p:cNvSpPr txBox="1">
                <a:spLocks noChangeArrowheads="1"/>
              </p:cNvSpPr>
              <p:nvPr/>
            </p:nvSpPr>
            <p:spPr bwMode="auto">
              <a:xfrm>
                <a:off x="3312" y="2061"/>
                <a:ext cx="208"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C</a:t>
                </a:r>
              </a:p>
            </p:txBody>
          </p:sp>
          <p:sp>
            <p:nvSpPr>
              <p:cNvPr id="14" name="Oval 11"/>
              <p:cNvSpPr>
                <a:spLocks noChangeArrowheads="1"/>
              </p:cNvSpPr>
              <p:nvPr/>
            </p:nvSpPr>
            <p:spPr bwMode="auto">
              <a:xfrm>
                <a:off x="3090" y="1779"/>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15" name="Text Box 12"/>
              <p:cNvSpPr txBox="1">
                <a:spLocks noChangeArrowheads="1"/>
              </p:cNvSpPr>
              <p:nvPr/>
            </p:nvSpPr>
            <p:spPr bwMode="auto">
              <a:xfrm>
                <a:off x="2544" y="2112"/>
                <a:ext cx="22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O</a:t>
                </a:r>
              </a:p>
            </p:txBody>
          </p:sp>
          <p:sp>
            <p:nvSpPr>
              <p:cNvPr id="16" name="Oval 13"/>
              <p:cNvSpPr>
                <a:spLocks noChangeArrowheads="1"/>
              </p:cNvSpPr>
              <p:nvPr/>
            </p:nvSpPr>
            <p:spPr bwMode="auto">
              <a:xfrm>
                <a:off x="3342" y="2244"/>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17" name="Oval 14"/>
              <p:cNvSpPr>
                <a:spLocks noChangeArrowheads="1"/>
              </p:cNvSpPr>
              <p:nvPr/>
            </p:nvSpPr>
            <p:spPr bwMode="auto">
              <a:xfrm>
                <a:off x="3633" y="987"/>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18" name="Text Box 15"/>
              <p:cNvSpPr txBox="1">
                <a:spLocks noChangeArrowheads="1"/>
              </p:cNvSpPr>
              <p:nvPr/>
            </p:nvSpPr>
            <p:spPr bwMode="auto">
              <a:xfrm>
                <a:off x="2256" y="2640"/>
                <a:ext cx="221"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D</a:t>
                </a:r>
              </a:p>
            </p:txBody>
          </p:sp>
          <p:sp>
            <p:nvSpPr>
              <p:cNvPr id="19" name="Line 16"/>
              <p:cNvSpPr>
                <a:spLocks noChangeShapeType="1"/>
              </p:cNvSpPr>
              <p:nvPr/>
            </p:nvSpPr>
            <p:spPr bwMode="auto">
              <a:xfrm rot="36624">
                <a:off x="1836" y="1043"/>
                <a:ext cx="952" cy="1224"/>
              </a:xfrm>
              <a:prstGeom prst="line">
                <a:avLst/>
              </a:prstGeom>
              <a:noFill/>
              <a:ln w="25400">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0000"/>
                  </a:solidFill>
                </a:endParaRPr>
              </a:p>
            </p:txBody>
          </p:sp>
          <p:sp>
            <p:nvSpPr>
              <p:cNvPr id="20" name="Oval 17"/>
              <p:cNvSpPr>
                <a:spLocks noChangeArrowheads="1"/>
              </p:cNvSpPr>
              <p:nvPr/>
            </p:nvSpPr>
            <p:spPr bwMode="auto">
              <a:xfrm>
                <a:off x="1821" y="1014"/>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21" name="Oval 18"/>
              <p:cNvSpPr>
                <a:spLocks noChangeArrowheads="1"/>
              </p:cNvSpPr>
              <p:nvPr/>
            </p:nvSpPr>
            <p:spPr bwMode="auto">
              <a:xfrm>
                <a:off x="2769" y="2262"/>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22" name="Text Box 19"/>
              <p:cNvSpPr txBox="1">
                <a:spLocks noChangeArrowheads="1"/>
              </p:cNvSpPr>
              <p:nvPr/>
            </p:nvSpPr>
            <p:spPr bwMode="auto">
              <a:xfrm>
                <a:off x="1656" y="856"/>
                <a:ext cx="202"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E</a:t>
                </a:r>
              </a:p>
            </p:txBody>
          </p:sp>
          <p:sp>
            <p:nvSpPr>
              <p:cNvPr id="23" name="Text Box 20"/>
              <p:cNvSpPr txBox="1">
                <a:spLocks noChangeArrowheads="1"/>
              </p:cNvSpPr>
              <p:nvPr/>
            </p:nvSpPr>
            <p:spPr bwMode="auto">
              <a:xfrm>
                <a:off x="2212" y="1680"/>
                <a:ext cx="196"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F</a:t>
                </a:r>
              </a:p>
            </p:txBody>
          </p:sp>
          <p:sp>
            <p:nvSpPr>
              <p:cNvPr id="24" name="Oval 21"/>
              <p:cNvSpPr>
                <a:spLocks noChangeArrowheads="1"/>
              </p:cNvSpPr>
              <p:nvPr/>
            </p:nvSpPr>
            <p:spPr bwMode="auto">
              <a:xfrm>
                <a:off x="2416" y="1796"/>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25" name="Text Box 22"/>
              <p:cNvSpPr txBox="1">
                <a:spLocks noChangeArrowheads="1"/>
              </p:cNvSpPr>
              <p:nvPr/>
            </p:nvSpPr>
            <p:spPr bwMode="auto">
              <a:xfrm>
                <a:off x="4320" y="2112"/>
                <a:ext cx="219"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G</a:t>
                </a:r>
              </a:p>
            </p:txBody>
          </p:sp>
          <p:sp>
            <p:nvSpPr>
              <p:cNvPr id="26" name="Text Box 23"/>
              <p:cNvSpPr txBox="1">
                <a:spLocks noChangeArrowheads="1"/>
              </p:cNvSpPr>
              <p:nvPr/>
            </p:nvSpPr>
            <p:spPr bwMode="auto">
              <a:xfrm>
                <a:off x="1008" y="2160"/>
                <a:ext cx="220"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H</a:t>
                </a:r>
              </a:p>
            </p:txBody>
          </p:sp>
          <p:sp>
            <p:nvSpPr>
              <p:cNvPr id="27" name="Oval 24"/>
              <p:cNvSpPr>
                <a:spLocks noChangeArrowheads="1"/>
              </p:cNvSpPr>
              <p:nvPr/>
            </p:nvSpPr>
            <p:spPr bwMode="auto">
              <a:xfrm>
                <a:off x="2456" y="2733"/>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grpSp>
      </p:grpSp>
      <p:sp>
        <p:nvSpPr>
          <p:cNvPr id="28" name="Rectangle 25"/>
          <p:cNvSpPr>
            <a:spLocks noChangeArrowheads="1"/>
          </p:cNvSpPr>
          <p:nvPr/>
        </p:nvSpPr>
        <p:spPr bwMode="auto">
          <a:xfrm>
            <a:off x="-52388" y="5373688"/>
            <a:ext cx="606425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1400" dirty="0">
                <a:ea typeface="宋体" pitchFamily="2" charset="-122"/>
              </a:rPr>
              <a:t>    (a) </a:t>
            </a:r>
            <a:r>
              <a:rPr lang="zh-CN" altLang="en-US" sz="1400" dirty="0" smtClean="0">
                <a:ea typeface="宋体" pitchFamily="2" charset="-122"/>
              </a:rPr>
              <a:t>沿线的</a:t>
            </a:r>
            <a:r>
              <a:rPr lang="en-US" altLang="zh-CN" sz="1400" dirty="0" smtClean="0">
                <a:ea typeface="宋体" pitchFamily="2" charset="-122"/>
              </a:rPr>
              <a:t>SWR</a:t>
            </a:r>
            <a:r>
              <a:rPr lang="zh-CN" altLang="en-US"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(b) </a:t>
            </a:r>
            <a:r>
              <a:rPr lang="zh-CN" altLang="en-US" sz="1400" dirty="0" smtClean="0">
                <a:ea typeface="宋体" pitchFamily="2" charset="-122"/>
              </a:rPr>
              <a:t>负载处的反射系数</a:t>
            </a:r>
            <a:r>
              <a:rPr lang="en-US" altLang="zh-CN"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(c) </a:t>
            </a:r>
            <a:r>
              <a:rPr lang="zh-CN" altLang="en-US" sz="1400" dirty="0" smtClean="0">
                <a:ea typeface="宋体" pitchFamily="2" charset="-122"/>
              </a:rPr>
              <a:t>负载的导纳</a:t>
            </a:r>
            <a:r>
              <a:rPr lang="en-US" altLang="zh-CN"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(d) </a:t>
            </a:r>
            <a:r>
              <a:rPr lang="zh-CN" altLang="en-US" sz="1400" dirty="0" smtClean="0">
                <a:ea typeface="宋体" pitchFamily="2" charset="-122"/>
              </a:rPr>
              <a:t>传输线的输入导纳</a:t>
            </a:r>
            <a:r>
              <a:rPr lang="en-US" altLang="zh-CN"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(e) </a:t>
            </a:r>
            <a:r>
              <a:rPr lang="zh-CN" altLang="en-US" sz="1400" dirty="0" smtClean="0">
                <a:ea typeface="宋体" pitchFamily="2" charset="-122"/>
              </a:rPr>
              <a:t>离负载第一个最小电压值的距离</a:t>
            </a:r>
            <a:r>
              <a:rPr lang="en-US" altLang="zh-CN"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(f) </a:t>
            </a:r>
            <a:r>
              <a:rPr lang="zh-CN" altLang="en-US" sz="1400" dirty="0" smtClean="0">
                <a:ea typeface="宋体" pitchFamily="2" charset="-122"/>
              </a:rPr>
              <a:t>离负载第一个最大电压值的距离</a:t>
            </a:r>
            <a:r>
              <a:rPr lang="en-US" altLang="zh-CN" sz="1400" dirty="0" smtClean="0">
                <a:ea typeface="宋体" pitchFamily="2" charset="-122"/>
              </a:rPr>
              <a:t>.</a:t>
            </a:r>
            <a:endParaRPr lang="en-US" altLang="zh-CN" sz="1400" dirty="0">
              <a:ea typeface="宋体" pitchFamily="2" charset="-122"/>
            </a:endParaRPr>
          </a:p>
        </p:txBody>
      </p:sp>
      <p:grpSp>
        <p:nvGrpSpPr>
          <p:cNvPr id="29" name="Group 26"/>
          <p:cNvGrpSpPr>
            <a:grpSpLocks/>
          </p:cNvGrpSpPr>
          <p:nvPr/>
        </p:nvGrpSpPr>
        <p:grpSpPr bwMode="auto">
          <a:xfrm>
            <a:off x="-684213" y="3716338"/>
            <a:ext cx="6351588" cy="1390650"/>
            <a:chOff x="555" y="2544"/>
            <a:chExt cx="4761" cy="1066"/>
          </a:xfrm>
        </p:grpSpPr>
        <p:sp>
          <p:nvSpPr>
            <p:cNvPr id="30" name="Line 27"/>
            <p:cNvSpPr>
              <a:spLocks noChangeShapeType="1"/>
            </p:cNvSpPr>
            <p:nvPr/>
          </p:nvSpPr>
          <p:spPr bwMode="auto">
            <a:xfrm>
              <a:off x="1872" y="2880"/>
              <a:ext cx="18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28"/>
            <p:cNvSpPr>
              <a:spLocks noChangeShapeType="1"/>
            </p:cNvSpPr>
            <p:nvPr/>
          </p:nvSpPr>
          <p:spPr bwMode="auto">
            <a:xfrm>
              <a:off x="1872" y="3504"/>
              <a:ext cx="18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Oval 29"/>
            <p:cNvSpPr>
              <a:spLocks noChangeArrowheads="1"/>
            </p:cNvSpPr>
            <p:nvPr/>
          </p:nvSpPr>
          <p:spPr bwMode="auto">
            <a:xfrm>
              <a:off x="1872" y="2832"/>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33" name="Oval 30"/>
            <p:cNvSpPr>
              <a:spLocks noChangeArrowheads="1"/>
            </p:cNvSpPr>
            <p:nvPr/>
          </p:nvSpPr>
          <p:spPr bwMode="auto">
            <a:xfrm>
              <a:off x="3705" y="3465"/>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34" name="Oval 31"/>
            <p:cNvSpPr>
              <a:spLocks noChangeArrowheads="1"/>
            </p:cNvSpPr>
            <p:nvPr/>
          </p:nvSpPr>
          <p:spPr bwMode="auto">
            <a:xfrm>
              <a:off x="3687" y="2832"/>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35" name="Oval 32"/>
            <p:cNvSpPr>
              <a:spLocks noChangeArrowheads="1"/>
            </p:cNvSpPr>
            <p:nvPr/>
          </p:nvSpPr>
          <p:spPr bwMode="auto">
            <a:xfrm>
              <a:off x="1824" y="3465"/>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36" name="Line 33"/>
            <p:cNvSpPr>
              <a:spLocks noChangeShapeType="1"/>
            </p:cNvSpPr>
            <p:nvPr/>
          </p:nvSpPr>
          <p:spPr bwMode="auto">
            <a:xfrm>
              <a:off x="3762" y="2880"/>
              <a:ext cx="24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34"/>
            <p:cNvSpPr>
              <a:spLocks noChangeShapeType="1"/>
            </p:cNvSpPr>
            <p:nvPr/>
          </p:nvSpPr>
          <p:spPr bwMode="auto">
            <a:xfrm>
              <a:off x="3771" y="3504"/>
              <a:ext cx="24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Line 35"/>
            <p:cNvSpPr>
              <a:spLocks noChangeShapeType="1"/>
            </p:cNvSpPr>
            <p:nvPr/>
          </p:nvSpPr>
          <p:spPr bwMode="auto">
            <a:xfrm>
              <a:off x="4002" y="2880"/>
              <a:ext cx="0" cy="15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 name="Line 36"/>
            <p:cNvSpPr>
              <a:spLocks noChangeShapeType="1"/>
            </p:cNvSpPr>
            <p:nvPr/>
          </p:nvSpPr>
          <p:spPr bwMode="auto">
            <a:xfrm>
              <a:off x="4014" y="3360"/>
              <a:ext cx="0" cy="1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Freeform 37"/>
            <p:cNvSpPr>
              <a:spLocks/>
            </p:cNvSpPr>
            <p:nvPr/>
          </p:nvSpPr>
          <p:spPr bwMode="auto">
            <a:xfrm>
              <a:off x="4009" y="3044"/>
              <a:ext cx="87" cy="344"/>
            </a:xfrm>
            <a:custGeom>
              <a:avLst/>
              <a:gdLst>
                <a:gd name="T0" fmla="*/ 6 w 87"/>
                <a:gd name="T1" fmla="*/ 0 h 344"/>
                <a:gd name="T2" fmla="*/ 66 w 87"/>
                <a:gd name="T3" fmla="*/ 26 h 344"/>
                <a:gd name="T4" fmla="*/ 14 w 87"/>
                <a:gd name="T5" fmla="*/ 95 h 344"/>
                <a:gd name="T6" fmla="*/ 75 w 87"/>
                <a:gd name="T7" fmla="*/ 146 h 344"/>
                <a:gd name="T8" fmla="*/ 83 w 87"/>
                <a:gd name="T9" fmla="*/ 172 h 344"/>
                <a:gd name="T10" fmla="*/ 57 w 87"/>
                <a:gd name="T11" fmla="*/ 181 h 344"/>
                <a:gd name="T12" fmla="*/ 14 w 87"/>
                <a:gd name="T13" fmla="*/ 215 h 344"/>
                <a:gd name="T14" fmla="*/ 75 w 87"/>
                <a:gd name="T15" fmla="*/ 267 h 344"/>
                <a:gd name="T16" fmla="*/ 32 w 87"/>
                <a:gd name="T17" fmla="*/ 301 h 344"/>
                <a:gd name="T18" fmla="*/ 6 w 87"/>
                <a:gd name="T19" fmla="*/ 310 h 344"/>
                <a:gd name="T20" fmla="*/ 6 w 87"/>
                <a:gd name="T21" fmla="*/ 344 h 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7" h="344">
                  <a:moveTo>
                    <a:pt x="6" y="0"/>
                  </a:moveTo>
                  <a:cubicBezTo>
                    <a:pt x="16" y="3"/>
                    <a:pt x="60" y="10"/>
                    <a:pt x="66" y="26"/>
                  </a:cubicBezTo>
                  <a:cubicBezTo>
                    <a:pt x="77" y="53"/>
                    <a:pt x="14" y="95"/>
                    <a:pt x="14" y="95"/>
                  </a:cubicBezTo>
                  <a:cubicBezTo>
                    <a:pt x="26" y="130"/>
                    <a:pt x="41" y="135"/>
                    <a:pt x="75" y="146"/>
                  </a:cubicBezTo>
                  <a:cubicBezTo>
                    <a:pt x="78" y="155"/>
                    <a:pt x="87" y="164"/>
                    <a:pt x="83" y="172"/>
                  </a:cubicBezTo>
                  <a:cubicBezTo>
                    <a:pt x="79" y="180"/>
                    <a:pt x="65" y="177"/>
                    <a:pt x="57" y="181"/>
                  </a:cubicBezTo>
                  <a:cubicBezTo>
                    <a:pt x="38" y="191"/>
                    <a:pt x="29" y="201"/>
                    <a:pt x="14" y="215"/>
                  </a:cubicBezTo>
                  <a:cubicBezTo>
                    <a:pt x="48" y="237"/>
                    <a:pt x="61" y="228"/>
                    <a:pt x="75" y="267"/>
                  </a:cubicBezTo>
                  <a:cubicBezTo>
                    <a:pt x="12" y="286"/>
                    <a:pt x="85" y="258"/>
                    <a:pt x="32" y="301"/>
                  </a:cubicBezTo>
                  <a:cubicBezTo>
                    <a:pt x="25" y="307"/>
                    <a:pt x="11" y="302"/>
                    <a:pt x="6" y="310"/>
                  </a:cubicBezTo>
                  <a:cubicBezTo>
                    <a:pt x="0" y="320"/>
                    <a:pt x="6" y="333"/>
                    <a:pt x="6" y="344"/>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 name="Line 38"/>
            <p:cNvSpPr>
              <a:spLocks noChangeShapeType="1"/>
            </p:cNvSpPr>
            <p:nvPr/>
          </p:nvSpPr>
          <p:spPr bwMode="auto">
            <a:xfrm>
              <a:off x="3165" y="2679"/>
              <a:ext cx="530" cy="0"/>
            </a:xfrm>
            <a:prstGeom prst="line">
              <a:avLst/>
            </a:prstGeom>
            <a:noFill/>
            <a:ln w="9525">
              <a:solidFill>
                <a:schemeClr val="tx1"/>
              </a:solidFill>
              <a:miter lim="800000"/>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 name="Line 39"/>
            <p:cNvSpPr>
              <a:spLocks noChangeShapeType="1"/>
            </p:cNvSpPr>
            <p:nvPr/>
          </p:nvSpPr>
          <p:spPr bwMode="auto">
            <a:xfrm flipH="1">
              <a:off x="1920" y="2688"/>
              <a:ext cx="608" cy="0"/>
            </a:xfrm>
            <a:prstGeom prst="line">
              <a:avLst/>
            </a:prstGeom>
            <a:noFill/>
            <a:ln w="9525">
              <a:solidFill>
                <a:schemeClr val="tx1"/>
              </a:solidFill>
              <a:miter lim="800000"/>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 name="Text Box 40"/>
            <p:cNvSpPr txBox="1">
              <a:spLocks noChangeArrowheads="1"/>
            </p:cNvSpPr>
            <p:nvPr/>
          </p:nvSpPr>
          <p:spPr bwMode="auto">
            <a:xfrm>
              <a:off x="2496" y="2544"/>
              <a:ext cx="717"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latin typeface="TimesNewRoman" charset="0"/>
                  <a:ea typeface="宋体" pitchFamily="2" charset="-122"/>
                </a:rPr>
                <a:t>L = 0.4</a:t>
              </a:r>
              <a:r>
                <a:rPr lang="en-US" altLang="zh-CN" sz="2000">
                  <a:latin typeface="TimesNewRoman" charset="0"/>
                  <a:ea typeface="宋体" pitchFamily="2" charset="-122"/>
                  <a:sym typeface="Symbol" pitchFamily="18" charset="2"/>
                </a:rPr>
                <a:t></a:t>
              </a:r>
              <a:endParaRPr lang="en-US" altLang="zh-CN" sz="2000">
                <a:latin typeface="TimesNewRoman" charset="0"/>
                <a:ea typeface="宋体" pitchFamily="2" charset="-122"/>
              </a:endParaRPr>
            </a:p>
          </p:txBody>
        </p:sp>
        <p:sp>
          <p:nvSpPr>
            <p:cNvPr id="44" name="Text Box 41"/>
            <p:cNvSpPr txBox="1">
              <a:spLocks noChangeArrowheads="1"/>
            </p:cNvSpPr>
            <p:nvPr/>
          </p:nvSpPr>
          <p:spPr bwMode="auto">
            <a:xfrm>
              <a:off x="555" y="2949"/>
              <a:ext cx="138"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45" name="Text Box 42"/>
            <p:cNvSpPr txBox="1">
              <a:spLocks noChangeArrowheads="1"/>
            </p:cNvSpPr>
            <p:nvPr/>
          </p:nvSpPr>
          <p:spPr bwMode="auto">
            <a:xfrm>
              <a:off x="1297" y="3072"/>
              <a:ext cx="575"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ea typeface="宋体" pitchFamily="2" charset="-122"/>
                </a:rPr>
                <a:t>Z</a:t>
              </a:r>
              <a:r>
                <a:rPr lang="en-US" altLang="zh-CN" sz="2000" baseline="-25000">
                  <a:ea typeface="宋体" pitchFamily="2" charset="-122"/>
                </a:rPr>
                <a:t>in  </a:t>
              </a:r>
              <a:r>
                <a:rPr lang="en-US" altLang="zh-CN" sz="2000">
                  <a:ea typeface="宋体" pitchFamily="2" charset="-122"/>
                  <a:sym typeface="Symbol" pitchFamily="18" charset="2"/>
                </a:rPr>
                <a:t></a:t>
              </a:r>
              <a:endParaRPr lang="en-US" altLang="zh-CN" sz="2000">
                <a:ea typeface="宋体" pitchFamily="2" charset="-122"/>
              </a:endParaRPr>
            </a:p>
          </p:txBody>
        </p:sp>
        <p:sp>
          <p:nvSpPr>
            <p:cNvPr id="46" name="Text Box 43"/>
            <p:cNvSpPr txBox="1">
              <a:spLocks noChangeArrowheads="1"/>
            </p:cNvSpPr>
            <p:nvPr/>
          </p:nvSpPr>
          <p:spPr bwMode="auto">
            <a:xfrm>
              <a:off x="4129" y="3025"/>
              <a:ext cx="1187"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latin typeface="TimesNewRoman" charset="0"/>
                  <a:ea typeface="宋体" pitchFamily="2" charset="-122"/>
                </a:rPr>
                <a:t>Z</a:t>
              </a:r>
              <a:r>
                <a:rPr lang="en-US" altLang="zh-CN" sz="2000" baseline="-25000">
                  <a:latin typeface="TimesNewRoman" charset="0"/>
                  <a:ea typeface="宋体" pitchFamily="2" charset="-122"/>
                </a:rPr>
                <a:t>L</a:t>
              </a:r>
              <a:r>
                <a:rPr lang="en-US" altLang="zh-CN" sz="2000">
                  <a:latin typeface="TimesNewRoman" charset="0"/>
                  <a:ea typeface="宋体" pitchFamily="2" charset="-122"/>
                </a:rPr>
                <a:t>=60+j50</a:t>
              </a:r>
              <a:r>
                <a:rPr lang="en-US" altLang="zh-CN" sz="2000">
                  <a:latin typeface="TimesNewRoman" charset="0"/>
                  <a:ea typeface="宋体" pitchFamily="2" charset="-122"/>
                  <a:sym typeface="Symbol" pitchFamily="18" charset="2"/>
                </a:rPr>
                <a:t></a:t>
              </a:r>
              <a:endParaRPr lang="en-US" altLang="zh-CN" sz="2000">
                <a:latin typeface="TimesNewRoman" charset="0"/>
                <a:ea typeface="宋体" pitchFamily="2" charset="-122"/>
              </a:endParaRPr>
            </a:p>
          </p:txBody>
        </p:sp>
        <p:sp>
          <p:nvSpPr>
            <p:cNvPr id="47" name="Text Box 44"/>
            <p:cNvSpPr txBox="1">
              <a:spLocks noChangeArrowheads="1"/>
            </p:cNvSpPr>
            <p:nvPr/>
          </p:nvSpPr>
          <p:spPr bwMode="auto">
            <a:xfrm>
              <a:off x="2304" y="3072"/>
              <a:ext cx="1188"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latin typeface="TimesNewRoman" charset="0"/>
                  <a:ea typeface="宋体" pitchFamily="2" charset="-122"/>
                </a:rPr>
                <a:t>Z</a:t>
              </a:r>
              <a:r>
                <a:rPr lang="en-US" altLang="zh-CN" sz="2000" baseline="-25000">
                  <a:latin typeface="TimesNewRoman" charset="0"/>
                  <a:ea typeface="宋体" pitchFamily="2" charset="-122"/>
                </a:rPr>
                <a:t>0</a:t>
              </a:r>
              <a:r>
                <a:rPr lang="en-US" altLang="zh-CN" sz="2000">
                  <a:latin typeface="TimesNewRoman" charset="0"/>
                  <a:ea typeface="宋体" pitchFamily="2" charset="-122"/>
                </a:rPr>
                <a:t>=50</a:t>
              </a:r>
              <a:r>
                <a:rPr lang="en-US" altLang="zh-CN" sz="2000">
                  <a:latin typeface="TimesNewRoman" charset="0"/>
                  <a:ea typeface="宋体" pitchFamily="2" charset="-122"/>
                  <a:sym typeface="Symbol" pitchFamily="18" charset="2"/>
                </a:rPr>
                <a:t></a:t>
              </a:r>
              <a:endParaRPr lang="en-US" altLang="zh-CN" sz="2000">
                <a:latin typeface="TimesNewRoman" charset="0"/>
                <a:ea typeface="宋体" pitchFamily="2" charset="-122"/>
              </a:endParaRPr>
            </a:p>
          </p:txBody>
        </p:sp>
      </p:grpSp>
    </p:spTree>
    <p:extLst>
      <p:ext uri="{BB962C8B-B14F-4D97-AF65-F5344CB8AC3E}">
        <p14:creationId xmlns:p14="http://schemas.microsoft.com/office/powerpoint/2010/main" val="3663244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46</a:t>
            </a:fld>
            <a:endParaRPr lang="zh-CN" altLang="en-US" dirty="0"/>
          </a:p>
        </p:txBody>
      </p:sp>
      <p:sp>
        <p:nvSpPr>
          <p:cNvPr id="5" name="Rectangle 3"/>
          <p:cNvSpPr txBox="1">
            <a:spLocks noChangeArrowheads="1"/>
          </p:cNvSpPr>
          <p:nvPr/>
        </p:nvSpPr>
        <p:spPr>
          <a:xfrm>
            <a:off x="1042988" y="1844675"/>
            <a:ext cx="7177087" cy="25638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itchFamily="2" charset="2"/>
              <a:buNone/>
            </a:pPr>
            <a:r>
              <a:rPr lang="zh-CN" altLang="en-US" sz="2400" dirty="0" smtClean="0">
                <a:latin typeface="TimesNewRoman,Italic" charset="0"/>
                <a:ea typeface="宋体" pitchFamily="2" charset="-122"/>
              </a:rPr>
              <a:t>5. </a:t>
            </a:r>
            <a:r>
              <a:rPr lang="zh-CN" altLang="en-US" sz="2400" dirty="0">
                <a:latin typeface="TimesNewRoman,Italic" charset="0"/>
                <a:ea typeface="宋体" pitchFamily="2" charset="-122"/>
              </a:rPr>
              <a:t>从</a:t>
            </a:r>
            <a:r>
              <a:rPr lang="en-US" altLang="zh-CN" sz="2400" dirty="0" smtClean="0">
                <a:latin typeface="TimesNewRoman,Italic" charset="0"/>
                <a:ea typeface="宋体" pitchFamily="2" charset="-122"/>
              </a:rPr>
              <a:t>A</a:t>
            </a:r>
            <a:r>
              <a:rPr lang="zh-CN" altLang="en-US" sz="2400" dirty="0" smtClean="0">
                <a:latin typeface="TimesNewRoman,Italic" charset="0"/>
                <a:ea typeface="宋体" pitchFamily="2" charset="-122"/>
              </a:rPr>
              <a:t>点沿反射系数圆旋转</a:t>
            </a:r>
            <a:r>
              <a:rPr lang="en-US" altLang="zh-CN" sz="2400" dirty="0" smtClean="0">
                <a:latin typeface="TimesNewRoman,Italic" charset="0"/>
                <a:ea typeface="宋体" pitchFamily="2" charset="-122"/>
              </a:rPr>
              <a:t>180</a:t>
            </a:r>
            <a:r>
              <a:rPr lang="zh-CN" altLang="en-US" sz="2400" dirty="0" smtClean="0">
                <a:latin typeface="TimesNewRoman,Italic" charset="0"/>
                <a:ea typeface="宋体" pitchFamily="2" charset="-122"/>
              </a:rPr>
              <a:t>度可以得到点</a:t>
            </a:r>
            <a:r>
              <a:rPr lang="en-US" altLang="zh-CN" sz="2400" b="1" dirty="0" smtClean="0">
                <a:solidFill>
                  <a:srgbClr val="009900"/>
                </a:solidFill>
                <a:latin typeface="TimesNewRoman,Italic" charset="0"/>
                <a:ea typeface="宋体" pitchFamily="2" charset="-122"/>
              </a:rPr>
              <a:t> D</a:t>
            </a:r>
            <a:r>
              <a:rPr lang="en-US" altLang="zh-CN" sz="2400" dirty="0" smtClean="0">
                <a:latin typeface="TimesNewRoman,Italic" charset="0"/>
                <a:ea typeface="宋体" pitchFamily="2" charset="-122"/>
              </a:rPr>
              <a:t>, </a:t>
            </a:r>
            <a:r>
              <a:rPr lang="zh-CN" altLang="en-US" sz="2400" dirty="0" smtClean="0">
                <a:latin typeface="TimesNewRoman,Italic" charset="0"/>
                <a:ea typeface="宋体" pitchFamily="2" charset="-122"/>
              </a:rPr>
              <a:t>因此可得出归一化的负载导纳为</a:t>
            </a:r>
            <a:endParaRPr lang="en-US" altLang="zh-CN" sz="2400" dirty="0" smtClean="0">
              <a:latin typeface="TimesNewRoman,Italic" charset="0"/>
              <a:ea typeface="宋体" pitchFamily="2" charset="-122"/>
            </a:endParaRPr>
          </a:p>
          <a:p>
            <a:pPr algn="just">
              <a:buFont typeface="Wingdings" pitchFamily="2" charset="2"/>
              <a:buNone/>
            </a:pPr>
            <a:endParaRPr lang="en-US" altLang="zh-CN" sz="2400" dirty="0" smtClean="0">
              <a:latin typeface="TimesNewRoman,Italic" charset="0"/>
              <a:ea typeface="宋体" pitchFamily="2" charset="-122"/>
            </a:endParaRPr>
          </a:p>
          <a:p>
            <a:pPr>
              <a:buFont typeface="Wingdings" pitchFamily="2" charset="2"/>
              <a:buNone/>
            </a:pPr>
            <a:r>
              <a:rPr lang="en-US" altLang="zh-CN" sz="2400" dirty="0" smtClean="0">
                <a:latin typeface="TimesNewRoman,Italic" charset="0"/>
                <a:ea typeface="宋体" pitchFamily="2" charset="-122"/>
              </a:rPr>
              <a:t>    </a:t>
            </a:r>
          </a:p>
          <a:p>
            <a:pPr>
              <a:buFont typeface="Wingdings" pitchFamily="2" charset="2"/>
              <a:buNone/>
            </a:pPr>
            <a:r>
              <a:rPr lang="en-US" altLang="zh-CN" sz="2400" dirty="0" smtClean="0">
                <a:latin typeface="TimesNewRoman,Italic" charset="0"/>
                <a:ea typeface="宋体" pitchFamily="2" charset="-122"/>
              </a:rPr>
              <a:t>    </a:t>
            </a:r>
            <a:r>
              <a:rPr lang="zh-CN" altLang="en-US" sz="2400" dirty="0" smtClean="0">
                <a:latin typeface="TimesNewRoman,Italic" charset="0"/>
                <a:ea typeface="宋体" pitchFamily="2" charset="-122"/>
              </a:rPr>
              <a:t>去归一化化简之后可得到导纳为</a:t>
            </a:r>
            <a:endParaRPr lang="en-US" altLang="zh-CN" sz="2400" dirty="0" smtClean="0">
              <a:latin typeface="TimesNewRoman,Italic" charset="0"/>
              <a:ea typeface="宋体" pitchFamily="2" charset="-122"/>
            </a:endParaRPr>
          </a:p>
          <a:p>
            <a:pPr>
              <a:buFont typeface="Wingdings" pitchFamily="2" charset="2"/>
              <a:buNone/>
            </a:pPr>
            <a:endParaRPr lang="en-US" altLang="zh-CN" sz="2400" dirty="0" smtClean="0">
              <a:latin typeface="TimesNewRoman,Italic" charset="0"/>
              <a:ea typeface="宋体" pitchFamily="2" charset="-122"/>
            </a:endParaRPr>
          </a:p>
          <a:p>
            <a:pPr>
              <a:buFont typeface="Wingdings" pitchFamily="2" charset="2"/>
              <a:buNone/>
            </a:pPr>
            <a:endParaRPr lang="en-US" altLang="zh-CN" sz="2000" dirty="0" smtClean="0">
              <a:latin typeface="TimesNewRoman,Italic" charset="0"/>
              <a:ea typeface="宋体" pitchFamily="2" charset="-122"/>
            </a:endParaRPr>
          </a:p>
          <a:p>
            <a:pPr>
              <a:buFont typeface="Wingdings" pitchFamily="2" charset="2"/>
              <a:buNone/>
            </a:pPr>
            <a:endParaRPr lang="en-US" altLang="zh-CN" sz="2000" dirty="0" smtClean="0">
              <a:latin typeface="TimesNewRoman,Italic" charset="0"/>
              <a:ea typeface="宋体" pitchFamily="2" charset="-122"/>
            </a:endParaRPr>
          </a:p>
          <a:p>
            <a:endParaRPr lang="zh-CN" altLang="en-US" sz="2000" dirty="0" smtClean="0">
              <a:latin typeface="TimesNewRoman,Italic" charset="0"/>
              <a:ea typeface="宋体" pitchFamily="2" charset="-122"/>
            </a:endParaRPr>
          </a:p>
        </p:txBody>
      </p:sp>
      <p:graphicFrame>
        <p:nvGraphicFramePr>
          <p:cNvPr id="6" name="Object 4"/>
          <p:cNvGraphicFramePr>
            <a:graphicFrameLocks noChangeAspect="1"/>
          </p:cNvGraphicFramePr>
          <p:nvPr>
            <p:extLst/>
          </p:nvPr>
        </p:nvGraphicFramePr>
        <p:xfrm>
          <a:off x="3203575" y="2708920"/>
          <a:ext cx="2305050" cy="487362"/>
        </p:xfrm>
        <a:graphic>
          <a:graphicData uri="http://schemas.openxmlformats.org/presentationml/2006/ole">
            <mc:AlternateContent xmlns:mc="http://schemas.openxmlformats.org/markup-compatibility/2006">
              <mc:Choice xmlns:v="urn:schemas-microsoft-com:vml" Requires="v">
                <p:oleObj spid="_x0000_s5156" name="Equation" r:id="rId3" imgW="1143000" imgH="241200" progId="Equation.DSMT4">
                  <p:embed/>
                </p:oleObj>
              </mc:Choice>
              <mc:Fallback>
                <p:oleObj name="Equation" r:id="rId3" imgW="1143000" imgH="241200" progId="Equation.DSMT4">
                  <p:embed/>
                  <p:pic>
                    <p:nvPicPr>
                      <p:cNvPr id="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2708920"/>
                        <a:ext cx="2305050" cy="487362"/>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p:cNvGraphicFramePr>
            <a:graphicFrameLocks noChangeAspect="1"/>
          </p:cNvGraphicFramePr>
          <p:nvPr>
            <p:extLst/>
          </p:nvPr>
        </p:nvGraphicFramePr>
        <p:xfrm>
          <a:off x="2771775" y="4437112"/>
          <a:ext cx="3313113" cy="676275"/>
        </p:xfrm>
        <a:graphic>
          <a:graphicData uri="http://schemas.openxmlformats.org/presentationml/2006/ole">
            <mc:AlternateContent xmlns:mc="http://schemas.openxmlformats.org/markup-compatibility/2006">
              <mc:Choice xmlns:v="urn:schemas-microsoft-com:vml" Requires="v">
                <p:oleObj spid="_x0000_s5157" name="Equation" r:id="rId5" imgW="1739900" imgH="355600" progId="Equation.DSMT4">
                  <p:embed/>
                </p:oleObj>
              </mc:Choice>
              <mc:Fallback>
                <p:oleObj name="Equation" r:id="rId5" imgW="1739900" imgH="355600" progId="Equation.DSMT4">
                  <p:embed/>
                  <p:pic>
                    <p:nvPicPr>
                      <p:cNvPr id="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4437112"/>
                        <a:ext cx="3313113" cy="676275"/>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038598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47</a:t>
            </a:fld>
            <a:endParaRPr lang="zh-CN" altLang="en-US" dirty="0"/>
          </a:p>
        </p:txBody>
      </p:sp>
      <p:grpSp>
        <p:nvGrpSpPr>
          <p:cNvPr id="5" name="Group 2"/>
          <p:cNvGrpSpPr>
            <a:grpSpLocks/>
          </p:cNvGrpSpPr>
          <p:nvPr/>
        </p:nvGrpSpPr>
        <p:grpSpPr bwMode="auto">
          <a:xfrm>
            <a:off x="2689018" y="-196012"/>
            <a:ext cx="5899315" cy="5688013"/>
            <a:chOff x="1001" y="618"/>
            <a:chExt cx="3648" cy="3428"/>
          </a:xfrm>
        </p:grpSpPr>
        <p:pic>
          <p:nvPicPr>
            <p:cNvPr id="6" name="Picture 3" descr="smith chart_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 y="618"/>
              <a:ext cx="3648" cy="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4"/>
            <p:cNvGrpSpPr>
              <a:grpSpLocks/>
            </p:cNvGrpSpPr>
            <p:nvPr/>
          </p:nvGrpSpPr>
          <p:grpSpPr bwMode="auto">
            <a:xfrm>
              <a:off x="1008" y="792"/>
              <a:ext cx="3531" cy="2506"/>
              <a:chOff x="1008" y="792"/>
              <a:chExt cx="3531" cy="2506"/>
            </a:xfrm>
          </p:grpSpPr>
          <p:sp>
            <p:nvSpPr>
              <p:cNvPr id="8" name="Oval 5"/>
              <p:cNvSpPr>
                <a:spLocks noChangeArrowheads="1"/>
              </p:cNvSpPr>
              <p:nvPr/>
            </p:nvSpPr>
            <p:spPr bwMode="auto">
              <a:xfrm>
                <a:off x="2206" y="1695"/>
                <a:ext cx="1152" cy="1152"/>
              </a:xfrm>
              <a:prstGeom prst="ellipse">
                <a:avLst/>
              </a:prstGeom>
              <a:noFill/>
              <a:ln w="25400">
                <a:solidFill>
                  <a:srgbClr val="8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9" name="Line 6"/>
              <p:cNvSpPr>
                <a:spLocks noChangeShapeType="1"/>
              </p:cNvSpPr>
              <p:nvPr/>
            </p:nvSpPr>
            <p:spPr bwMode="auto">
              <a:xfrm rot="108563" flipV="1">
                <a:off x="2153" y="982"/>
                <a:ext cx="1463" cy="2316"/>
              </a:xfrm>
              <a:prstGeom prst="line">
                <a:avLst/>
              </a:prstGeom>
              <a:noFill/>
              <a:ln w="25400">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0000"/>
                  </a:solidFill>
                </a:endParaRPr>
              </a:p>
            </p:txBody>
          </p:sp>
          <p:sp>
            <p:nvSpPr>
              <p:cNvPr id="10" name="Line 7"/>
              <p:cNvSpPr>
                <a:spLocks noChangeShapeType="1"/>
              </p:cNvSpPr>
              <p:nvPr/>
            </p:nvSpPr>
            <p:spPr bwMode="auto">
              <a:xfrm rot="21479689" flipV="1">
                <a:off x="1242" y="2279"/>
                <a:ext cx="3060" cy="1"/>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0000"/>
                  </a:solidFill>
                </a:endParaRPr>
              </a:p>
            </p:txBody>
          </p:sp>
          <p:sp>
            <p:nvSpPr>
              <p:cNvPr id="11" name="Text Box 8"/>
              <p:cNvSpPr txBox="1">
                <a:spLocks noChangeArrowheads="1"/>
              </p:cNvSpPr>
              <p:nvPr/>
            </p:nvSpPr>
            <p:spPr bwMode="auto">
              <a:xfrm>
                <a:off x="3120" y="1632"/>
                <a:ext cx="208"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A</a:t>
                </a:r>
              </a:p>
            </p:txBody>
          </p:sp>
          <p:sp>
            <p:nvSpPr>
              <p:cNvPr id="12" name="Text Box 9"/>
              <p:cNvSpPr txBox="1">
                <a:spLocks noChangeArrowheads="1"/>
              </p:cNvSpPr>
              <p:nvPr/>
            </p:nvSpPr>
            <p:spPr bwMode="auto">
              <a:xfrm>
                <a:off x="3585" y="792"/>
                <a:ext cx="210"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B</a:t>
                </a:r>
              </a:p>
            </p:txBody>
          </p:sp>
          <p:sp>
            <p:nvSpPr>
              <p:cNvPr id="13" name="Text Box 10"/>
              <p:cNvSpPr txBox="1">
                <a:spLocks noChangeArrowheads="1"/>
              </p:cNvSpPr>
              <p:nvPr/>
            </p:nvSpPr>
            <p:spPr bwMode="auto">
              <a:xfrm>
                <a:off x="3312" y="2061"/>
                <a:ext cx="208"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C</a:t>
                </a:r>
              </a:p>
            </p:txBody>
          </p:sp>
          <p:sp>
            <p:nvSpPr>
              <p:cNvPr id="14" name="Oval 11"/>
              <p:cNvSpPr>
                <a:spLocks noChangeArrowheads="1"/>
              </p:cNvSpPr>
              <p:nvPr/>
            </p:nvSpPr>
            <p:spPr bwMode="auto">
              <a:xfrm>
                <a:off x="3090" y="1779"/>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15" name="Text Box 12"/>
              <p:cNvSpPr txBox="1">
                <a:spLocks noChangeArrowheads="1"/>
              </p:cNvSpPr>
              <p:nvPr/>
            </p:nvSpPr>
            <p:spPr bwMode="auto">
              <a:xfrm>
                <a:off x="2544" y="2112"/>
                <a:ext cx="22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O</a:t>
                </a:r>
              </a:p>
            </p:txBody>
          </p:sp>
          <p:sp>
            <p:nvSpPr>
              <p:cNvPr id="16" name="Oval 13"/>
              <p:cNvSpPr>
                <a:spLocks noChangeArrowheads="1"/>
              </p:cNvSpPr>
              <p:nvPr/>
            </p:nvSpPr>
            <p:spPr bwMode="auto">
              <a:xfrm>
                <a:off x="3342" y="2244"/>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17" name="Oval 14"/>
              <p:cNvSpPr>
                <a:spLocks noChangeArrowheads="1"/>
              </p:cNvSpPr>
              <p:nvPr/>
            </p:nvSpPr>
            <p:spPr bwMode="auto">
              <a:xfrm>
                <a:off x="3633" y="987"/>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18" name="Text Box 15"/>
              <p:cNvSpPr txBox="1">
                <a:spLocks noChangeArrowheads="1"/>
              </p:cNvSpPr>
              <p:nvPr/>
            </p:nvSpPr>
            <p:spPr bwMode="auto">
              <a:xfrm>
                <a:off x="2256" y="2640"/>
                <a:ext cx="221"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D</a:t>
                </a:r>
              </a:p>
            </p:txBody>
          </p:sp>
          <p:sp>
            <p:nvSpPr>
              <p:cNvPr id="19" name="Line 16"/>
              <p:cNvSpPr>
                <a:spLocks noChangeShapeType="1"/>
              </p:cNvSpPr>
              <p:nvPr/>
            </p:nvSpPr>
            <p:spPr bwMode="auto">
              <a:xfrm rot="36624">
                <a:off x="1836" y="1043"/>
                <a:ext cx="952" cy="1224"/>
              </a:xfrm>
              <a:prstGeom prst="line">
                <a:avLst/>
              </a:prstGeom>
              <a:noFill/>
              <a:ln w="25400">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0000"/>
                  </a:solidFill>
                </a:endParaRPr>
              </a:p>
            </p:txBody>
          </p:sp>
          <p:sp>
            <p:nvSpPr>
              <p:cNvPr id="20" name="Oval 17"/>
              <p:cNvSpPr>
                <a:spLocks noChangeArrowheads="1"/>
              </p:cNvSpPr>
              <p:nvPr/>
            </p:nvSpPr>
            <p:spPr bwMode="auto">
              <a:xfrm>
                <a:off x="1821" y="1014"/>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21" name="Oval 18"/>
              <p:cNvSpPr>
                <a:spLocks noChangeArrowheads="1"/>
              </p:cNvSpPr>
              <p:nvPr/>
            </p:nvSpPr>
            <p:spPr bwMode="auto">
              <a:xfrm>
                <a:off x="2769" y="2262"/>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22" name="Text Box 19"/>
              <p:cNvSpPr txBox="1">
                <a:spLocks noChangeArrowheads="1"/>
              </p:cNvSpPr>
              <p:nvPr/>
            </p:nvSpPr>
            <p:spPr bwMode="auto">
              <a:xfrm>
                <a:off x="1656" y="856"/>
                <a:ext cx="202"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E</a:t>
                </a:r>
              </a:p>
            </p:txBody>
          </p:sp>
          <p:sp>
            <p:nvSpPr>
              <p:cNvPr id="23" name="Text Box 20"/>
              <p:cNvSpPr txBox="1">
                <a:spLocks noChangeArrowheads="1"/>
              </p:cNvSpPr>
              <p:nvPr/>
            </p:nvSpPr>
            <p:spPr bwMode="auto">
              <a:xfrm>
                <a:off x="2212" y="1680"/>
                <a:ext cx="196"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F</a:t>
                </a:r>
              </a:p>
            </p:txBody>
          </p:sp>
          <p:sp>
            <p:nvSpPr>
              <p:cNvPr id="24" name="Oval 21"/>
              <p:cNvSpPr>
                <a:spLocks noChangeArrowheads="1"/>
              </p:cNvSpPr>
              <p:nvPr/>
            </p:nvSpPr>
            <p:spPr bwMode="auto">
              <a:xfrm>
                <a:off x="2416" y="1796"/>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25" name="Text Box 22"/>
              <p:cNvSpPr txBox="1">
                <a:spLocks noChangeArrowheads="1"/>
              </p:cNvSpPr>
              <p:nvPr/>
            </p:nvSpPr>
            <p:spPr bwMode="auto">
              <a:xfrm>
                <a:off x="4320" y="2112"/>
                <a:ext cx="219"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G</a:t>
                </a:r>
              </a:p>
            </p:txBody>
          </p:sp>
          <p:sp>
            <p:nvSpPr>
              <p:cNvPr id="26" name="Text Box 23"/>
              <p:cNvSpPr txBox="1">
                <a:spLocks noChangeArrowheads="1"/>
              </p:cNvSpPr>
              <p:nvPr/>
            </p:nvSpPr>
            <p:spPr bwMode="auto">
              <a:xfrm>
                <a:off x="1008" y="2160"/>
                <a:ext cx="220"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H</a:t>
                </a:r>
              </a:p>
            </p:txBody>
          </p:sp>
          <p:sp>
            <p:nvSpPr>
              <p:cNvPr id="27" name="Oval 24"/>
              <p:cNvSpPr>
                <a:spLocks noChangeArrowheads="1"/>
              </p:cNvSpPr>
              <p:nvPr/>
            </p:nvSpPr>
            <p:spPr bwMode="auto">
              <a:xfrm>
                <a:off x="2456" y="2733"/>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grpSp>
      </p:grpSp>
      <p:sp>
        <p:nvSpPr>
          <p:cNvPr id="28" name="Rectangle 25"/>
          <p:cNvSpPr>
            <a:spLocks noChangeArrowheads="1"/>
          </p:cNvSpPr>
          <p:nvPr/>
        </p:nvSpPr>
        <p:spPr bwMode="auto">
          <a:xfrm>
            <a:off x="-52388" y="5373688"/>
            <a:ext cx="606425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1400" dirty="0">
                <a:ea typeface="宋体" pitchFamily="2" charset="-122"/>
              </a:rPr>
              <a:t>    (a) </a:t>
            </a:r>
            <a:r>
              <a:rPr lang="zh-CN" altLang="en-US" sz="1400" dirty="0" smtClean="0">
                <a:ea typeface="宋体" pitchFamily="2" charset="-122"/>
              </a:rPr>
              <a:t>沿线的</a:t>
            </a:r>
            <a:r>
              <a:rPr lang="en-US" altLang="zh-CN" sz="1400" dirty="0" smtClean="0">
                <a:ea typeface="宋体" pitchFamily="2" charset="-122"/>
              </a:rPr>
              <a:t>SWR</a:t>
            </a:r>
            <a:r>
              <a:rPr lang="zh-CN" altLang="en-US"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(b) </a:t>
            </a:r>
            <a:r>
              <a:rPr lang="zh-CN" altLang="en-US" sz="1400" dirty="0" smtClean="0">
                <a:ea typeface="宋体" pitchFamily="2" charset="-122"/>
              </a:rPr>
              <a:t>负载处的反射系数</a:t>
            </a:r>
            <a:r>
              <a:rPr lang="en-US" altLang="zh-CN"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(c) </a:t>
            </a:r>
            <a:r>
              <a:rPr lang="zh-CN" altLang="en-US" sz="1400" dirty="0" smtClean="0">
                <a:ea typeface="宋体" pitchFamily="2" charset="-122"/>
              </a:rPr>
              <a:t>负载的导纳</a:t>
            </a:r>
            <a:r>
              <a:rPr lang="en-US" altLang="zh-CN"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(d) </a:t>
            </a:r>
            <a:r>
              <a:rPr lang="zh-CN" altLang="en-US" sz="1400" dirty="0" smtClean="0">
                <a:ea typeface="宋体" pitchFamily="2" charset="-122"/>
              </a:rPr>
              <a:t>传输线的输入导纳</a:t>
            </a:r>
            <a:r>
              <a:rPr lang="en-US" altLang="zh-CN"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(e) </a:t>
            </a:r>
            <a:r>
              <a:rPr lang="zh-CN" altLang="en-US" sz="1400" dirty="0" smtClean="0">
                <a:ea typeface="宋体" pitchFamily="2" charset="-122"/>
              </a:rPr>
              <a:t>离负载第一个最小电压值的距离</a:t>
            </a:r>
            <a:r>
              <a:rPr lang="en-US" altLang="zh-CN"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(f) </a:t>
            </a:r>
            <a:r>
              <a:rPr lang="zh-CN" altLang="en-US" sz="1400" dirty="0" smtClean="0">
                <a:ea typeface="宋体" pitchFamily="2" charset="-122"/>
              </a:rPr>
              <a:t>离负载第一个最大电压值的距离</a:t>
            </a:r>
            <a:r>
              <a:rPr lang="en-US" altLang="zh-CN" sz="1400" dirty="0" smtClean="0">
                <a:ea typeface="宋体" pitchFamily="2" charset="-122"/>
              </a:rPr>
              <a:t>.</a:t>
            </a:r>
            <a:endParaRPr lang="en-US" altLang="zh-CN" sz="1400" dirty="0">
              <a:ea typeface="宋体" pitchFamily="2" charset="-122"/>
            </a:endParaRPr>
          </a:p>
        </p:txBody>
      </p:sp>
      <p:grpSp>
        <p:nvGrpSpPr>
          <p:cNvPr id="29" name="Group 26"/>
          <p:cNvGrpSpPr>
            <a:grpSpLocks/>
          </p:cNvGrpSpPr>
          <p:nvPr/>
        </p:nvGrpSpPr>
        <p:grpSpPr bwMode="auto">
          <a:xfrm>
            <a:off x="-684213" y="3716338"/>
            <a:ext cx="6351588" cy="1390650"/>
            <a:chOff x="555" y="2544"/>
            <a:chExt cx="4761" cy="1066"/>
          </a:xfrm>
        </p:grpSpPr>
        <p:sp>
          <p:nvSpPr>
            <p:cNvPr id="30" name="Line 27"/>
            <p:cNvSpPr>
              <a:spLocks noChangeShapeType="1"/>
            </p:cNvSpPr>
            <p:nvPr/>
          </p:nvSpPr>
          <p:spPr bwMode="auto">
            <a:xfrm>
              <a:off x="1872" y="2880"/>
              <a:ext cx="18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28"/>
            <p:cNvSpPr>
              <a:spLocks noChangeShapeType="1"/>
            </p:cNvSpPr>
            <p:nvPr/>
          </p:nvSpPr>
          <p:spPr bwMode="auto">
            <a:xfrm>
              <a:off x="1872" y="3504"/>
              <a:ext cx="18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Oval 29"/>
            <p:cNvSpPr>
              <a:spLocks noChangeArrowheads="1"/>
            </p:cNvSpPr>
            <p:nvPr/>
          </p:nvSpPr>
          <p:spPr bwMode="auto">
            <a:xfrm>
              <a:off x="1872" y="2832"/>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33" name="Oval 30"/>
            <p:cNvSpPr>
              <a:spLocks noChangeArrowheads="1"/>
            </p:cNvSpPr>
            <p:nvPr/>
          </p:nvSpPr>
          <p:spPr bwMode="auto">
            <a:xfrm>
              <a:off x="3705" y="3465"/>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34" name="Oval 31"/>
            <p:cNvSpPr>
              <a:spLocks noChangeArrowheads="1"/>
            </p:cNvSpPr>
            <p:nvPr/>
          </p:nvSpPr>
          <p:spPr bwMode="auto">
            <a:xfrm>
              <a:off x="3687" y="2832"/>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35" name="Oval 32"/>
            <p:cNvSpPr>
              <a:spLocks noChangeArrowheads="1"/>
            </p:cNvSpPr>
            <p:nvPr/>
          </p:nvSpPr>
          <p:spPr bwMode="auto">
            <a:xfrm>
              <a:off x="1824" y="3465"/>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36" name="Line 33"/>
            <p:cNvSpPr>
              <a:spLocks noChangeShapeType="1"/>
            </p:cNvSpPr>
            <p:nvPr/>
          </p:nvSpPr>
          <p:spPr bwMode="auto">
            <a:xfrm>
              <a:off x="3762" y="2880"/>
              <a:ext cx="24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34"/>
            <p:cNvSpPr>
              <a:spLocks noChangeShapeType="1"/>
            </p:cNvSpPr>
            <p:nvPr/>
          </p:nvSpPr>
          <p:spPr bwMode="auto">
            <a:xfrm>
              <a:off x="3771" y="3504"/>
              <a:ext cx="24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Line 35"/>
            <p:cNvSpPr>
              <a:spLocks noChangeShapeType="1"/>
            </p:cNvSpPr>
            <p:nvPr/>
          </p:nvSpPr>
          <p:spPr bwMode="auto">
            <a:xfrm>
              <a:off x="4002" y="2880"/>
              <a:ext cx="0" cy="15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 name="Line 36"/>
            <p:cNvSpPr>
              <a:spLocks noChangeShapeType="1"/>
            </p:cNvSpPr>
            <p:nvPr/>
          </p:nvSpPr>
          <p:spPr bwMode="auto">
            <a:xfrm>
              <a:off x="4014" y="3360"/>
              <a:ext cx="0" cy="1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Freeform 37"/>
            <p:cNvSpPr>
              <a:spLocks/>
            </p:cNvSpPr>
            <p:nvPr/>
          </p:nvSpPr>
          <p:spPr bwMode="auto">
            <a:xfrm>
              <a:off x="4009" y="3044"/>
              <a:ext cx="87" cy="344"/>
            </a:xfrm>
            <a:custGeom>
              <a:avLst/>
              <a:gdLst>
                <a:gd name="T0" fmla="*/ 6 w 87"/>
                <a:gd name="T1" fmla="*/ 0 h 344"/>
                <a:gd name="T2" fmla="*/ 66 w 87"/>
                <a:gd name="T3" fmla="*/ 26 h 344"/>
                <a:gd name="T4" fmla="*/ 14 w 87"/>
                <a:gd name="T5" fmla="*/ 95 h 344"/>
                <a:gd name="T6" fmla="*/ 75 w 87"/>
                <a:gd name="T7" fmla="*/ 146 h 344"/>
                <a:gd name="T8" fmla="*/ 83 w 87"/>
                <a:gd name="T9" fmla="*/ 172 h 344"/>
                <a:gd name="T10" fmla="*/ 57 w 87"/>
                <a:gd name="T11" fmla="*/ 181 h 344"/>
                <a:gd name="T12" fmla="*/ 14 w 87"/>
                <a:gd name="T13" fmla="*/ 215 h 344"/>
                <a:gd name="T14" fmla="*/ 75 w 87"/>
                <a:gd name="T15" fmla="*/ 267 h 344"/>
                <a:gd name="T16" fmla="*/ 32 w 87"/>
                <a:gd name="T17" fmla="*/ 301 h 344"/>
                <a:gd name="T18" fmla="*/ 6 w 87"/>
                <a:gd name="T19" fmla="*/ 310 h 344"/>
                <a:gd name="T20" fmla="*/ 6 w 87"/>
                <a:gd name="T21" fmla="*/ 344 h 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7" h="344">
                  <a:moveTo>
                    <a:pt x="6" y="0"/>
                  </a:moveTo>
                  <a:cubicBezTo>
                    <a:pt x="16" y="3"/>
                    <a:pt x="60" y="10"/>
                    <a:pt x="66" y="26"/>
                  </a:cubicBezTo>
                  <a:cubicBezTo>
                    <a:pt x="77" y="53"/>
                    <a:pt x="14" y="95"/>
                    <a:pt x="14" y="95"/>
                  </a:cubicBezTo>
                  <a:cubicBezTo>
                    <a:pt x="26" y="130"/>
                    <a:pt x="41" y="135"/>
                    <a:pt x="75" y="146"/>
                  </a:cubicBezTo>
                  <a:cubicBezTo>
                    <a:pt x="78" y="155"/>
                    <a:pt x="87" y="164"/>
                    <a:pt x="83" y="172"/>
                  </a:cubicBezTo>
                  <a:cubicBezTo>
                    <a:pt x="79" y="180"/>
                    <a:pt x="65" y="177"/>
                    <a:pt x="57" y="181"/>
                  </a:cubicBezTo>
                  <a:cubicBezTo>
                    <a:pt x="38" y="191"/>
                    <a:pt x="29" y="201"/>
                    <a:pt x="14" y="215"/>
                  </a:cubicBezTo>
                  <a:cubicBezTo>
                    <a:pt x="48" y="237"/>
                    <a:pt x="61" y="228"/>
                    <a:pt x="75" y="267"/>
                  </a:cubicBezTo>
                  <a:cubicBezTo>
                    <a:pt x="12" y="286"/>
                    <a:pt x="85" y="258"/>
                    <a:pt x="32" y="301"/>
                  </a:cubicBezTo>
                  <a:cubicBezTo>
                    <a:pt x="25" y="307"/>
                    <a:pt x="11" y="302"/>
                    <a:pt x="6" y="310"/>
                  </a:cubicBezTo>
                  <a:cubicBezTo>
                    <a:pt x="0" y="320"/>
                    <a:pt x="6" y="333"/>
                    <a:pt x="6" y="344"/>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 name="Line 38"/>
            <p:cNvSpPr>
              <a:spLocks noChangeShapeType="1"/>
            </p:cNvSpPr>
            <p:nvPr/>
          </p:nvSpPr>
          <p:spPr bwMode="auto">
            <a:xfrm>
              <a:off x="3165" y="2679"/>
              <a:ext cx="530" cy="0"/>
            </a:xfrm>
            <a:prstGeom prst="line">
              <a:avLst/>
            </a:prstGeom>
            <a:noFill/>
            <a:ln w="9525">
              <a:solidFill>
                <a:schemeClr val="tx1"/>
              </a:solidFill>
              <a:miter lim="800000"/>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 name="Line 39"/>
            <p:cNvSpPr>
              <a:spLocks noChangeShapeType="1"/>
            </p:cNvSpPr>
            <p:nvPr/>
          </p:nvSpPr>
          <p:spPr bwMode="auto">
            <a:xfrm flipH="1">
              <a:off x="1920" y="2688"/>
              <a:ext cx="608" cy="0"/>
            </a:xfrm>
            <a:prstGeom prst="line">
              <a:avLst/>
            </a:prstGeom>
            <a:noFill/>
            <a:ln w="9525">
              <a:solidFill>
                <a:schemeClr val="tx1"/>
              </a:solidFill>
              <a:miter lim="800000"/>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 name="Text Box 40"/>
            <p:cNvSpPr txBox="1">
              <a:spLocks noChangeArrowheads="1"/>
            </p:cNvSpPr>
            <p:nvPr/>
          </p:nvSpPr>
          <p:spPr bwMode="auto">
            <a:xfrm>
              <a:off x="2496" y="2544"/>
              <a:ext cx="717"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latin typeface="TimesNewRoman" charset="0"/>
                  <a:ea typeface="宋体" pitchFamily="2" charset="-122"/>
                </a:rPr>
                <a:t>L = 0.4</a:t>
              </a:r>
              <a:r>
                <a:rPr lang="en-US" altLang="zh-CN" sz="2000">
                  <a:latin typeface="TimesNewRoman" charset="0"/>
                  <a:ea typeface="宋体" pitchFamily="2" charset="-122"/>
                  <a:sym typeface="Symbol" pitchFamily="18" charset="2"/>
                </a:rPr>
                <a:t></a:t>
              </a:r>
              <a:endParaRPr lang="en-US" altLang="zh-CN" sz="2000">
                <a:latin typeface="TimesNewRoman" charset="0"/>
                <a:ea typeface="宋体" pitchFamily="2" charset="-122"/>
              </a:endParaRPr>
            </a:p>
          </p:txBody>
        </p:sp>
        <p:sp>
          <p:nvSpPr>
            <p:cNvPr id="44" name="Text Box 41"/>
            <p:cNvSpPr txBox="1">
              <a:spLocks noChangeArrowheads="1"/>
            </p:cNvSpPr>
            <p:nvPr/>
          </p:nvSpPr>
          <p:spPr bwMode="auto">
            <a:xfrm>
              <a:off x="555" y="2949"/>
              <a:ext cx="138"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45" name="Text Box 42"/>
            <p:cNvSpPr txBox="1">
              <a:spLocks noChangeArrowheads="1"/>
            </p:cNvSpPr>
            <p:nvPr/>
          </p:nvSpPr>
          <p:spPr bwMode="auto">
            <a:xfrm>
              <a:off x="1297" y="3072"/>
              <a:ext cx="575"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ea typeface="宋体" pitchFamily="2" charset="-122"/>
                </a:rPr>
                <a:t>Z</a:t>
              </a:r>
              <a:r>
                <a:rPr lang="en-US" altLang="zh-CN" sz="2000" baseline="-25000">
                  <a:ea typeface="宋体" pitchFamily="2" charset="-122"/>
                </a:rPr>
                <a:t>in  </a:t>
              </a:r>
              <a:r>
                <a:rPr lang="en-US" altLang="zh-CN" sz="2000">
                  <a:ea typeface="宋体" pitchFamily="2" charset="-122"/>
                  <a:sym typeface="Symbol" pitchFamily="18" charset="2"/>
                </a:rPr>
                <a:t></a:t>
              </a:r>
              <a:endParaRPr lang="en-US" altLang="zh-CN" sz="2000">
                <a:ea typeface="宋体" pitchFamily="2" charset="-122"/>
              </a:endParaRPr>
            </a:p>
          </p:txBody>
        </p:sp>
        <p:sp>
          <p:nvSpPr>
            <p:cNvPr id="46" name="Text Box 43"/>
            <p:cNvSpPr txBox="1">
              <a:spLocks noChangeArrowheads="1"/>
            </p:cNvSpPr>
            <p:nvPr/>
          </p:nvSpPr>
          <p:spPr bwMode="auto">
            <a:xfrm>
              <a:off x="4129" y="3025"/>
              <a:ext cx="1187"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latin typeface="TimesNewRoman" charset="0"/>
                  <a:ea typeface="宋体" pitchFamily="2" charset="-122"/>
                </a:rPr>
                <a:t>Z</a:t>
              </a:r>
              <a:r>
                <a:rPr lang="en-US" altLang="zh-CN" sz="2000" baseline="-25000">
                  <a:latin typeface="TimesNewRoman" charset="0"/>
                  <a:ea typeface="宋体" pitchFamily="2" charset="-122"/>
                </a:rPr>
                <a:t>L</a:t>
              </a:r>
              <a:r>
                <a:rPr lang="en-US" altLang="zh-CN" sz="2000">
                  <a:latin typeface="TimesNewRoman" charset="0"/>
                  <a:ea typeface="宋体" pitchFamily="2" charset="-122"/>
                </a:rPr>
                <a:t>=60+j50</a:t>
              </a:r>
              <a:r>
                <a:rPr lang="en-US" altLang="zh-CN" sz="2000">
                  <a:latin typeface="TimesNewRoman" charset="0"/>
                  <a:ea typeface="宋体" pitchFamily="2" charset="-122"/>
                  <a:sym typeface="Symbol" pitchFamily="18" charset="2"/>
                </a:rPr>
                <a:t></a:t>
              </a:r>
              <a:endParaRPr lang="en-US" altLang="zh-CN" sz="2000">
                <a:latin typeface="TimesNewRoman" charset="0"/>
                <a:ea typeface="宋体" pitchFamily="2" charset="-122"/>
              </a:endParaRPr>
            </a:p>
          </p:txBody>
        </p:sp>
        <p:sp>
          <p:nvSpPr>
            <p:cNvPr id="47" name="Text Box 44"/>
            <p:cNvSpPr txBox="1">
              <a:spLocks noChangeArrowheads="1"/>
            </p:cNvSpPr>
            <p:nvPr/>
          </p:nvSpPr>
          <p:spPr bwMode="auto">
            <a:xfrm>
              <a:off x="2304" y="3072"/>
              <a:ext cx="1188"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latin typeface="TimesNewRoman" charset="0"/>
                  <a:ea typeface="宋体" pitchFamily="2" charset="-122"/>
                </a:rPr>
                <a:t>Z</a:t>
              </a:r>
              <a:r>
                <a:rPr lang="en-US" altLang="zh-CN" sz="2000" baseline="-25000">
                  <a:latin typeface="TimesNewRoman" charset="0"/>
                  <a:ea typeface="宋体" pitchFamily="2" charset="-122"/>
                </a:rPr>
                <a:t>0</a:t>
              </a:r>
              <a:r>
                <a:rPr lang="en-US" altLang="zh-CN" sz="2000">
                  <a:latin typeface="TimesNewRoman" charset="0"/>
                  <a:ea typeface="宋体" pitchFamily="2" charset="-122"/>
                </a:rPr>
                <a:t>=50</a:t>
              </a:r>
              <a:r>
                <a:rPr lang="en-US" altLang="zh-CN" sz="2000">
                  <a:latin typeface="TimesNewRoman" charset="0"/>
                  <a:ea typeface="宋体" pitchFamily="2" charset="-122"/>
                  <a:sym typeface="Symbol" pitchFamily="18" charset="2"/>
                </a:rPr>
                <a:t></a:t>
              </a:r>
              <a:endParaRPr lang="en-US" altLang="zh-CN" sz="2000">
                <a:latin typeface="TimesNewRoman" charset="0"/>
                <a:ea typeface="宋体" pitchFamily="2" charset="-122"/>
              </a:endParaRPr>
            </a:p>
          </p:txBody>
        </p:sp>
      </p:grpSp>
    </p:spTree>
    <p:extLst>
      <p:ext uri="{BB962C8B-B14F-4D97-AF65-F5344CB8AC3E}">
        <p14:creationId xmlns:p14="http://schemas.microsoft.com/office/powerpoint/2010/main" val="857313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48</a:t>
            </a:fld>
            <a:endParaRPr lang="zh-CN" altLang="en-US" dirty="0"/>
          </a:p>
        </p:txBody>
      </p:sp>
      <p:sp>
        <p:nvSpPr>
          <p:cNvPr id="5" name="Rectangle 2"/>
          <p:cNvSpPr>
            <a:spLocks noChangeArrowheads="1"/>
          </p:cNvSpPr>
          <p:nvPr/>
        </p:nvSpPr>
        <p:spPr bwMode="auto">
          <a:xfrm>
            <a:off x="1066800" y="1143000"/>
            <a:ext cx="7467600" cy="491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itchFamily="2" charset="2"/>
              <a:buChar char="n"/>
              <a:defRPr sz="32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buFont typeface="Wingdings" pitchFamily="2" charset="2"/>
              <a:buNone/>
            </a:pPr>
            <a:endParaRPr lang="en-US" altLang="zh-CN" sz="2000" dirty="0">
              <a:latin typeface="TimesNewRoman,Italic" charset="0"/>
              <a:ea typeface="宋体" pitchFamily="2" charset="-122"/>
            </a:endParaRPr>
          </a:p>
          <a:p>
            <a:pPr eaLnBrk="1" hangingPunct="1">
              <a:buFont typeface="Wingdings" pitchFamily="2" charset="2"/>
              <a:buNone/>
            </a:pPr>
            <a:endParaRPr lang="en-US" altLang="zh-CN" sz="2000" dirty="0">
              <a:latin typeface="TimesNewRoman,Italic" charset="0"/>
              <a:ea typeface="宋体" pitchFamily="2" charset="-122"/>
            </a:endParaRPr>
          </a:p>
          <a:p>
            <a:pPr algn="just" eaLnBrk="1" hangingPunct="1">
              <a:buFont typeface="Wingdings" pitchFamily="2" charset="2"/>
              <a:buNone/>
            </a:pPr>
            <a:r>
              <a:rPr lang="en-US" altLang="zh-CN" sz="2000" dirty="0">
                <a:latin typeface="TimesNewRoman,Italic" charset="0"/>
                <a:ea typeface="宋体" pitchFamily="2" charset="-122"/>
              </a:rPr>
              <a:t>6. </a:t>
            </a:r>
            <a:r>
              <a:rPr lang="zh-CN" altLang="en-US" sz="2000" dirty="0" smtClean="0">
                <a:latin typeface="TimesNewRoman,Italic" charset="0"/>
                <a:ea typeface="宋体" pitchFamily="2" charset="-122"/>
              </a:rPr>
              <a:t>从点</a:t>
            </a:r>
            <a:r>
              <a:rPr lang="en-US" altLang="zh-CN" sz="2400" dirty="0" smtClean="0">
                <a:latin typeface="TimesNewRoman,Italic" charset="0"/>
                <a:ea typeface="宋体" pitchFamily="2" charset="-122"/>
              </a:rPr>
              <a:t> </a:t>
            </a:r>
            <a:r>
              <a:rPr lang="en-US" altLang="zh-CN" sz="2400" b="1" dirty="0">
                <a:solidFill>
                  <a:srgbClr val="009900"/>
                </a:solidFill>
                <a:latin typeface="TimesNewRoman,Italic" charset="0"/>
                <a:ea typeface="宋体" pitchFamily="2" charset="-122"/>
              </a:rPr>
              <a:t>OB</a:t>
            </a:r>
            <a:r>
              <a:rPr lang="en-US" altLang="zh-CN" sz="2400" dirty="0">
                <a:latin typeface="TimesNewRoman,Italic" charset="0"/>
                <a:ea typeface="宋体" pitchFamily="2" charset="-122"/>
              </a:rPr>
              <a:t> </a:t>
            </a:r>
            <a:r>
              <a:rPr lang="zh-CN" altLang="en-US" sz="2400" dirty="0" smtClean="0">
                <a:latin typeface="TimesNewRoman,Italic" charset="0"/>
                <a:ea typeface="宋体" pitchFamily="2" charset="-122"/>
              </a:rPr>
              <a:t>顺时针旋转</a:t>
            </a:r>
            <a:r>
              <a:rPr lang="en-US" altLang="zh-CN" sz="2400" dirty="0" smtClean="0">
                <a:latin typeface="TimesNewRoman,Italic" charset="0"/>
                <a:ea typeface="宋体" pitchFamily="2" charset="-122"/>
              </a:rPr>
              <a:t> </a:t>
            </a:r>
            <a:r>
              <a:rPr lang="en-US" altLang="zh-CN" sz="2400" dirty="0">
                <a:latin typeface="TimesNewRoman,Italic" charset="0"/>
                <a:ea typeface="宋体" pitchFamily="2" charset="-122"/>
              </a:rPr>
              <a:t>0.4</a:t>
            </a:r>
            <a:r>
              <a:rPr lang="en-US" altLang="zh-CN" sz="2400" dirty="0">
                <a:latin typeface="TimesNewRoman,Italic" charset="0"/>
                <a:ea typeface="宋体" pitchFamily="2" charset="-122"/>
                <a:sym typeface="Symbol" pitchFamily="18" charset="2"/>
              </a:rPr>
              <a:t>, </a:t>
            </a:r>
            <a:r>
              <a:rPr lang="zh-CN" altLang="en-US" sz="2400" dirty="0" smtClean="0">
                <a:latin typeface="TimesNewRoman,Italic" charset="0"/>
                <a:ea typeface="宋体" pitchFamily="2" charset="-122"/>
                <a:sym typeface="Symbol" pitchFamily="18" charset="2"/>
              </a:rPr>
              <a:t>可得到与外边圆交叉的点</a:t>
            </a:r>
            <a:r>
              <a:rPr lang="en-US" altLang="zh-CN" sz="2400" b="1" dirty="0" smtClean="0">
                <a:solidFill>
                  <a:srgbClr val="009900"/>
                </a:solidFill>
                <a:latin typeface="TimesNewRoman,Italic" charset="0"/>
                <a:ea typeface="宋体" pitchFamily="2" charset="-122"/>
                <a:sym typeface="Symbol" pitchFamily="18" charset="2"/>
              </a:rPr>
              <a:t>E</a:t>
            </a:r>
            <a:r>
              <a:rPr lang="en-US" altLang="zh-CN" sz="2400" dirty="0" smtClean="0">
                <a:latin typeface="TimesNewRoman,Italic" charset="0"/>
                <a:ea typeface="宋体" pitchFamily="2" charset="-122"/>
                <a:sym typeface="Symbol" pitchFamily="18" charset="2"/>
              </a:rPr>
              <a:t> </a:t>
            </a:r>
            <a:r>
              <a:rPr lang="en-US" altLang="zh-CN" sz="2400" dirty="0">
                <a:latin typeface="TimesNewRoman,Italic" charset="0"/>
                <a:ea typeface="宋体" pitchFamily="2" charset="-122"/>
                <a:sym typeface="Symbol" pitchFamily="18" charset="2"/>
              </a:rPr>
              <a:t>(0.076 ), </a:t>
            </a:r>
            <a:r>
              <a:rPr lang="zh-CN" altLang="en-US" sz="2400" dirty="0" smtClean="0">
                <a:latin typeface="TimesNewRoman,Italic" charset="0"/>
                <a:ea typeface="宋体" pitchFamily="2" charset="-122"/>
                <a:sym typeface="Symbol" pitchFamily="18" charset="2"/>
              </a:rPr>
              <a:t>与反射系数圆交叉的点</a:t>
            </a:r>
            <a:r>
              <a:rPr lang="en-US" altLang="zh-CN" sz="2400" b="1" dirty="0" smtClean="0">
                <a:solidFill>
                  <a:srgbClr val="009900"/>
                </a:solidFill>
                <a:latin typeface="TimesNewRoman,Italic" charset="0"/>
                <a:ea typeface="宋体" pitchFamily="2" charset="-122"/>
                <a:sym typeface="Symbol" pitchFamily="18" charset="2"/>
              </a:rPr>
              <a:t>F</a:t>
            </a:r>
            <a:r>
              <a:rPr lang="en-US" altLang="zh-CN" sz="2400" dirty="0">
                <a:latin typeface="TimesNewRoman,Italic" charset="0"/>
                <a:ea typeface="宋体" pitchFamily="2" charset="-122"/>
                <a:sym typeface="Symbol" pitchFamily="18" charset="2"/>
              </a:rPr>
              <a:t>, </a:t>
            </a:r>
            <a:r>
              <a:rPr lang="zh-CN" altLang="en-US" sz="2400" dirty="0" smtClean="0">
                <a:latin typeface="TimesNewRoman,Italic" charset="0"/>
                <a:ea typeface="宋体" pitchFamily="2" charset="-122"/>
                <a:sym typeface="Symbol" pitchFamily="18" charset="2"/>
              </a:rPr>
              <a:t>我们可以读出该传输线归一化的输入阻抗值为</a:t>
            </a:r>
            <a:r>
              <a:rPr lang="en-US" altLang="zh-CN" sz="2400" dirty="0" smtClean="0">
                <a:latin typeface="TimesNewRoman,Italic" charset="0"/>
                <a:ea typeface="宋体" pitchFamily="2" charset="-122"/>
                <a:sym typeface="Symbol" pitchFamily="18" charset="2"/>
              </a:rPr>
              <a:t>:</a:t>
            </a:r>
            <a:endParaRPr lang="en-US" altLang="zh-CN" sz="2400" dirty="0">
              <a:latin typeface="TimesNewRoman,Italic" charset="0"/>
              <a:ea typeface="宋体" pitchFamily="2" charset="-122"/>
              <a:sym typeface="Symbol" pitchFamily="18" charset="2"/>
            </a:endParaRPr>
          </a:p>
          <a:p>
            <a:pPr algn="just" eaLnBrk="1" hangingPunct="1">
              <a:buFont typeface="Wingdings" pitchFamily="2" charset="2"/>
              <a:buNone/>
            </a:pPr>
            <a:endParaRPr lang="en-US" altLang="zh-CN" sz="2400" dirty="0">
              <a:latin typeface="TimesNewRoman,Italic" charset="0"/>
              <a:ea typeface="宋体" pitchFamily="2" charset="-122"/>
              <a:sym typeface="Symbol" pitchFamily="18" charset="2"/>
            </a:endParaRPr>
          </a:p>
          <a:p>
            <a:pPr algn="just" eaLnBrk="1" hangingPunct="1">
              <a:buFont typeface="Wingdings" pitchFamily="2" charset="2"/>
              <a:buNone/>
            </a:pPr>
            <a:endParaRPr lang="en-US" altLang="zh-CN" sz="2400" dirty="0">
              <a:latin typeface="TimesNewRoman,Italic" charset="0"/>
              <a:ea typeface="宋体" pitchFamily="2" charset="-122"/>
              <a:sym typeface="Symbol" pitchFamily="18" charset="2"/>
            </a:endParaRPr>
          </a:p>
          <a:p>
            <a:pPr eaLnBrk="1" hangingPunct="1">
              <a:buFont typeface="Wingdings" pitchFamily="2" charset="2"/>
              <a:buNone/>
            </a:pPr>
            <a:r>
              <a:rPr lang="en-US" altLang="zh-CN" sz="2400" dirty="0">
                <a:latin typeface="TimesNewRoman,Italic" charset="0"/>
                <a:ea typeface="宋体" pitchFamily="2" charset="-122"/>
              </a:rPr>
              <a:t>     </a:t>
            </a:r>
            <a:r>
              <a:rPr lang="zh-CN" altLang="en-US" sz="2400" dirty="0" smtClean="0">
                <a:latin typeface="TimesNewRoman,Italic" charset="0"/>
                <a:ea typeface="宋体" pitchFamily="2" charset="-122"/>
              </a:rPr>
              <a:t>去归一化之后可以得到输入阻抗值为</a:t>
            </a:r>
            <a:endParaRPr lang="en-US" altLang="zh-CN" sz="2400" dirty="0">
              <a:latin typeface="TimesNewRoman,Italic" charset="0"/>
              <a:ea typeface="宋体" pitchFamily="2" charset="-122"/>
            </a:endParaRPr>
          </a:p>
          <a:p>
            <a:pPr eaLnBrk="1" hangingPunct="1">
              <a:buFont typeface="Wingdings" pitchFamily="2" charset="2"/>
              <a:buNone/>
            </a:pPr>
            <a:endParaRPr lang="en-US" altLang="zh-CN" sz="2400" dirty="0">
              <a:latin typeface="TimesNewRoman,Italic" charset="0"/>
              <a:ea typeface="宋体" pitchFamily="2" charset="-122"/>
            </a:endParaRPr>
          </a:p>
          <a:p>
            <a:pPr eaLnBrk="1" hangingPunct="1">
              <a:buFont typeface="Wingdings" pitchFamily="2" charset="2"/>
              <a:buNone/>
            </a:pPr>
            <a:endParaRPr lang="en-US" altLang="zh-CN" sz="2000" dirty="0">
              <a:latin typeface="TimesNewRoman,Italic" charset="0"/>
              <a:ea typeface="宋体" pitchFamily="2" charset="-122"/>
            </a:endParaRPr>
          </a:p>
          <a:p>
            <a:pPr eaLnBrk="1" hangingPunct="1">
              <a:buFont typeface="Wingdings" pitchFamily="2" charset="2"/>
              <a:buNone/>
            </a:pPr>
            <a:endParaRPr lang="en-US" altLang="zh-CN" sz="2000" dirty="0">
              <a:latin typeface="TimesNewRoman,Italic" charset="0"/>
              <a:ea typeface="宋体" pitchFamily="2" charset="-122"/>
            </a:endParaRPr>
          </a:p>
          <a:p>
            <a:pPr eaLnBrk="1" hangingPunct="1"/>
            <a:endParaRPr lang="zh-CN" altLang="en-US" sz="2000" dirty="0">
              <a:latin typeface="TimesNewRoman,Italic" charset="0"/>
              <a:ea typeface="宋体" pitchFamily="2" charset="-122"/>
            </a:endParaRPr>
          </a:p>
        </p:txBody>
      </p:sp>
      <p:graphicFrame>
        <p:nvGraphicFramePr>
          <p:cNvPr id="6" name="Object 3"/>
          <p:cNvGraphicFramePr>
            <a:graphicFrameLocks noChangeAspect="1"/>
          </p:cNvGraphicFramePr>
          <p:nvPr>
            <p:extLst/>
          </p:nvPr>
        </p:nvGraphicFramePr>
        <p:xfrm>
          <a:off x="3348038" y="3284984"/>
          <a:ext cx="2590800" cy="519113"/>
        </p:xfrm>
        <a:graphic>
          <a:graphicData uri="http://schemas.openxmlformats.org/presentationml/2006/ole">
            <mc:AlternateContent xmlns:mc="http://schemas.openxmlformats.org/markup-compatibility/2006">
              <mc:Choice xmlns:v="urn:schemas-microsoft-com:vml" Requires="v">
                <p:oleObj spid="_x0000_s6180" name="Equation" r:id="rId3" imgW="1206500" imgH="241300" progId="Equation.DSMT4">
                  <p:embed/>
                </p:oleObj>
              </mc:Choice>
              <mc:Fallback>
                <p:oleObj name="Equation" r:id="rId3" imgW="1206500" imgH="241300" progId="Equation.DSMT4">
                  <p:embed/>
                  <p:pic>
                    <p:nvPicPr>
                      <p:cNvPr id="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3284984"/>
                        <a:ext cx="2590800" cy="519113"/>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4"/>
          <p:cNvGraphicFramePr>
            <a:graphicFrameLocks noChangeAspect="1"/>
          </p:cNvGraphicFramePr>
          <p:nvPr>
            <p:extLst/>
          </p:nvPr>
        </p:nvGraphicFramePr>
        <p:xfrm>
          <a:off x="2916238" y="5013176"/>
          <a:ext cx="3835400" cy="468312"/>
        </p:xfrm>
        <a:graphic>
          <a:graphicData uri="http://schemas.openxmlformats.org/presentationml/2006/ole">
            <mc:AlternateContent xmlns:mc="http://schemas.openxmlformats.org/markup-compatibility/2006">
              <mc:Choice xmlns:v="urn:schemas-microsoft-com:vml" Requires="v">
                <p:oleObj spid="_x0000_s6181" name="Equation" r:id="rId5" imgW="1981200" imgH="241300" progId="Equation.DSMT4">
                  <p:embed/>
                </p:oleObj>
              </mc:Choice>
              <mc:Fallback>
                <p:oleObj name="Equation" r:id="rId5" imgW="1981200" imgH="241300" progId="Equation.DSMT4">
                  <p:embed/>
                  <p:pic>
                    <p:nvPicPr>
                      <p:cNvPr id="7"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238" y="5013176"/>
                        <a:ext cx="3835400" cy="468312"/>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29401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49</a:t>
            </a:fld>
            <a:endParaRPr lang="zh-CN" altLang="en-US" dirty="0"/>
          </a:p>
        </p:txBody>
      </p:sp>
      <p:grpSp>
        <p:nvGrpSpPr>
          <p:cNvPr id="5" name="Group 2"/>
          <p:cNvGrpSpPr>
            <a:grpSpLocks/>
          </p:cNvGrpSpPr>
          <p:nvPr/>
        </p:nvGrpSpPr>
        <p:grpSpPr bwMode="auto">
          <a:xfrm>
            <a:off x="2689018" y="-196012"/>
            <a:ext cx="5899315" cy="5688013"/>
            <a:chOff x="1001" y="618"/>
            <a:chExt cx="3648" cy="3428"/>
          </a:xfrm>
        </p:grpSpPr>
        <p:pic>
          <p:nvPicPr>
            <p:cNvPr id="6" name="Picture 3" descr="smith chart_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 y="618"/>
              <a:ext cx="3648" cy="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4"/>
            <p:cNvGrpSpPr>
              <a:grpSpLocks/>
            </p:cNvGrpSpPr>
            <p:nvPr/>
          </p:nvGrpSpPr>
          <p:grpSpPr bwMode="auto">
            <a:xfrm>
              <a:off x="1008" y="792"/>
              <a:ext cx="3531" cy="2506"/>
              <a:chOff x="1008" y="792"/>
              <a:chExt cx="3531" cy="2506"/>
            </a:xfrm>
          </p:grpSpPr>
          <p:sp>
            <p:nvSpPr>
              <p:cNvPr id="8" name="Oval 5"/>
              <p:cNvSpPr>
                <a:spLocks noChangeArrowheads="1"/>
              </p:cNvSpPr>
              <p:nvPr/>
            </p:nvSpPr>
            <p:spPr bwMode="auto">
              <a:xfrm>
                <a:off x="2206" y="1695"/>
                <a:ext cx="1152" cy="1152"/>
              </a:xfrm>
              <a:prstGeom prst="ellipse">
                <a:avLst/>
              </a:prstGeom>
              <a:noFill/>
              <a:ln w="25400">
                <a:solidFill>
                  <a:srgbClr val="8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9" name="Line 6"/>
              <p:cNvSpPr>
                <a:spLocks noChangeShapeType="1"/>
              </p:cNvSpPr>
              <p:nvPr/>
            </p:nvSpPr>
            <p:spPr bwMode="auto">
              <a:xfrm rot="108563" flipV="1">
                <a:off x="2153" y="982"/>
                <a:ext cx="1463" cy="2316"/>
              </a:xfrm>
              <a:prstGeom prst="line">
                <a:avLst/>
              </a:prstGeom>
              <a:noFill/>
              <a:ln w="25400">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0000"/>
                  </a:solidFill>
                </a:endParaRPr>
              </a:p>
            </p:txBody>
          </p:sp>
          <p:sp>
            <p:nvSpPr>
              <p:cNvPr id="10" name="Line 7"/>
              <p:cNvSpPr>
                <a:spLocks noChangeShapeType="1"/>
              </p:cNvSpPr>
              <p:nvPr/>
            </p:nvSpPr>
            <p:spPr bwMode="auto">
              <a:xfrm rot="21479689" flipV="1">
                <a:off x="1242" y="2279"/>
                <a:ext cx="3060" cy="1"/>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0000"/>
                  </a:solidFill>
                </a:endParaRPr>
              </a:p>
            </p:txBody>
          </p:sp>
          <p:sp>
            <p:nvSpPr>
              <p:cNvPr id="11" name="Text Box 8"/>
              <p:cNvSpPr txBox="1">
                <a:spLocks noChangeArrowheads="1"/>
              </p:cNvSpPr>
              <p:nvPr/>
            </p:nvSpPr>
            <p:spPr bwMode="auto">
              <a:xfrm>
                <a:off x="3120" y="1632"/>
                <a:ext cx="208"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A</a:t>
                </a:r>
              </a:p>
            </p:txBody>
          </p:sp>
          <p:sp>
            <p:nvSpPr>
              <p:cNvPr id="12" name="Text Box 9"/>
              <p:cNvSpPr txBox="1">
                <a:spLocks noChangeArrowheads="1"/>
              </p:cNvSpPr>
              <p:nvPr/>
            </p:nvSpPr>
            <p:spPr bwMode="auto">
              <a:xfrm>
                <a:off x="3585" y="792"/>
                <a:ext cx="210"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B</a:t>
                </a:r>
              </a:p>
            </p:txBody>
          </p:sp>
          <p:sp>
            <p:nvSpPr>
              <p:cNvPr id="13" name="Text Box 10"/>
              <p:cNvSpPr txBox="1">
                <a:spLocks noChangeArrowheads="1"/>
              </p:cNvSpPr>
              <p:nvPr/>
            </p:nvSpPr>
            <p:spPr bwMode="auto">
              <a:xfrm>
                <a:off x="3312" y="2061"/>
                <a:ext cx="208"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C</a:t>
                </a:r>
              </a:p>
            </p:txBody>
          </p:sp>
          <p:sp>
            <p:nvSpPr>
              <p:cNvPr id="14" name="Oval 11"/>
              <p:cNvSpPr>
                <a:spLocks noChangeArrowheads="1"/>
              </p:cNvSpPr>
              <p:nvPr/>
            </p:nvSpPr>
            <p:spPr bwMode="auto">
              <a:xfrm>
                <a:off x="3090" y="1779"/>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15" name="Text Box 12"/>
              <p:cNvSpPr txBox="1">
                <a:spLocks noChangeArrowheads="1"/>
              </p:cNvSpPr>
              <p:nvPr/>
            </p:nvSpPr>
            <p:spPr bwMode="auto">
              <a:xfrm>
                <a:off x="2544" y="2112"/>
                <a:ext cx="225"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O</a:t>
                </a:r>
              </a:p>
            </p:txBody>
          </p:sp>
          <p:sp>
            <p:nvSpPr>
              <p:cNvPr id="16" name="Oval 13"/>
              <p:cNvSpPr>
                <a:spLocks noChangeArrowheads="1"/>
              </p:cNvSpPr>
              <p:nvPr/>
            </p:nvSpPr>
            <p:spPr bwMode="auto">
              <a:xfrm>
                <a:off x="3342" y="2244"/>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17" name="Oval 14"/>
              <p:cNvSpPr>
                <a:spLocks noChangeArrowheads="1"/>
              </p:cNvSpPr>
              <p:nvPr/>
            </p:nvSpPr>
            <p:spPr bwMode="auto">
              <a:xfrm>
                <a:off x="3633" y="987"/>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18" name="Text Box 15"/>
              <p:cNvSpPr txBox="1">
                <a:spLocks noChangeArrowheads="1"/>
              </p:cNvSpPr>
              <p:nvPr/>
            </p:nvSpPr>
            <p:spPr bwMode="auto">
              <a:xfrm>
                <a:off x="2256" y="2640"/>
                <a:ext cx="221"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D</a:t>
                </a:r>
              </a:p>
            </p:txBody>
          </p:sp>
          <p:sp>
            <p:nvSpPr>
              <p:cNvPr id="19" name="Line 16"/>
              <p:cNvSpPr>
                <a:spLocks noChangeShapeType="1"/>
              </p:cNvSpPr>
              <p:nvPr/>
            </p:nvSpPr>
            <p:spPr bwMode="auto">
              <a:xfrm rot="36624">
                <a:off x="1836" y="1043"/>
                <a:ext cx="952" cy="1224"/>
              </a:xfrm>
              <a:prstGeom prst="line">
                <a:avLst/>
              </a:prstGeom>
              <a:noFill/>
              <a:ln w="25400">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FF0000"/>
                  </a:solidFill>
                </a:endParaRPr>
              </a:p>
            </p:txBody>
          </p:sp>
          <p:sp>
            <p:nvSpPr>
              <p:cNvPr id="20" name="Oval 17"/>
              <p:cNvSpPr>
                <a:spLocks noChangeArrowheads="1"/>
              </p:cNvSpPr>
              <p:nvPr/>
            </p:nvSpPr>
            <p:spPr bwMode="auto">
              <a:xfrm>
                <a:off x="1821" y="1014"/>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21" name="Oval 18"/>
              <p:cNvSpPr>
                <a:spLocks noChangeArrowheads="1"/>
              </p:cNvSpPr>
              <p:nvPr/>
            </p:nvSpPr>
            <p:spPr bwMode="auto">
              <a:xfrm>
                <a:off x="2769" y="2262"/>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22" name="Text Box 19"/>
              <p:cNvSpPr txBox="1">
                <a:spLocks noChangeArrowheads="1"/>
              </p:cNvSpPr>
              <p:nvPr/>
            </p:nvSpPr>
            <p:spPr bwMode="auto">
              <a:xfrm>
                <a:off x="1656" y="856"/>
                <a:ext cx="202"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E</a:t>
                </a:r>
              </a:p>
            </p:txBody>
          </p:sp>
          <p:sp>
            <p:nvSpPr>
              <p:cNvPr id="23" name="Text Box 20"/>
              <p:cNvSpPr txBox="1">
                <a:spLocks noChangeArrowheads="1"/>
              </p:cNvSpPr>
              <p:nvPr/>
            </p:nvSpPr>
            <p:spPr bwMode="auto">
              <a:xfrm>
                <a:off x="2212" y="1680"/>
                <a:ext cx="196"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F</a:t>
                </a:r>
              </a:p>
            </p:txBody>
          </p:sp>
          <p:sp>
            <p:nvSpPr>
              <p:cNvPr id="24" name="Oval 21"/>
              <p:cNvSpPr>
                <a:spLocks noChangeArrowheads="1"/>
              </p:cNvSpPr>
              <p:nvPr/>
            </p:nvSpPr>
            <p:spPr bwMode="auto">
              <a:xfrm>
                <a:off x="2416" y="1796"/>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sp>
            <p:nvSpPr>
              <p:cNvPr id="25" name="Text Box 22"/>
              <p:cNvSpPr txBox="1">
                <a:spLocks noChangeArrowheads="1"/>
              </p:cNvSpPr>
              <p:nvPr/>
            </p:nvSpPr>
            <p:spPr bwMode="auto">
              <a:xfrm>
                <a:off x="4320" y="2112"/>
                <a:ext cx="219"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G</a:t>
                </a:r>
              </a:p>
            </p:txBody>
          </p:sp>
          <p:sp>
            <p:nvSpPr>
              <p:cNvPr id="26" name="Text Box 23"/>
              <p:cNvSpPr txBox="1">
                <a:spLocks noChangeArrowheads="1"/>
              </p:cNvSpPr>
              <p:nvPr/>
            </p:nvSpPr>
            <p:spPr bwMode="auto">
              <a:xfrm>
                <a:off x="1008" y="2160"/>
                <a:ext cx="220"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solidFill>
                      <a:srgbClr val="FF0000"/>
                    </a:solidFill>
                    <a:ea typeface="宋体" pitchFamily="2" charset="-122"/>
                  </a:rPr>
                  <a:t>H</a:t>
                </a:r>
              </a:p>
            </p:txBody>
          </p:sp>
          <p:sp>
            <p:nvSpPr>
              <p:cNvPr id="27" name="Oval 24"/>
              <p:cNvSpPr>
                <a:spLocks noChangeArrowheads="1"/>
              </p:cNvSpPr>
              <p:nvPr/>
            </p:nvSpPr>
            <p:spPr bwMode="auto">
              <a:xfrm>
                <a:off x="2456" y="2733"/>
                <a:ext cx="35" cy="35"/>
              </a:xfrm>
              <a:prstGeom prst="ellipse">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solidFill>
                    <a:srgbClr val="FF0000"/>
                  </a:solidFill>
                  <a:ea typeface="宋体" pitchFamily="2" charset="-122"/>
                </a:endParaRPr>
              </a:p>
            </p:txBody>
          </p:sp>
        </p:grpSp>
      </p:grpSp>
      <p:sp>
        <p:nvSpPr>
          <p:cNvPr id="28" name="Rectangle 25"/>
          <p:cNvSpPr>
            <a:spLocks noChangeArrowheads="1"/>
          </p:cNvSpPr>
          <p:nvPr/>
        </p:nvSpPr>
        <p:spPr bwMode="auto">
          <a:xfrm>
            <a:off x="-52388" y="5373688"/>
            <a:ext cx="606425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1400" dirty="0">
                <a:ea typeface="宋体" pitchFamily="2" charset="-122"/>
              </a:rPr>
              <a:t>    (a) </a:t>
            </a:r>
            <a:r>
              <a:rPr lang="zh-CN" altLang="en-US" sz="1400" dirty="0" smtClean="0">
                <a:ea typeface="宋体" pitchFamily="2" charset="-122"/>
              </a:rPr>
              <a:t>沿线的</a:t>
            </a:r>
            <a:r>
              <a:rPr lang="en-US" altLang="zh-CN" sz="1400" dirty="0" smtClean="0">
                <a:ea typeface="宋体" pitchFamily="2" charset="-122"/>
              </a:rPr>
              <a:t>SWR</a:t>
            </a:r>
            <a:r>
              <a:rPr lang="zh-CN" altLang="en-US"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(b) </a:t>
            </a:r>
            <a:r>
              <a:rPr lang="zh-CN" altLang="en-US" sz="1400" dirty="0" smtClean="0">
                <a:ea typeface="宋体" pitchFamily="2" charset="-122"/>
              </a:rPr>
              <a:t>负载处的反射系数</a:t>
            </a:r>
            <a:r>
              <a:rPr lang="en-US" altLang="zh-CN"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(c) </a:t>
            </a:r>
            <a:r>
              <a:rPr lang="zh-CN" altLang="en-US" sz="1400" dirty="0" smtClean="0">
                <a:ea typeface="宋体" pitchFamily="2" charset="-122"/>
              </a:rPr>
              <a:t>负载的导纳</a:t>
            </a:r>
            <a:r>
              <a:rPr lang="en-US" altLang="zh-CN"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(d) </a:t>
            </a:r>
            <a:r>
              <a:rPr lang="zh-CN" altLang="en-US" sz="1400" dirty="0" smtClean="0">
                <a:ea typeface="宋体" pitchFamily="2" charset="-122"/>
              </a:rPr>
              <a:t>传输线的输入导纳</a:t>
            </a:r>
            <a:r>
              <a:rPr lang="en-US" altLang="zh-CN"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(e) </a:t>
            </a:r>
            <a:r>
              <a:rPr lang="zh-CN" altLang="en-US" sz="1400" dirty="0" smtClean="0">
                <a:ea typeface="宋体" pitchFamily="2" charset="-122"/>
              </a:rPr>
              <a:t>离负载第一个最小电压值的距离</a:t>
            </a:r>
            <a:r>
              <a:rPr lang="en-US" altLang="zh-CN" sz="1400" dirty="0" smtClean="0">
                <a:ea typeface="宋体" pitchFamily="2" charset="-122"/>
              </a:rPr>
              <a:t>;</a:t>
            </a:r>
            <a:endParaRPr lang="en-US" altLang="zh-CN" sz="1400" dirty="0">
              <a:ea typeface="宋体" pitchFamily="2" charset="-122"/>
            </a:endParaRPr>
          </a:p>
          <a:p>
            <a:pPr eaLnBrk="1" hangingPunct="1"/>
            <a:r>
              <a:rPr lang="en-US" altLang="zh-CN" sz="1400" dirty="0">
                <a:ea typeface="宋体" pitchFamily="2" charset="-122"/>
              </a:rPr>
              <a:t>    (f) </a:t>
            </a:r>
            <a:r>
              <a:rPr lang="zh-CN" altLang="en-US" sz="1400" dirty="0" smtClean="0">
                <a:ea typeface="宋体" pitchFamily="2" charset="-122"/>
              </a:rPr>
              <a:t>离负载第一个最大电压值的距离</a:t>
            </a:r>
            <a:r>
              <a:rPr lang="en-US" altLang="zh-CN" sz="1400" dirty="0" smtClean="0">
                <a:ea typeface="宋体" pitchFamily="2" charset="-122"/>
              </a:rPr>
              <a:t>.</a:t>
            </a:r>
            <a:endParaRPr lang="en-US" altLang="zh-CN" sz="1400" dirty="0">
              <a:ea typeface="宋体" pitchFamily="2" charset="-122"/>
            </a:endParaRPr>
          </a:p>
        </p:txBody>
      </p:sp>
      <p:grpSp>
        <p:nvGrpSpPr>
          <p:cNvPr id="29" name="Group 26"/>
          <p:cNvGrpSpPr>
            <a:grpSpLocks/>
          </p:cNvGrpSpPr>
          <p:nvPr/>
        </p:nvGrpSpPr>
        <p:grpSpPr bwMode="auto">
          <a:xfrm>
            <a:off x="-684213" y="3716338"/>
            <a:ext cx="6351588" cy="1390650"/>
            <a:chOff x="555" y="2544"/>
            <a:chExt cx="4761" cy="1066"/>
          </a:xfrm>
        </p:grpSpPr>
        <p:sp>
          <p:nvSpPr>
            <p:cNvPr id="30" name="Line 27"/>
            <p:cNvSpPr>
              <a:spLocks noChangeShapeType="1"/>
            </p:cNvSpPr>
            <p:nvPr/>
          </p:nvSpPr>
          <p:spPr bwMode="auto">
            <a:xfrm>
              <a:off x="1872" y="2880"/>
              <a:ext cx="18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28"/>
            <p:cNvSpPr>
              <a:spLocks noChangeShapeType="1"/>
            </p:cNvSpPr>
            <p:nvPr/>
          </p:nvSpPr>
          <p:spPr bwMode="auto">
            <a:xfrm>
              <a:off x="1872" y="3504"/>
              <a:ext cx="18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Oval 29"/>
            <p:cNvSpPr>
              <a:spLocks noChangeArrowheads="1"/>
            </p:cNvSpPr>
            <p:nvPr/>
          </p:nvSpPr>
          <p:spPr bwMode="auto">
            <a:xfrm>
              <a:off x="1872" y="2832"/>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33" name="Oval 30"/>
            <p:cNvSpPr>
              <a:spLocks noChangeArrowheads="1"/>
            </p:cNvSpPr>
            <p:nvPr/>
          </p:nvSpPr>
          <p:spPr bwMode="auto">
            <a:xfrm>
              <a:off x="3705" y="3465"/>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34" name="Oval 31"/>
            <p:cNvSpPr>
              <a:spLocks noChangeArrowheads="1"/>
            </p:cNvSpPr>
            <p:nvPr/>
          </p:nvSpPr>
          <p:spPr bwMode="auto">
            <a:xfrm>
              <a:off x="3687" y="2832"/>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35" name="Oval 32"/>
            <p:cNvSpPr>
              <a:spLocks noChangeArrowheads="1"/>
            </p:cNvSpPr>
            <p:nvPr/>
          </p:nvSpPr>
          <p:spPr bwMode="auto">
            <a:xfrm>
              <a:off x="1824" y="3465"/>
              <a:ext cx="73" cy="7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36" name="Line 33"/>
            <p:cNvSpPr>
              <a:spLocks noChangeShapeType="1"/>
            </p:cNvSpPr>
            <p:nvPr/>
          </p:nvSpPr>
          <p:spPr bwMode="auto">
            <a:xfrm>
              <a:off x="3762" y="2880"/>
              <a:ext cx="24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34"/>
            <p:cNvSpPr>
              <a:spLocks noChangeShapeType="1"/>
            </p:cNvSpPr>
            <p:nvPr/>
          </p:nvSpPr>
          <p:spPr bwMode="auto">
            <a:xfrm>
              <a:off x="3771" y="3504"/>
              <a:ext cx="24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Line 35"/>
            <p:cNvSpPr>
              <a:spLocks noChangeShapeType="1"/>
            </p:cNvSpPr>
            <p:nvPr/>
          </p:nvSpPr>
          <p:spPr bwMode="auto">
            <a:xfrm>
              <a:off x="4002" y="2880"/>
              <a:ext cx="0" cy="15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 name="Line 36"/>
            <p:cNvSpPr>
              <a:spLocks noChangeShapeType="1"/>
            </p:cNvSpPr>
            <p:nvPr/>
          </p:nvSpPr>
          <p:spPr bwMode="auto">
            <a:xfrm>
              <a:off x="4014" y="3360"/>
              <a:ext cx="0" cy="1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Freeform 37"/>
            <p:cNvSpPr>
              <a:spLocks/>
            </p:cNvSpPr>
            <p:nvPr/>
          </p:nvSpPr>
          <p:spPr bwMode="auto">
            <a:xfrm>
              <a:off x="4009" y="3044"/>
              <a:ext cx="87" cy="344"/>
            </a:xfrm>
            <a:custGeom>
              <a:avLst/>
              <a:gdLst>
                <a:gd name="T0" fmla="*/ 6 w 87"/>
                <a:gd name="T1" fmla="*/ 0 h 344"/>
                <a:gd name="T2" fmla="*/ 66 w 87"/>
                <a:gd name="T3" fmla="*/ 26 h 344"/>
                <a:gd name="T4" fmla="*/ 14 w 87"/>
                <a:gd name="T5" fmla="*/ 95 h 344"/>
                <a:gd name="T6" fmla="*/ 75 w 87"/>
                <a:gd name="T7" fmla="*/ 146 h 344"/>
                <a:gd name="T8" fmla="*/ 83 w 87"/>
                <a:gd name="T9" fmla="*/ 172 h 344"/>
                <a:gd name="T10" fmla="*/ 57 w 87"/>
                <a:gd name="T11" fmla="*/ 181 h 344"/>
                <a:gd name="T12" fmla="*/ 14 w 87"/>
                <a:gd name="T13" fmla="*/ 215 h 344"/>
                <a:gd name="T14" fmla="*/ 75 w 87"/>
                <a:gd name="T15" fmla="*/ 267 h 344"/>
                <a:gd name="T16" fmla="*/ 32 w 87"/>
                <a:gd name="T17" fmla="*/ 301 h 344"/>
                <a:gd name="T18" fmla="*/ 6 w 87"/>
                <a:gd name="T19" fmla="*/ 310 h 344"/>
                <a:gd name="T20" fmla="*/ 6 w 87"/>
                <a:gd name="T21" fmla="*/ 344 h 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7" h="344">
                  <a:moveTo>
                    <a:pt x="6" y="0"/>
                  </a:moveTo>
                  <a:cubicBezTo>
                    <a:pt x="16" y="3"/>
                    <a:pt x="60" y="10"/>
                    <a:pt x="66" y="26"/>
                  </a:cubicBezTo>
                  <a:cubicBezTo>
                    <a:pt x="77" y="53"/>
                    <a:pt x="14" y="95"/>
                    <a:pt x="14" y="95"/>
                  </a:cubicBezTo>
                  <a:cubicBezTo>
                    <a:pt x="26" y="130"/>
                    <a:pt x="41" y="135"/>
                    <a:pt x="75" y="146"/>
                  </a:cubicBezTo>
                  <a:cubicBezTo>
                    <a:pt x="78" y="155"/>
                    <a:pt x="87" y="164"/>
                    <a:pt x="83" y="172"/>
                  </a:cubicBezTo>
                  <a:cubicBezTo>
                    <a:pt x="79" y="180"/>
                    <a:pt x="65" y="177"/>
                    <a:pt x="57" y="181"/>
                  </a:cubicBezTo>
                  <a:cubicBezTo>
                    <a:pt x="38" y="191"/>
                    <a:pt x="29" y="201"/>
                    <a:pt x="14" y="215"/>
                  </a:cubicBezTo>
                  <a:cubicBezTo>
                    <a:pt x="48" y="237"/>
                    <a:pt x="61" y="228"/>
                    <a:pt x="75" y="267"/>
                  </a:cubicBezTo>
                  <a:cubicBezTo>
                    <a:pt x="12" y="286"/>
                    <a:pt x="85" y="258"/>
                    <a:pt x="32" y="301"/>
                  </a:cubicBezTo>
                  <a:cubicBezTo>
                    <a:pt x="25" y="307"/>
                    <a:pt x="11" y="302"/>
                    <a:pt x="6" y="310"/>
                  </a:cubicBezTo>
                  <a:cubicBezTo>
                    <a:pt x="0" y="320"/>
                    <a:pt x="6" y="333"/>
                    <a:pt x="6" y="344"/>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 name="Line 38"/>
            <p:cNvSpPr>
              <a:spLocks noChangeShapeType="1"/>
            </p:cNvSpPr>
            <p:nvPr/>
          </p:nvSpPr>
          <p:spPr bwMode="auto">
            <a:xfrm>
              <a:off x="3165" y="2679"/>
              <a:ext cx="530" cy="0"/>
            </a:xfrm>
            <a:prstGeom prst="line">
              <a:avLst/>
            </a:prstGeom>
            <a:noFill/>
            <a:ln w="9525">
              <a:solidFill>
                <a:schemeClr val="tx1"/>
              </a:solidFill>
              <a:miter lim="800000"/>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 name="Line 39"/>
            <p:cNvSpPr>
              <a:spLocks noChangeShapeType="1"/>
            </p:cNvSpPr>
            <p:nvPr/>
          </p:nvSpPr>
          <p:spPr bwMode="auto">
            <a:xfrm flipH="1">
              <a:off x="1920" y="2688"/>
              <a:ext cx="608" cy="0"/>
            </a:xfrm>
            <a:prstGeom prst="line">
              <a:avLst/>
            </a:prstGeom>
            <a:noFill/>
            <a:ln w="9525">
              <a:solidFill>
                <a:schemeClr val="tx1"/>
              </a:solidFill>
              <a:miter lim="800000"/>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 name="Text Box 40"/>
            <p:cNvSpPr txBox="1">
              <a:spLocks noChangeArrowheads="1"/>
            </p:cNvSpPr>
            <p:nvPr/>
          </p:nvSpPr>
          <p:spPr bwMode="auto">
            <a:xfrm>
              <a:off x="2496" y="2544"/>
              <a:ext cx="717"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latin typeface="TimesNewRoman" charset="0"/>
                  <a:ea typeface="宋体" pitchFamily="2" charset="-122"/>
                </a:rPr>
                <a:t>L = 0.4</a:t>
              </a:r>
              <a:r>
                <a:rPr lang="en-US" altLang="zh-CN" sz="2000">
                  <a:latin typeface="TimesNewRoman" charset="0"/>
                  <a:ea typeface="宋体" pitchFamily="2" charset="-122"/>
                  <a:sym typeface="Symbol" pitchFamily="18" charset="2"/>
                </a:rPr>
                <a:t></a:t>
              </a:r>
              <a:endParaRPr lang="en-US" altLang="zh-CN" sz="2000">
                <a:latin typeface="TimesNewRoman" charset="0"/>
                <a:ea typeface="宋体" pitchFamily="2" charset="-122"/>
              </a:endParaRPr>
            </a:p>
          </p:txBody>
        </p:sp>
        <p:sp>
          <p:nvSpPr>
            <p:cNvPr id="44" name="Text Box 41"/>
            <p:cNvSpPr txBox="1">
              <a:spLocks noChangeArrowheads="1"/>
            </p:cNvSpPr>
            <p:nvPr/>
          </p:nvSpPr>
          <p:spPr bwMode="auto">
            <a:xfrm>
              <a:off x="555" y="2949"/>
              <a:ext cx="138"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zh-CN" altLang="en-US">
                <a:ea typeface="宋体" pitchFamily="2" charset="-122"/>
              </a:endParaRPr>
            </a:p>
          </p:txBody>
        </p:sp>
        <p:sp>
          <p:nvSpPr>
            <p:cNvPr id="45" name="Text Box 42"/>
            <p:cNvSpPr txBox="1">
              <a:spLocks noChangeArrowheads="1"/>
            </p:cNvSpPr>
            <p:nvPr/>
          </p:nvSpPr>
          <p:spPr bwMode="auto">
            <a:xfrm>
              <a:off x="1297" y="3072"/>
              <a:ext cx="575"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ea typeface="宋体" pitchFamily="2" charset="-122"/>
                </a:rPr>
                <a:t>Z</a:t>
              </a:r>
              <a:r>
                <a:rPr lang="en-US" altLang="zh-CN" sz="2000" baseline="-25000">
                  <a:ea typeface="宋体" pitchFamily="2" charset="-122"/>
                </a:rPr>
                <a:t>in  </a:t>
              </a:r>
              <a:r>
                <a:rPr lang="en-US" altLang="zh-CN" sz="2000">
                  <a:ea typeface="宋体" pitchFamily="2" charset="-122"/>
                  <a:sym typeface="Symbol" pitchFamily="18" charset="2"/>
                </a:rPr>
                <a:t></a:t>
              </a:r>
              <a:endParaRPr lang="en-US" altLang="zh-CN" sz="2000">
                <a:ea typeface="宋体" pitchFamily="2" charset="-122"/>
              </a:endParaRPr>
            </a:p>
          </p:txBody>
        </p:sp>
        <p:sp>
          <p:nvSpPr>
            <p:cNvPr id="46" name="Text Box 43"/>
            <p:cNvSpPr txBox="1">
              <a:spLocks noChangeArrowheads="1"/>
            </p:cNvSpPr>
            <p:nvPr/>
          </p:nvSpPr>
          <p:spPr bwMode="auto">
            <a:xfrm>
              <a:off x="4129" y="3025"/>
              <a:ext cx="1187"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latin typeface="TimesNewRoman" charset="0"/>
                  <a:ea typeface="宋体" pitchFamily="2" charset="-122"/>
                </a:rPr>
                <a:t>Z</a:t>
              </a:r>
              <a:r>
                <a:rPr lang="en-US" altLang="zh-CN" sz="2000" baseline="-25000">
                  <a:latin typeface="TimesNewRoman" charset="0"/>
                  <a:ea typeface="宋体" pitchFamily="2" charset="-122"/>
                </a:rPr>
                <a:t>L</a:t>
              </a:r>
              <a:r>
                <a:rPr lang="en-US" altLang="zh-CN" sz="2000">
                  <a:latin typeface="TimesNewRoman" charset="0"/>
                  <a:ea typeface="宋体" pitchFamily="2" charset="-122"/>
                </a:rPr>
                <a:t>=60+j50</a:t>
              </a:r>
              <a:r>
                <a:rPr lang="en-US" altLang="zh-CN" sz="2000">
                  <a:latin typeface="TimesNewRoman" charset="0"/>
                  <a:ea typeface="宋体" pitchFamily="2" charset="-122"/>
                  <a:sym typeface="Symbol" pitchFamily="18" charset="2"/>
                </a:rPr>
                <a:t></a:t>
              </a:r>
              <a:endParaRPr lang="en-US" altLang="zh-CN" sz="2000">
                <a:latin typeface="TimesNewRoman" charset="0"/>
                <a:ea typeface="宋体" pitchFamily="2" charset="-122"/>
              </a:endParaRPr>
            </a:p>
          </p:txBody>
        </p:sp>
        <p:sp>
          <p:nvSpPr>
            <p:cNvPr id="47" name="Text Box 44"/>
            <p:cNvSpPr txBox="1">
              <a:spLocks noChangeArrowheads="1"/>
            </p:cNvSpPr>
            <p:nvPr/>
          </p:nvSpPr>
          <p:spPr bwMode="auto">
            <a:xfrm>
              <a:off x="2304" y="3072"/>
              <a:ext cx="1188"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ltLang="zh-CN" sz="2000">
                  <a:latin typeface="TimesNewRoman" charset="0"/>
                  <a:ea typeface="宋体" pitchFamily="2" charset="-122"/>
                </a:rPr>
                <a:t>Z</a:t>
              </a:r>
              <a:r>
                <a:rPr lang="en-US" altLang="zh-CN" sz="2000" baseline="-25000">
                  <a:latin typeface="TimesNewRoman" charset="0"/>
                  <a:ea typeface="宋体" pitchFamily="2" charset="-122"/>
                </a:rPr>
                <a:t>0</a:t>
              </a:r>
              <a:r>
                <a:rPr lang="en-US" altLang="zh-CN" sz="2000">
                  <a:latin typeface="TimesNewRoman" charset="0"/>
                  <a:ea typeface="宋体" pitchFamily="2" charset="-122"/>
                </a:rPr>
                <a:t>=50</a:t>
              </a:r>
              <a:r>
                <a:rPr lang="en-US" altLang="zh-CN" sz="2000">
                  <a:latin typeface="TimesNewRoman" charset="0"/>
                  <a:ea typeface="宋体" pitchFamily="2" charset="-122"/>
                  <a:sym typeface="Symbol" pitchFamily="18" charset="2"/>
                </a:rPr>
                <a:t></a:t>
              </a:r>
              <a:endParaRPr lang="en-US" altLang="zh-CN" sz="2000">
                <a:latin typeface="TimesNewRoman" charset="0"/>
                <a:ea typeface="宋体" pitchFamily="2" charset="-122"/>
              </a:endParaRPr>
            </a:p>
          </p:txBody>
        </p:sp>
      </p:grpSp>
    </p:spTree>
    <p:extLst>
      <p:ext uri="{BB962C8B-B14F-4D97-AF65-F5344CB8AC3E}">
        <p14:creationId xmlns:p14="http://schemas.microsoft.com/office/powerpoint/2010/main" val="3050418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5</a:t>
            </a:fld>
            <a:endParaRPr lang="zh-CN" altLang="en-US" dirty="0"/>
          </a:p>
        </p:txBody>
      </p:sp>
      <p:sp>
        <p:nvSpPr>
          <p:cNvPr id="5" name="Rectangle 2"/>
          <p:cNvSpPr>
            <a:spLocks noGrp="1" noChangeArrowheads="1"/>
          </p:cNvSpPr>
          <p:nvPr>
            <p:ph type="title"/>
          </p:nvPr>
        </p:nvSpPr>
        <p:spPr>
          <a:xfrm>
            <a:off x="4721994" y="116632"/>
            <a:ext cx="3954462" cy="617538"/>
          </a:xfrm>
        </p:spPr>
        <p:txBody>
          <a:bodyPr/>
          <a:lstStyle/>
          <a:p>
            <a:pPr eaLnBrk="1" hangingPunct="1"/>
            <a:r>
              <a:rPr lang="zh-CN" altLang="en-US" sz="3600" b="1" dirty="0" smtClean="0">
                <a:ea typeface="楷体_GB2312" pitchFamily="49" charset="-122"/>
              </a:rPr>
              <a:t>常见的传输线问题</a:t>
            </a:r>
            <a:endParaRPr lang="en-US" altLang="zh-CN" sz="3600" b="1" dirty="0" smtClean="0">
              <a:ea typeface="楷体_GB2312" pitchFamily="49" charset="-122"/>
            </a:endParaRPr>
          </a:p>
        </p:txBody>
      </p:sp>
      <p:sp>
        <p:nvSpPr>
          <p:cNvPr id="6" name="Rectangle 3"/>
          <p:cNvSpPr txBox="1">
            <a:spLocks noChangeArrowheads="1"/>
          </p:cNvSpPr>
          <p:nvPr/>
        </p:nvSpPr>
        <p:spPr>
          <a:xfrm>
            <a:off x="395536" y="1700808"/>
            <a:ext cx="8064896" cy="4114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zh-CN" altLang="en-US" sz="2800" b="1" dirty="0" smtClean="0">
                <a:solidFill>
                  <a:srgbClr val="009900"/>
                </a:solidFill>
                <a:ea typeface="楷体_GB2312" pitchFamily="49" charset="-122"/>
              </a:rPr>
              <a:t>已知特性阻抗和终端负载，求任意点处的输入阻抗，电压反射系数，驻波比。</a:t>
            </a:r>
          </a:p>
          <a:p>
            <a:pPr algn="just">
              <a:lnSpc>
                <a:spcPct val="90000"/>
              </a:lnSpc>
            </a:pPr>
            <a:r>
              <a:rPr lang="zh-CN" altLang="en-US" sz="2800" b="1" dirty="0" smtClean="0">
                <a:solidFill>
                  <a:srgbClr val="009900"/>
                </a:solidFill>
                <a:ea typeface="楷体_GB2312" pitchFamily="49" charset="-122"/>
              </a:rPr>
              <a:t>已知特性阻抗和任意一点的输入阻抗，求终端负载。</a:t>
            </a:r>
          </a:p>
          <a:p>
            <a:pPr algn="just">
              <a:lnSpc>
                <a:spcPct val="90000"/>
              </a:lnSpc>
            </a:pPr>
            <a:r>
              <a:rPr lang="zh-CN" altLang="en-US" sz="2800" b="1" dirty="0" smtClean="0">
                <a:solidFill>
                  <a:srgbClr val="009900"/>
                </a:solidFill>
                <a:ea typeface="楷体_GB2312" pitchFamily="49" charset="-122"/>
              </a:rPr>
              <a:t>已知特性阻抗和第一个电压最大值（或最小值）的位置，求终端负载，传输线上某点的输入阻抗，电压反射系数，驻波比。</a:t>
            </a:r>
          </a:p>
          <a:p>
            <a:pPr algn="just">
              <a:lnSpc>
                <a:spcPct val="90000"/>
              </a:lnSpc>
            </a:pPr>
            <a:r>
              <a:rPr lang="en-US" altLang="zh-CN" sz="2800" b="1" dirty="0" smtClean="0">
                <a:solidFill>
                  <a:srgbClr val="009900"/>
                </a:solidFill>
                <a:ea typeface="楷体_GB2312" pitchFamily="49" charset="-122"/>
              </a:rPr>
              <a:t>。。。。。。。。</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5215917"/>
            <a:ext cx="3886200"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6153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2008" y="648072"/>
            <a:ext cx="0" cy="0"/>
          </a:xfrm>
        </p:spPr>
        <p:txBody>
          <a:bodyPr/>
          <a:lstStyle/>
          <a:p>
            <a:fld id="{0C913308-F349-4B6D-A68A-DD1791B4A57B}" type="slidenum">
              <a:rPr lang="zh-CN" altLang="en-US" smtClean="0"/>
              <a:pPr/>
              <a:t>50</a:t>
            </a:fld>
            <a:endParaRPr lang="zh-CN" altLang="en-US" dirty="0"/>
          </a:p>
        </p:txBody>
      </p:sp>
      <p:sp>
        <p:nvSpPr>
          <p:cNvPr id="5" name="Rectangle 3"/>
          <p:cNvSpPr txBox="1">
            <a:spLocks noChangeArrowheads="1"/>
          </p:cNvSpPr>
          <p:nvPr/>
        </p:nvSpPr>
        <p:spPr>
          <a:xfrm>
            <a:off x="827584" y="1916832"/>
            <a:ext cx="7239000" cy="4038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zh-CN" altLang="en-US" sz="2400" dirty="0" smtClean="0">
                <a:latin typeface="TimesNewRoman" charset="0"/>
                <a:ea typeface="宋体" pitchFamily="2" charset="-122"/>
              </a:rPr>
              <a:t>7. 从</a:t>
            </a:r>
            <a:r>
              <a:rPr lang="en-US" altLang="zh-CN" sz="2400" dirty="0" smtClean="0">
                <a:latin typeface="TimesNewRoman" charset="0"/>
                <a:ea typeface="宋体" pitchFamily="2" charset="-122"/>
              </a:rPr>
              <a:t>OA</a:t>
            </a:r>
            <a:r>
              <a:rPr lang="zh-CN" altLang="en-US" sz="2400" dirty="0" smtClean="0">
                <a:latin typeface="TimesNewRoman" charset="0"/>
                <a:ea typeface="宋体" pitchFamily="2" charset="-122"/>
              </a:rPr>
              <a:t>点到</a:t>
            </a:r>
            <a:r>
              <a:rPr lang="en-US" altLang="zh-CN" sz="2400" dirty="0" smtClean="0">
                <a:latin typeface="TimesNewRoman" charset="0"/>
                <a:ea typeface="宋体" pitchFamily="2" charset="-122"/>
              </a:rPr>
              <a:t>OG</a:t>
            </a:r>
            <a:r>
              <a:rPr lang="zh-CN" altLang="en-US" sz="2400" dirty="0" smtClean="0">
                <a:latin typeface="TimesNewRoman" charset="0"/>
                <a:ea typeface="宋体" pitchFamily="2" charset="-122"/>
              </a:rPr>
              <a:t>点顺时针旋转 </a:t>
            </a:r>
            <a:r>
              <a:rPr lang="en-US" altLang="zh-CN" sz="2400" dirty="0" smtClean="0">
                <a:latin typeface="TimesNewRoman" charset="0"/>
                <a:ea typeface="宋体" pitchFamily="2" charset="-122"/>
              </a:rPr>
              <a:t>(</a:t>
            </a:r>
            <a:r>
              <a:rPr lang="zh-CN" altLang="en-US" sz="2400" dirty="0" smtClean="0">
                <a:latin typeface="TimesNewRoman" charset="0"/>
                <a:ea typeface="宋体" pitchFamily="2" charset="-122"/>
              </a:rPr>
              <a:t>正半轴为电压最大的轨迹</a:t>
            </a:r>
            <a:r>
              <a:rPr lang="en-US" altLang="zh-CN" sz="2400" dirty="0" smtClean="0">
                <a:latin typeface="TimesNewRoman" charset="0"/>
                <a:ea typeface="宋体" pitchFamily="2" charset="-122"/>
              </a:rPr>
              <a:t>), </a:t>
            </a:r>
            <a:r>
              <a:rPr lang="zh-CN" altLang="en-US" sz="2400" dirty="0" smtClean="0">
                <a:latin typeface="TimesNewRoman" charset="0"/>
                <a:ea typeface="宋体" pitchFamily="2" charset="-122"/>
              </a:rPr>
              <a:t>此间的为离负载</a:t>
            </a:r>
            <a:r>
              <a:rPr lang="en-US" altLang="zh-CN" sz="2400" dirty="0">
                <a:latin typeface="TimesNewRoman" charset="0"/>
                <a:ea typeface="宋体" pitchFamily="2" charset="-122"/>
              </a:rPr>
              <a:t>(z=0)</a:t>
            </a:r>
            <a:r>
              <a:rPr lang="zh-CN" altLang="en-US" sz="2400" dirty="0" smtClean="0">
                <a:latin typeface="TimesNewRoman" charset="0"/>
                <a:ea typeface="宋体" pitchFamily="2" charset="-122"/>
              </a:rPr>
              <a:t>的第一个电压值最大的点</a:t>
            </a:r>
            <a:r>
              <a:rPr lang="en-US" altLang="zh-CN" sz="2400" dirty="0" smtClean="0">
                <a:latin typeface="TimesNewRoman" charset="0"/>
                <a:ea typeface="宋体" pitchFamily="2" charset="-122"/>
              </a:rPr>
              <a:t> :</a:t>
            </a:r>
          </a:p>
          <a:p>
            <a:pPr>
              <a:lnSpc>
                <a:spcPct val="90000"/>
              </a:lnSpc>
            </a:pPr>
            <a:endParaRPr lang="en-US" altLang="zh-CN" sz="2400" dirty="0" smtClean="0">
              <a:latin typeface="TimesNewRoman" charset="0"/>
              <a:ea typeface="宋体" pitchFamily="2" charset="-122"/>
            </a:endParaRPr>
          </a:p>
          <a:p>
            <a:pPr>
              <a:lnSpc>
                <a:spcPct val="90000"/>
              </a:lnSpc>
            </a:pPr>
            <a:endParaRPr lang="en-US" altLang="zh-CN" sz="2400" dirty="0" smtClean="0">
              <a:latin typeface="TimesNewRoman" charset="0"/>
              <a:ea typeface="宋体" pitchFamily="2" charset="-122"/>
            </a:endParaRPr>
          </a:p>
          <a:p>
            <a:pPr algn="just">
              <a:lnSpc>
                <a:spcPct val="90000"/>
              </a:lnSpc>
            </a:pPr>
            <a:r>
              <a:rPr lang="en-US" altLang="zh-CN" sz="2400" dirty="0" smtClean="0">
                <a:latin typeface="TimesNewRoman" charset="0"/>
                <a:ea typeface="宋体" pitchFamily="2" charset="-122"/>
              </a:rPr>
              <a:t>8. </a:t>
            </a:r>
            <a:r>
              <a:rPr lang="zh-CN" altLang="en-US" sz="2400" dirty="0" smtClean="0">
                <a:latin typeface="TimesNewRoman" charset="0"/>
                <a:ea typeface="宋体" pitchFamily="2" charset="-122"/>
              </a:rPr>
              <a:t>从</a:t>
            </a:r>
            <a:r>
              <a:rPr lang="en-US" altLang="zh-CN" sz="2400" dirty="0" smtClean="0">
                <a:latin typeface="TimesNewRoman" charset="0"/>
                <a:ea typeface="宋体" pitchFamily="2" charset="-122"/>
              </a:rPr>
              <a:t>OA</a:t>
            </a:r>
            <a:r>
              <a:rPr lang="zh-CN" altLang="en-US" sz="2400" dirty="0" smtClean="0">
                <a:latin typeface="TimesNewRoman" charset="0"/>
                <a:ea typeface="宋体" pitchFamily="2" charset="-122"/>
              </a:rPr>
              <a:t>到</a:t>
            </a:r>
            <a:r>
              <a:rPr lang="en-US" altLang="zh-CN" sz="2400" dirty="0" smtClean="0">
                <a:latin typeface="TimesNewRoman" charset="0"/>
                <a:ea typeface="宋体" pitchFamily="2" charset="-122"/>
              </a:rPr>
              <a:t>OH</a:t>
            </a:r>
            <a:r>
              <a:rPr lang="zh-CN" altLang="en-US" sz="2400" dirty="0">
                <a:latin typeface="TimesNewRoman" charset="0"/>
                <a:ea typeface="宋体" pitchFamily="2" charset="-122"/>
              </a:rPr>
              <a:t>顺时针</a:t>
            </a:r>
            <a:r>
              <a:rPr lang="zh-CN" altLang="en-US" sz="2400" dirty="0" smtClean="0">
                <a:latin typeface="TimesNewRoman" charset="0"/>
                <a:ea typeface="宋体" pitchFamily="2" charset="-122"/>
              </a:rPr>
              <a:t>旋转</a:t>
            </a:r>
            <a:r>
              <a:rPr lang="en-US" altLang="zh-CN" sz="2400" dirty="0" smtClean="0">
                <a:latin typeface="TimesNewRoman" charset="0"/>
                <a:ea typeface="宋体" pitchFamily="2" charset="-122"/>
              </a:rPr>
              <a:t> (</a:t>
            </a:r>
            <a:r>
              <a:rPr lang="zh-CN" altLang="en-US" sz="2400" dirty="0" smtClean="0">
                <a:latin typeface="TimesNewRoman" charset="0"/>
                <a:ea typeface="宋体" pitchFamily="2" charset="-122"/>
              </a:rPr>
              <a:t>负半轴为为电压最小值的轨迹</a:t>
            </a:r>
            <a:r>
              <a:rPr lang="en-US" altLang="zh-CN" sz="2400" dirty="0" smtClean="0">
                <a:latin typeface="TimesNewRoman" charset="0"/>
                <a:ea typeface="宋体" pitchFamily="2" charset="-122"/>
              </a:rPr>
              <a:t>), </a:t>
            </a:r>
            <a:r>
              <a:rPr lang="zh-CN" altLang="en-US" sz="2400" dirty="0" smtClean="0">
                <a:latin typeface="TimesNewRoman" charset="0"/>
                <a:ea typeface="宋体" pitchFamily="2" charset="-122"/>
              </a:rPr>
              <a:t>此时的距离为离负载</a:t>
            </a:r>
            <a:r>
              <a:rPr lang="en-US" altLang="zh-CN" sz="2400" dirty="0">
                <a:latin typeface="TimesNewRoman" charset="0"/>
                <a:ea typeface="宋体" pitchFamily="2" charset="-122"/>
              </a:rPr>
              <a:t>(z=0</a:t>
            </a:r>
            <a:r>
              <a:rPr lang="en-US" altLang="zh-CN" sz="2400" dirty="0" smtClean="0">
                <a:latin typeface="TimesNewRoman" charset="0"/>
                <a:ea typeface="宋体" pitchFamily="2" charset="-122"/>
              </a:rPr>
              <a:t>):</a:t>
            </a:r>
            <a:r>
              <a:rPr lang="zh-CN" altLang="en-US" sz="2400" dirty="0" smtClean="0">
                <a:latin typeface="TimesNewRoman" charset="0"/>
                <a:ea typeface="宋体" pitchFamily="2" charset="-122"/>
              </a:rPr>
              <a:t>的第一个电压值的最小点</a:t>
            </a:r>
            <a:r>
              <a:rPr lang="en-US" altLang="zh-CN" sz="2400" dirty="0" smtClean="0">
                <a:latin typeface="TimesNewRoman" charset="0"/>
                <a:ea typeface="宋体" pitchFamily="2" charset="-122"/>
              </a:rPr>
              <a:t>:</a:t>
            </a:r>
          </a:p>
          <a:p>
            <a:pPr>
              <a:lnSpc>
                <a:spcPct val="90000"/>
              </a:lnSpc>
            </a:pPr>
            <a:endParaRPr lang="en-US" altLang="zh-CN" sz="2400" dirty="0" smtClean="0">
              <a:latin typeface="TimesNewRoman" charset="0"/>
              <a:ea typeface="宋体" pitchFamily="2" charset="-122"/>
            </a:endParaRPr>
          </a:p>
          <a:p>
            <a:pPr>
              <a:lnSpc>
                <a:spcPct val="90000"/>
              </a:lnSpc>
              <a:buFont typeface="Wingdings" pitchFamily="2" charset="2"/>
              <a:buNone/>
            </a:pPr>
            <a:r>
              <a:rPr lang="en-US" altLang="zh-CN" sz="2000" dirty="0" smtClean="0">
                <a:latin typeface="TimesNewRoman" charset="0"/>
                <a:ea typeface="宋体" pitchFamily="2" charset="-122"/>
              </a:rPr>
              <a:t>      </a:t>
            </a:r>
          </a:p>
          <a:p>
            <a:pPr>
              <a:lnSpc>
                <a:spcPct val="90000"/>
              </a:lnSpc>
              <a:buFont typeface="Wingdings" pitchFamily="2" charset="2"/>
              <a:buNone/>
            </a:pPr>
            <a:endParaRPr lang="en-US" altLang="zh-CN" sz="2000" dirty="0" smtClean="0">
              <a:latin typeface="TimesNewRoman" charset="0"/>
              <a:ea typeface="宋体" pitchFamily="2" charset="-122"/>
            </a:endParaRPr>
          </a:p>
        </p:txBody>
      </p:sp>
      <p:graphicFrame>
        <p:nvGraphicFramePr>
          <p:cNvPr id="6" name="Object 4"/>
          <p:cNvGraphicFramePr>
            <a:graphicFrameLocks noChangeAspect="1"/>
          </p:cNvGraphicFramePr>
          <p:nvPr>
            <p:extLst>
              <p:ext uri="{D42A27DB-BD31-4B8C-83A1-F6EECF244321}">
                <p14:modId xmlns:p14="http://schemas.microsoft.com/office/powerpoint/2010/main" val="4044971169"/>
              </p:ext>
            </p:extLst>
          </p:nvPr>
        </p:nvGraphicFramePr>
        <p:xfrm>
          <a:off x="2339752" y="2996952"/>
          <a:ext cx="4343400" cy="555625"/>
        </p:xfrm>
        <a:graphic>
          <a:graphicData uri="http://schemas.openxmlformats.org/presentationml/2006/ole">
            <mc:AlternateContent xmlns:mc="http://schemas.openxmlformats.org/markup-compatibility/2006">
              <mc:Choice xmlns:v="urn:schemas-microsoft-com:vml" Requires="v">
                <p:oleObj spid="_x0000_s7204" name="Equation" r:id="rId3" imgW="1993900" imgH="254000" progId="Equation.DSMT4">
                  <p:embed/>
                </p:oleObj>
              </mc:Choice>
              <mc:Fallback>
                <p:oleObj name="Equation" r:id="rId3" imgW="1993900" imgH="254000" progId="Equation.DSMT4">
                  <p:embed/>
                  <p:pic>
                    <p:nvPicPr>
                      <p:cNvPr id="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2996952"/>
                        <a:ext cx="4343400" cy="555625"/>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48408188"/>
              </p:ext>
            </p:extLst>
          </p:nvPr>
        </p:nvGraphicFramePr>
        <p:xfrm>
          <a:off x="2380159" y="5157192"/>
          <a:ext cx="4191000" cy="539750"/>
        </p:xfrm>
        <a:graphic>
          <a:graphicData uri="http://schemas.openxmlformats.org/presentationml/2006/ole">
            <mc:AlternateContent xmlns:mc="http://schemas.openxmlformats.org/markup-compatibility/2006">
              <mc:Choice xmlns:v="urn:schemas-microsoft-com:vml" Requires="v">
                <p:oleObj spid="_x0000_s7205" name="Equation" r:id="rId5" imgW="1981200" imgH="254000" progId="Equation.DSMT4">
                  <p:embed/>
                </p:oleObj>
              </mc:Choice>
              <mc:Fallback>
                <p:oleObj name="Equation" r:id="rId5" imgW="1981200" imgH="254000" progId="Equation.DSMT4">
                  <p:embed/>
                  <p:pic>
                    <p:nvPicPr>
                      <p:cNvPr id="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0159" y="5157192"/>
                        <a:ext cx="4191000" cy="53975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64206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pic>
        <p:nvPicPr>
          <p:cNvPr id="3" name="图片 2">
            <a:extLst>
              <a:ext uri="{FF2B5EF4-FFF2-40B4-BE49-F238E27FC236}">
                <a16:creationId xmlns:a16="http://schemas.microsoft.com/office/drawing/2014/main" id="{8BFB5896-77F4-145D-9AE1-70948CC77FE8}"/>
              </a:ext>
            </a:extLst>
          </p:cNvPr>
          <p:cNvPicPr>
            <a:picLocks noChangeAspect="1"/>
          </p:cNvPicPr>
          <p:nvPr/>
        </p:nvPicPr>
        <p:blipFill rotWithShape="1">
          <a:blip r:embed="rId3"/>
          <a:srcRect l="35195" t="52240" r="44488" b="33200"/>
          <a:stretch/>
        </p:blipFill>
        <p:spPr>
          <a:xfrm>
            <a:off x="384175" y="1911059"/>
            <a:ext cx="4644516" cy="1872208"/>
          </a:xfrm>
          <a:prstGeom prst="rect">
            <a:avLst/>
          </a:prstGeom>
        </p:spPr>
      </p:pic>
      <p:sp>
        <p:nvSpPr>
          <p:cNvPr id="4" name="文本框 3">
            <a:extLst>
              <a:ext uri="{FF2B5EF4-FFF2-40B4-BE49-F238E27FC236}">
                <a16:creationId xmlns:a16="http://schemas.microsoft.com/office/drawing/2014/main" id="{34B1620C-3547-06BC-D0B5-91C3AD3CED02}"/>
              </a:ext>
            </a:extLst>
          </p:cNvPr>
          <p:cNvSpPr txBox="1"/>
          <p:nvPr/>
        </p:nvSpPr>
        <p:spPr>
          <a:xfrm>
            <a:off x="1403648" y="4221088"/>
            <a:ext cx="2736304" cy="830997"/>
          </a:xfrm>
          <a:prstGeom prst="rect">
            <a:avLst/>
          </a:prstGeom>
          <a:noFill/>
        </p:spPr>
        <p:txBody>
          <a:bodyPr wrap="square" rtlCol="0">
            <a:spAutoFit/>
          </a:bodyPr>
          <a:lstStyle/>
          <a:p>
            <a:r>
              <a:rPr lang="en-US" altLang="zh-CN" dirty="0"/>
              <a:t>Z0=50ohm</a:t>
            </a:r>
          </a:p>
          <a:p>
            <a:r>
              <a:rPr lang="en-US" altLang="zh-CN" dirty="0"/>
              <a:t>Z=?</a:t>
            </a:r>
            <a:endParaRPr lang="zh-CN" altLang="en-US" dirty="0"/>
          </a:p>
        </p:txBody>
      </p:sp>
      <p:pic>
        <p:nvPicPr>
          <p:cNvPr id="9" name="图片 8">
            <a:extLst>
              <a:ext uri="{FF2B5EF4-FFF2-40B4-BE49-F238E27FC236}">
                <a16:creationId xmlns:a16="http://schemas.microsoft.com/office/drawing/2014/main" id="{D22311C1-0276-D7D0-09B1-4F7CFF7F1C37}"/>
              </a:ext>
            </a:extLst>
          </p:cNvPr>
          <p:cNvPicPr>
            <a:picLocks noChangeAspect="1"/>
          </p:cNvPicPr>
          <p:nvPr/>
        </p:nvPicPr>
        <p:blipFill>
          <a:blip r:embed="rId4"/>
          <a:stretch>
            <a:fillRect/>
          </a:stretch>
        </p:blipFill>
        <p:spPr>
          <a:xfrm>
            <a:off x="5127015" y="2132856"/>
            <a:ext cx="3383573" cy="1804572"/>
          </a:xfrm>
          <a:prstGeom prst="rect">
            <a:avLst/>
          </a:prstGeom>
        </p:spPr>
      </p:pic>
    </p:spTree>
    <p:extLst>
      <p:ext uri="{BB962C8B-B14F-4D97-AF65-F5344CB8AC3E}">
        <p14:creationId xmlns:p14="http://schemas.microsoft.com/office/powerpoint/2010/main" val="1342905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pic>
        <p:nvPicPr>
          <p:cNvPr id="9" name="图片 8">
            <a:extLst>
              <a:ext uri="{FF2B5EF4-FFF2-40B4-BE49-F238E27FC236}">
                <a16:creationId xmlns:a16="http://schemas.microsoft.com/office/drawing/2014/main" id="{D22311C1-0276-D7D0-09B1-4F7CFF7F1C37}"/>
              </a:ext>
            </a:extLst>
          </p:cNvPr>
          <p:cNvPicPr>
            <a:picLocks noChangeAspect="1"/>
          </p:cNvPicPr>
          <p:nvPr/>
        </p:nvPicPr>
        <p:blipFill>
          <a:blip r:embed="rId3"/>
          <a:stretch>
            <a:fillRect/>
          </a:stretch>
        </p:blipFill>
        <p:spPr>
          <a:xfrm>
            <a:off x="107504" y="1700808"/>
            <a:ext cx="3383573" cy="1804572"/>
          </a:xfrm>
          <a:prstGeom prst="rect">
            <a:avLst/>
          </a:prstGeom>
        </p:spPr>
      </p:pic>
      <p:pic>
        <p:nvPicPr>
          <p:cNvPr id="2" name="Picture 8">
            <a:extLst>
              <a:ext uri="{FF2B5EF4-FFF2-40B4-BE49-F238E27FC236}">
                <a16:creationId xmlns:a16="http://schemas.microsoft.com/office/drawing/2014/main" id="{1B1BE172-8457-0B0D-9930-8E61C93E86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34" t="8466" b="-5399"/>
          <a:stretch/>
        </p:blipFill>
        <p:spPr bwMode="auto">
          <a:xfrm>
            <a:off x="3767748" y="404664"/>
            <a:ext cx="5324475" cy="66475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椭圆 4">
            <a:extLst>
              <a:ext uri="{FF2B5EF4-FFF2-40B4-BE49-F238E27FC236}">
                <a16:creationId xmlns:a16="http://schemas.microsoft.com/office/drawing/2014/main" id="{943C8FAA-0FA9-20F5-DBD2-076CE7D95F2B}"/>
              </a:ext>
            </a:extLst>
          </p:cNvPr>
          <p:cNvSpPr/>
          <p:nvPr/>
        </p:nvSpPr>
        <p:spPr bwMode="auto">
          <a:xfrm>
            <a:off x="6782339" y="2132856"/>
            <a:ext cx="45719" cy="4571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文本框 5">
            <a:extLst>
              <a:ext uri="{FF2B5EF4-FFF2-40B4-BE49-F238E27FC236}">
                <a16:creationId xmlns:a16="http://schemas.microsoft.com/office/drawing/2014/main" id="{A1E0DA46-262E-DE31-3977-E4788C806076}"/>
              </a:ext>
            </a:extLst>
          </p:cNvPr>
          <p:cNvSpPr txBox="1"/>
          <p:nvPr/>
        </p:nvSpPr>
        <p:spPr>
          <a:xfrm>
            <a:off x="6797538" y="1994356"/>
            <a:ext cx="648072" cy="276999"/>
          </a:xfrm>
          <a:prstGeom prst="rect">
            <a:avLst/>
          </a:prstGeom>
          <a:noFill/>
        </p:spPr>
        <p:txBody>
          <a:bodyPr wrap="square" rtlCol="0">
            <a:spAutoFit/>
          </a:bodyPr>
          <a:lstStyle/>
          <a:p>
            <a:r>
              <a:rPr lang="en-US" altLang="zh-CN" sz="1200" b="1" dirty="0">
                <a:solidFill>
                  <a:srgbClr val="FF0000"/>
                </a:solidFill>
              </a:rPr>
              <a:t>A=1+j</a:t>
            </a:r>
            <a:endParaRPr lang="zh-CN" altLang="en-US" sz="1200" b="1" dirty="0">
              <a:solidFill>
                <a:srgbClr val="FF0000"/>
              </a:solidFill>
            </a:endParaRPr>
          </a:p>
        </p:txBody>
      </p:sp>
      <p:cxnSp>
        <p:nvCxnSpPr>
          <p:cNvPr id="8" name="直接连接符 7">
            <a:extLst>
              <a:ext uri="{FF2B5EF4-FFF2-40B4-BE49-F238E27FC236}">
                <a16:creationId xmlns:a16="http://schemas.microsoft.com/office/drawing/2014/main" id="{4BE0AE3C-94F0-1886-2BC4-6309CF6D99D0}"/>
              </a:ext>
            </a:extLst>
          </p:cNvPr>
          <p:cNvCxnSpPr/>
          <p:nvPr/>
        </p:nvCxnSpPr>
        <p:spPr bwMode="auto">
          <a:xfrm flipH="1">
            <a:off x="6369844" y="2152650"/>
            <a:ext cx="438150" cy="883444"/>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a:extLst>
              <a:ext uri="{FF2B5EF4-FFF2-40B4-BE49-F238E27FC236}">
                <a16:creationId xmlns:a16="http://schemas.microsoft.com/office/drawing/2014/main" id="{97BD8255-497F-ED5D-58AD-8022F7148B9B}"/>
              </a:ext>
            </a:extLst>
          </p:cNvPr>
          <p:cNvCxnSpPr/>
          <p:nvPr/>
        </p:nvCxnSpPr>
        <p:spPr bwMode="auto">
          <a:xfrm flipH="1">
            <a:off x="5929313" y="3033564"/>
            <a:ext cx="438150" cy="883444"/>
          </a:xfrm>
          <a:prstGeom prst="line">
            <a:avLst/>
          </a:prstGeom>
          <a:solidFill>
            <a:schemeClr val="accent1"/>
          </a:solidFill>
          <a:ln w="9525"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椭圆 13">
            <a:extLst>
              <a:ext uri="{FF2B5EF4-FFF2-40B4-BE49-F238E27FC236}">
                <a16:creationId xmlns:a16="http://schemas.microsoft.com/office/drawing/2014/main" id="{EE504347-71C7-B51C-2322-561E1C3D0D14}"/>
              </a:ext>
            </a:extLst>
          </p:cNvPr>
          <p:cNvSpPr/>
          <p:nvPr/>
        </p:nvSpPr>
        <p:spPr bwMode="auto">
          <a:xfrm>
            <a:off x="5906971" y="3897960"/>
            <a:ext cx="45719" cy="4571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 name="文本框 14">
            <a:extLst>
              <a:ext uri="{FF2B5EF4-FFF2-40B4-BE49-F238E27FC236}">
                <a16:creationId xmlns:a16="http://schemas.microsoft.com/office/drawing/2014/main" id="{A9F740A0-6277-9459-43AC-4B17A4088258}"/>
              </a:ext>
            </a:extLst>
          </p:cNvPr>
          <p:cNvSpPr txBox="1"/>
          <p:nvPr/>
        </p:nvSpPr>
        <p:spPr>
          <a:xfrm>
            <a:off x="5922170" y="3759460"/>
            <a:ext cx="905888" cy="276999"/>
          </a:xfrm>
          <a:prstGeom prst="rect">
            <a:avLst/>
          </a:prstGeom>
          <a:noFill/>
        </p:spPr>
        <p:txBody>
          <a:bodyPr wrap="square" rtlCol="0">
            <a:spAutoFit/>
          </a:bodyPr>
          <a:lstStyle/>
          <a:p>
            <a:r>
              <a:rPr lang="en-US" altLang="zh-CN" sz="1200" b="1" dirty="0">
                <a:solidFill>
                  <a:srgbClr val="FF0000"/>
                </a:solidFill>
              </a:rPr>
              <a:t>A’=0.5-0.5j</a:t>
            </a:r>
            <a:endParaRPr lang="zh-CN" altLang="en-US" sz="1200" b="1" dirty="0">
              <a:solidFill>
                <a:srgbClr val="FF0000"/>
              </a:solidFill>
            </a:endParaRPr>
          </a:p>
        </p:txBody>
      </p:sp>
      <p:sp>
        <p:nvSpPr>
          <p:cNvPr id="17" name="任意多边形: 形状 16">
            <a:extLst>
              <a:ext uri="{FF2B5EF4-FFF2-40B4-BE49-F238E27FC236}">
                <a16:creationId xmlns:a16="http://schemas.microsoft.com/office/drawing/2014/main" id="{83C86E3E-CCCB-A46C-9D3D-37280A8BD5BD}"/>
              </a:ext>
            </a:extLst>
          </p:cNvPr>
          <p:cNvSpPr/>
          <p:nvPr/>
        </p:nvSpPr>
        <p:spPr bwMode="auto">
          <a:xfrm>
            <a:off x="5930900" y="3917950"/>
            <a:ext cx="355600" cy="339725"/>
          </a:xfrm>
          <a:custGeom>
            <a:avLst/>
            <a:gdLst>
              <a:gd name="connsiteX0" fmla="*/ 0 w 355600"/>
              <a:gd name="connsiteY0" fmla="*/ 0 h 339725"/>
              <a:gd name="connsiteX1" fmla="*/ 88900 w 355600"/>
              <a:gd name="connsiteY1" fmla="*/ 101600 h 339725"/>
              <a:gd name="connsiteX2" fmla="*/ 152400 w 355600"/>
              <a:gd name="connsiteY2" fmla="*/ 171450 h 339725"/>
              <a:gd name="connsiteX3" fmla="*/ 244475 w 355600"/>
              <a:gd name="connsiteY3" fmla="*/ 247650 h 339725"/>
              <a:gd name="connsiteX4" fmla="*/ 355600 w 355600"/>
              <a:gd name="connsiteY4" fmla="*/ 339725 h 339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 h="339725">
                <a:moveTo>
                  <a:pt x="0" y="0"/>
                </a:moveTo>
                <a:lnTo>
                  <a:pt x="88900" y="101600"/>
                </a:lnTo>
                <a:cubicBezTo>
                  <a:pt x="114300" y="130175"/>
                  <a:pt x="126471" y="147108"/>
                  <a:pt x="152400" y="171450"/>
                </a:cubicBezTo>
                <a:cubicBezTo>
                  <a:pt x="178329" y="195792"/>
                  <a:pt x="244475" y="247650"/>
                  <a:pt x="244475" y="247650"/>
                </a:cubicBezTo>
                <a:lnTo>
                  <a:pt x="355600" y="339725"/>
                </a:lnTo>
              </a:path>
            </a:pathLst>
          </a:custGeom>
          <a:noFill/>
          <a:ln w="952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8" name="椭圆 17">
            <a:extLst>
              <a:ext uri="{FF2B5EF4-FFF2-40B4-BE49-F238E27FC236}">
                <a16:creationId xmlns:a16="http://schemas.microsoft.com/office/drawing/2014/main" id="{B15B91EA-6004-030A-BF7E-0D77DD756F82}"/>
              </a:ext>
            </a:extLst>
          </p:cNvPr>
          <p:cNvSpPr/>
          <p:nvPr/>
        </p:nvSpPr>
        <p:spPr bwMode="auto">
          <a:xfrm>
            <a:off x="6270862" y="4234815"/>
            <a:ext cx="45719" cy="4571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9" name="文本框 18">
            <a:extLst>
              <a:ext uri="{FF2B5EF4-FFF2-40B4-BE49-F238E27FC236}">
                <a16:creationId xmlns:a16="http://schemas.microsoft.com/office/drawing/2014/main" id="{F914EC13-64DB-2979-7937-83B6C5E67C19}"/>
              </a:ext>
            </a:extLst>
          </p:cNvPr>
          <p:cNvSpPr txBox="1"/>
          <p:nvPr/>
        </p:nvSpPr>
        <p:spPr>
          <a:xfrm>
            <a:off x="6084168" y="4266975"/>
            <a:ext cx="905888" cy="276999"/>
          </a:xfrm>
          <a:prstGeom prst="rect">
            <a:avLst/>
          </a:prstGeom>
          <a:noFill/>
        </p:spPr>
        <p:txBody>
          <a:bodyPr wrap="square" rtlCol="0">
            <a:spAutoFit/>
          </a:bodyPr>
          <a:lstStyle/>
          <a:p>
            <a:r>
              <a:rPr lang="en-US" altLang="zh-CN" sz="1200" b="1" dirty="0">
                <a:solidFill>
                  <a:srgbClr val="FF0000"/>
                </a:solidFill>
              </a:rPr>
              <a:t>B’=0.5-0.8j</a:t>
            </a:r>
            <a:endParaRPr lang="zh-CN" altLang="en-US" sz="1200" b="1" dirty="0">
              <a:solidFill>
                <a:srgbClr val="FF0000"/>
              </a:solidFill>
            </a:endParaRPr>
          </a:p>
        </p:txBody>
      </p:sp>
      <p:cxnSp>
        <p:nvCxnSpPr>
          <p:cNvPr id="20" name="直接连接符 19">
            <a:extLst>
              <a:ext uri="{FF2B5EF4-FFF2-40B4-BE49-F238E27FC236}">
                <a16:creationId xmlns:a16="http://schemas.microsoft.com/office/drawing/2014/main" id="{90B15388-33AF-C005-7569-698D88D9702C}"/>
              </a:ext>
            </a:extLst>
          </p:cNvPr>
          <p:cNvCxnSpPr>
            <a:endCxn id="18" idx="0"/>
          </p:cNvCxnSpPr>
          <p:nvPr/>
        </p:nvCxnSpPr>
        <p:spPr bwMode="auto">
          <a:xfrm flipH="1">
            <a:off x="6293722" y="3033564"/>
            <a:ext cx="80884" cy="1201251"/>
          </a:xfrm>
          <a:prstGeom prst="line">
            <a:avLst/>
          </a:prstGeom>
          <a:solidFill>
            <a:schemeClr val="accent1"/>
          </a:solidFill>
          <a:ln w="9525"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a:extLst>
              <a:ext uri="{FF2B5EF4-FFF2-40B4-BE49-F238E27FC236}">
                <a16:creationId xmlns:a16="http://schemas.microsoft.com/office/drawing/2014/main" id="{B9406FDE-DA5C-52E5-D8B4-56A1081D4BC4}"/>
              </a:ext>
            </a:extLst>
          </p:cNvPr>
          <p:cNvCxnSpPr/>
          <p:nvPr/>
        </p:nvCxnSpPr>
        <p:spPr bwMode="auto">
          <a:xfrm flipH="1">
            <a:off x="6371212" y="1833206"/>
            <a:ext cx="80884" cy="1201251"/>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椭圆 25">
            <a:extLst>
              <a:ext uri="{FF2B5EF4-FFF2-40B4-BE49-F238E27FC236}">
                <a16:creationId xmlns:a16="http://schemas.microsoft.com/office/drawing/2014/main" id="{C74A1C41-8A7A-0E29-B9B7-925EA363F241}"/>
              </a:ext>
            </a:extLst>
          </p:cNvPr>
          <p:cNvSpPr/>
          <p:nvPr/>
        </p:nvSpPr>
        <p:spPr bwMode="auto">
          <a:xfrm>
            <a:off x="6429985" y="1799774"/>
            <a:ext cx="45719" cy="4571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7" name="文本框 26">
            <a:extLst>
              <a:ext uri="{FF2B5EF4-FFF2-40B4-BE49-F238E27FC236}">
                <a16:creationId xmlns:a16="http://schemas.microsoft.com/office/drawing/2014/main" id="{A5FADD9C-0836-86EA-3A51-9AE7A463456A}"/>
              </a:ext>
            </a:extLst>
          </p:cNvPr>
          <p:cNvSpPr txBox="1"/>
          <p:nvPr/>
        </p:nvSpPr>
        <p:spPr>
          <a:xfrm>
            <a:off x="6301120" y="1510575"/>
            <a:ext cx="1223208" cy="276999"/>
          </a:xfrm>
          <a:prstGeom prst="rect">
            <a:avLst/>
          </a:prstGeom>
          <a:noFill/>
        </p:spPr>
        <p:txBody>
          <a:bodyPr wrap="square" rtlCol="0">
            <a:spAutoFit/>
          </a:bodyPr>
          <a:lstStyle/>
          <a:p>
            <a:r>
              <a:rPr lang="en-US" altLang="zh-CN" sz="1200" b="1" dirty="0">
                <a:solidFill>
                  <a:srgbClr val="FF0000"/>
                </a:solidFill>
              </a:rPr>
              <a:t>B=0.56+0.9j</a:t>
            </a:r>
            <a:endParaRPr lang="zh-CN" altLang="en-US" sz="1200" b="1" dirty="0">
              <a:solidFill>
                <a:srgbClr val="FF0000"/>
              </a:solidFill>
            </a:endParaRPr>
          </a:p>
        </p:txBody>
      </p:sp>
      <p:sp>
        <p:nvSpPr>
          <p:cNvPr id="29" name="任意多边形: 形状 28">
            <a:extLst>
              <a:ext uri="{FF2B5EF4-FFF2-40B4-BE49-F238E27FC236}">
                <a16:creationId xmlns:a16="http://schemas.microsoft.com/office/drawing/2014/main" id="{0E40495C-32E3-A395-E4A4-A16901C22F04}"/>
              </a:ext>
            </a:extLst>
          </p:cNvPr>
          <p:cNvSpPr/>
          <p:nvPr/>
        </p:nvSpPr>
        <p:spPr bwMode="auto">
          <a:xfrm>
            <a:off x="5748197" y="1809750"/>
            <a:ext cx="690703" cy="2043113"/>
          </a:xfrm>
          <a:custGeom>
            <a:avLst/>
            <a:gdLst>
              <a:gd name="connsiteX0" fmla="*/ 690703 w 690703"/>
              <a:gd name="connsiteY0" fmla="*/ 0 h 2105025"/>
              <a:gd name="connsiteX1" fmla="*/ 590691 w 690703"/>
              <a:gd name="connsiteY1" fmla="*/ 66675 h 2105025"/>
              <a:gd name="connsiteX2" fmla="*/ 447816 w 690703"/>
              <a:gd name="connsiteY2" fmla="*/ 195263 h 2105025"/>
              <a:gd name="connsiteX3" fmla="*/ 262078 w 690703"/>
              <a:gd name="connsiteY3" fmla="*/ 419100 h 2105025"/>
              <a:gd name="connsiteX4" fmla="*/ 109678 w 690703"/>
              <a:gd name="connsiteY4" fmla="*/ 690563 h 2105025"/>
              <a:gd name="connsiteX5" fmla="*/ 28716 w 690703"/>
              <a:gd name="connsiteY5" fmla="*/ 976313 h 2105025"/>
              <a:gd name="connsiteX6" fmla="*/ 141 w 690703"/>
              <a:gd name="connsiteY6" fmla="*/ 1338263 h 2105025"/>
              <a:gd name="connsiteX7" fmla="*/ 38241 w 690703"/>
              <a:gd name="connsiteY7" fmla="*/ 1581150 h 2105025"/>
              <a:gd name="connsiteX8" fmla="*/ 147778 w 690703"/>
              <a:gd name="connsiteY8" fmla="*/ 1847850 h 2105025"/>
              <a:gd name="connsiteX9" fmla="*/ 309703 w 690703"/>
              <a:gd name="connsiteY9" fmla="*/ 2105025 h 2105025"/>
              <a:gd name="connsiteX0" fmla="*/ 690703 w 690703"/>
              <a:gd name="connsiteY0" fmla="*/ 0 h 2043113"/>
              <a:gd name="connsiteX1" fmla="*/ 590691 w 690703"/>
              <a:gd name="connsiteY1" fmla="*/ 66675 h 2043113"/>
              <a:gd name="connsiteX2" fmla="*/ 447816 w 690703"/>
              <a:gd name="connsiteY2" fmla="*/ 195263 h 2043113"/>
              <a:gd name="connsiteX3" fmla="*/ 262078 w 690703"/>
              <a:gd name="connsiteY3" fmla="*/ 419100 h 2043113"/>
              <a:gd name="connsiteX4" fmla="*/ 109678 w 690703"/>
              <a:gd name="connsiteY4" fmla="*/ 690563 h 2043113"/>
              <a:gd name="connsiteX5" fmla="*/ 28716 w 690703"/>
              <a:gd name="connsiteY5" fmla="*/ 976313 h 2043113"/>
              <a:gd name="connsiteX6" fmla="*/ 141 w 690703"/>
              <a:gd name="connsiteY6" fmla="*/ 1338263 h 2043113"/>
              <a:gd name="connsiteX7" fmla="*/ 38241 w 690703"/>
              <a:gd name="connsiteY7" fmla="*/ 1581150 h 2043113"/>
              <a:gd name="connsiteX8" fmla="*/ 147778 w 690703"/>
              <a:gd name="connsiteY8" fmla="*/ 1847850 h 2043113"/>
              <a:gd name="connsiteX9" fmla="*/ 271603 w 690703"/>
              <a:gd name="connsiteY9" fmla="*/ 2043113 h 204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0703" h="2043113">
                <a:moveTo>
                  <a:pt x="690703" y="0"/>
                </a:moveTo>
                <a:cubicBezTo>
                  <a:pt x="660937" y="17065"/>
                  <a:pt x="631172" y="34131"/>
                  <a:pt x="590691" y="66675"/>
                </a:cubicBezTo>
                <a:cubicBezTo>
                  <a:pt x="550210" y="99219"/>
                  <a:pt x="502585" y="136526"/>
                  <a:pt x="447816" y="195263"/>
                </a:cubicBezTo>
                <a:cubicBezTo>
                  <a:pt x="393047" y="254000"/>
                  <a:pt x="318434" y="336550"/>
                  <a:pt x="262078" y="419100"/>
                </a:cubicBezTo>
                <a:cubicBezTo>
                  <a:pt x="205722" y="501650"/>
                  <a:pt x="148572" y="597694"/>
                  <a:pt x="109678" y="690563"/>
                </a:cubicBezTo>
                <a:cubicBezTo>
                  <a:pt x="70784" y="783432"/>
                  <a:pt x="46972" y="868363"/>
                  <a:pt x="28716" y="976313"/>
                </a:cubicBezTo>
                <a:cubicBezTo>
                  <a:pt x="10460" y="1084263"/>
                  <a:pt x="-1446" y="1237457"/>
                  <a:pt x="141" y="1338263"/>
                </a:cubicBezTo>
                <a:cubicBezTo>
                  <a:pt x="1728" y="1439069"/>
                  <a:pt x="13635" y="1496219"/>
                  <a:pt x="38241" y="1581150"/>
                </a:cubicBezTo>
                <a:cubicBezTo>
                  <a:pt x="62847" y="1666081"/>
                  <a:pt x="102534" y="1760538"/>
                  <a:pt x="147778" y="1847850"/>
                </a:cubicBezTo>
                <a:cubicBezTo>
                  <a:pt x="193022" y="1935162"/>
                  <a:pt x="232709" y="1987551"/>
                  <a:pt x="271603" y="2043113"/>
                </a:cubicBezTo>
              </a:path>
            </a:pathLst>
          </a:custGeom>
          <a:noFill/>
          <a:ln w="9525" cap="flat" cmpd="sng" algn="ctr">
            <a:solidFill>
              <a:srgbClr val="99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0" name="椭圆 29">
            <a:extLst>
              <a:ext uri="{FF2B5EF4-FFF2-40B4-BE49-F238E27FC236}">
                <a16:creationId xmlns:a16="http://schemas.microsoft.com/office/drawing/2014/main" id="{D94942EA-8991-2D78-37A2-2C4CB6353C68}"/>
              </a:ext>
            </a:extLst>
          </p:cNvPr>
          <p:cNvSpPr/>
          <p:nvPr/>
        </p:nvSpPr>
        <p:spPr bwMode="auto">
          <a:xfrm>
            <a:off x="6000002" y="3820471"/>
            <a:ext cx="45719" cy="45719"/>
          </a:xfrm>
          <a:prstGeom prst="ellipse">
            <a:avLst/>
          </a:prstGeom>
          <a:solidFill>
            <a:srgbClr val="9900FF"/>
          </a:solidFill>
          <a:ln w="9525" cap="flat" cmpd="sng" algn="ctr">
            <a:solidFill>
              <a:srgbClr val="99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32" name="直接连接符 31">
            <a:extLst>
              <a:ext uri="{FF2B5EF4-FFF2-40B4-BE49-F238E27FC236}">
                <a16:creationId xmlns:a16="http://schemas.microsoft.com/office/drawing/2014/main" id="{464D4320-AFC1-4FA5-80D8-7C906E810A70}"/>
              </a:ext>
            </a:extLst>
          </p:cNvPr>
          <p:cNvCxnSpPr/>
          <p:nvPr/>
        </p:nvCxnSpPr>
        <p:spPr bwMode="auto">
          <a:xfrm flipH="1">
            <a:off x="6022181" y="3032125"/>
            <a:ext cx="350044" cy="808831"/>
          </a:xfrm>
          <a:prstGeom prst="line">
            <a:avLst/>
          </a:prstGeom>
          <a:solidFill>
            <a:schemeClr val="accent1"/>
          </a:solidFill>
          <a:ln w="9525" cap="flat" cmpd="sng" algn="ctr">
            <a:solidFill>
              <a:srgbClr val="99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a:extLst>
              <a:ext uri="{FF2B5EF4-FFF2-40B4-BE49-F238E27FC236}">
                <a16:creationId xmlns:a16="http://schemas.microsoft.com/office/drawing/2014/main" id="{D026FD0E-2F2A-289E-1CFA-2B9723BC176C}"/>
              </a:ext>
            </a:extLst>
          </p:cNvPr>
          <p:cNvCxnSpPr/>
          <p:nvPr/>
        </p:nvCxnSpPr>
        <p:spPr bwMode="auto">
          <a:xfrm flipH="1">
            <a:off x="6367463" y="2231926"/>
            <a:ext cx="350044" cy="808831"/>
          </a:xfrm>
          <a:prstGeom prst="line">
            <a:avLst/>
          </a:prstGeom>
          <a:solidFill>
            <a:schemeClr val="accent1"/>
          </a:solidFill>
          <a:ln w="9525" cap="flat" cmpd="sng" algn="ctr">
            <a:solidFill>
              <a:srgbClr val="99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椭圆 39">
            <a:extLst>
              <a:ext uri="{FF2B5EF4-FFF2-40B4-BE49-F238E27FC236}">
                <a16:creationId xmlns:a16="http://schemas.microsoft.com/office/drawing/2014/main" id="{73ACED81-BBB3-0C85-EE40-ECF92DEB28D2}"/>
              </a:ext>
            </a:extLst>
          </p:cNvPr>
          <p:cNvSpPr/>
          <p:nvPr/>
        </p:nvSpPr>
        <p:spPr bwMode="auto">
          <a:xfrm>
            <a:off x="6696999" y="2209066"/>
            <a:ext cx="45719" cy="45719"/>
          </a:xfrm>
          <a:prstGeom prst="ellipse">
            <a:avLst/>
          </a:prstGeom>
          <a:solidFill>
            <a:srgbClr val="9900FF"/>
          </a:solidFill>
          <a:ln w="9525" cap="flat" cmpd="sng" algn="ctr">
            <a:solidFill>
              <a:srgbClr val="99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1" name="文本框 40">
            <a:extLst>
              <a:ext uri="{FF2B5EF4-FFF2-40B4-BE49-F238E27FC236}">
                <a16:creationId xmlns:a16="http://schemas.microsoft.com/office/drawing/2014/main" id="{15C002BA-4B45-11F8-637E-C151F73A6080}"/>
              </a:ext>
            </a:extLst>
          </p:cNvPr>
          <p:cNvSpPr txBox="1"/>
          <p:nvPr/>
        </p:nvSpPr>
        <p:spPr>
          <a:xfrm>
            <a:off x="6694647" y="2220711"/>
            <a:ext cx="982255" cy="276999"/>
          </a:xfrm>
          <a:prstGeom prst="rect">
            <a:avLst/>
          </a:prstGeom>
          <a:noFill/>
        </p:spPr>
        <p:txBody>
          <a:bodyPr wrap="square" rtlCol="0">
            <a:spAutoFit/>
          </a:bodyPr>
          <a:lstStyle/>
          <a:p>
            <a:r>
              <a:rPr lang="en-US" altLang="zh-CN" sz="1200" b="1" dirty="0">
                <a:solidFill>
                  <a:srgbClr val="9900CC"/>
                </a:solidFill>
              </a:rPr>
              <a:t>C’=1+0.87j</a:t>
            </a:r>
            <a:endParaRPr lang="zh-CN" altLang="en-US" sz="1200" b="1" dirty="0">
              <a:solidFill>
                <a:srgbClr val="9900CC"/>
              </a:solidFill>
            </a:endParaRPr>
          </a:p>
        </p:txBody>
      </p:sp>
      <p:sp>
        <p:nvSpPr>
          <p:cNvPr id="42" name="任意多边形: 形状 41">
            <a:extLst>
              <a:ext uri="{FF2B5EF4-FFF2-40B4-BE49-F238E27FC236}">
                <a16:creationId xmlns:a16="http://schemas.microsoft.com/office/drawing/2014/main" id="{19BC2097-9164-FFFD-727C-643304A84B82}"/>
              </a:ext>
            </a:extLst>
          </p:cNvPr>
          <p:cNvSpPr/>
          <p:nvPr/>
        </p:nvSpPr>
        <p:spPr bwMode="auto">
          <a:xfrm>
            <a:off x="6721475" y="1942802"/>
            <a:ext cx="727075" cy="286048"/>
          </a:xfrm>
          <a:custGeom>
            <a:avLst/>
            <a:gdLst>
              <a:gd name="connsiteX0" fmla="*/ 0 w 727075"/>
              <a:gd name="connsiteY0" fmla="*/ 286048 h 286048"/>
              <a:gd name="connsiteX1" fmla="*/ 250825 w 727075"/>
              <a:gd name="connsiteY1" fmla="*/ 120948 h 286048"/>
              <a:gd name="connsiteX2" fmla="*/ 390525 w 727075"/>
              <a:gd name="connsiteY2" fmla="*/ 63798 h 286048"/>
              <a:gd name="connsiteX3" fmla="*/ 622300 w 727075"/>
              <a:gd name="connsiteY3" fmla="*/ 6648 h 286048"/>
              <a:gd name="connsiteX4" fmla="*/ 727075 w 727075"/>
              <a:gd name="connsiteY4" fmla="*/ 3473 h 286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075" h="286048">
                <a:moveTo>
                  <a:pt x="0" y="286048"/>
                </a:moveTo>
                <a:cubicBezTo>
                  <a:pt x="92868" y="222019"/>
                  <a:pt x="185737" y="157990"/>
                  <a:pt x="250825" y="120948"/>
                </a:cubicBezTo>
                <a:cubicBezTo>
                  <a:pt x="315913" y="83906"/>
                  <a:pt x="328612" y="82848"/>
                  <a:pt x="390525" y="63798"/>
                </a:cubicBezTo>
                <a:cubicBezTo>
                  <a:pt x="452438" y="44748"/>
                  <a:pt x="566208" y="16702"/>
                  <a:pt x="622300" y="6648"/>
                </a:cubicBezTo>
                <a:cubicBezTo>
                  <a:pt x="678392" y="-3406"/>
                  <a:pt x="702733" y="33"/>
                  <a:pt x="727075" y="3473"/>
                </a:cubicBezTo>
              </a:path>
            </a:pathLst>
          </a:custGeom>
          <a:noFill/>
          <a:ln w="9525" cap="flat" cmpd="sng" algn="ctr">
            <a:solidFill>
              <a:srgbClr val="0070C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3" name="椭圆 42">
            <a:extLst>
              <a:ext uri="{FF2B5EF4-FFF2-40B4-BE49-F238E27FC236}">
                <a16:creationId xmlns:a16="http://schemas.microsoft.com/office/drawing/2014/main" id="{7E3E085F-91BF-F4AB-A06F-5768E4FDD6B1}"/>
              </a:ext>
            </a:extLst>
          </p:cNvPr>
          <p:cNvSpPr/>
          <p:nvPr/>
        </p:nvSpPr>
        <p:spPr bwMode="auto">
          <a:xfrm>
            <a:off x="7427307" y="1927569"/>
            <a:ext cx="45719" cy="45719"/>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4" name="文本框 43">
            <a:extLst>
              <a:ext uri="{FF2B5EF4-FFF2-40B4-BE49-F238E27FC236}">
                <a16:creationId xmlns:a16="http://schemas.microsoft.com/office/drawing/2014/main" id="{289477FA-7F73-B6DF-A746-6C91BF2B35B4}"/>
              </a:ext>
            </a:extLst>
          </p:cNvPr>
          <p:cNvSpPr txBox="1"/>
          <p:nvPr/>
        </p:nvSpPr>
        <p:spPr>
          <a:xfrm>
            <a:off x="7248240" y="1647494"/>
            <a:ext cx="982255" cy="276999"/>
          </a:xfrm>
          <a:prstGeom prst="rect">
            <a:avLst/>
          </a:prstGeom>
          <a:noFill/>
        </p:spPr>
        <p:txBody>
          <a:bodyPr wrap="square" rtlCol="0">
            <a:spAutoFit/>
          </a:bodyPr>
          <a:lstStyle/>
          <a:p>
            <a:r>
              <a:rPr lang="en-US" altLang="zh-CN" sz="1200" b="1" dirty="0">
                <a:solidFill>
                  <a:srgbClr val="0070C0"/>
                </a:solidFill>
              </a:rPr>
              <a:t>D’=1+1.97j</a:t>
            </a:r>
            <a:endParaRPr lang="zh-CN" altLang="en-US" sz="1200" b="1" dirty="0">
              <a:solidFill>
                <a:srgbClr val="0070C0"/>
              </a:solidFill>
            </a:endParaRPr>
          </a:p>
        </p:txBody>
      </p:sp>
      <p:cxnSp>
        <p:nvCxnSpPr>
          <p:cNvPr id="46" name="直接连接符 45">
            <a:extLst>
              <a:ext uri="{FF2B5EF4-FFF2-40B4-BE49-F238E27FC236}">
                <a16:creationId xmlns:a16="http://schemas.microsoft.com/office/drawing/2014/main" id="{F27CEE3B-E578-E640-AA6D-E61AAC9E70E6}"/>
              </a:ext>
            </a:extLst>
          </p:cNvPr>
          <p:cNvCxnSpPr/>
          <p:nvPr/>
        </p:nvCxnSpPr>
        <p:spPr bwMode="auto">
          <a:xfrm flipH="1">
            <a:off x="6369844" y="1940719"/>
            <a:ext cx="1081087" cy="1097756"/>
          </a:xfrm>
          <a:prstGeom prst="line">
            <a:avLst/>
          </a:prstGeom>
          <a:solidFill>
            <a:schemeClr val="accent1"/>
          </a:solidFill>
          <a:ln w="952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a:extLst>
              <a:ext uri="{FF2B5EF4-FFF2-40B4-BE49-F238E27FC236}">
                <a16:creationId xmlns:a16="http://schemas.microsoft.com/office/drawing/2014/main" id="{88382204-8393-0D75-0B1F-86FC7403489C}"/>
              </a:ext>
            </a:extLst>
          </p:cNvPr>
          <p:cNvCxnSpPr/>
          <p:nvPr/>
        </p:nvCxnSpPr>
        <p:spPr bwMode="auto">
          <a:xfrm flipH="1">
            <a:off x="5289478" y="3035026"/>
            <a:ext cx="1081087" cy="1097756"/>
          </a:xfrm>
          <a:prstGeom prst="line">
            <a:avLst/>
          </a:prstGeom>
          <a:solidFill>
            <a:schemeClr val="accent1"/>
          </a:solidFill>
          <a:ln w="9525" cap="flat" cmpd="sng" algn="ctr">
            <a:solidFill>
              <a:srgbClr val="0070C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椭圆 49">
            <a:extLst>
              <a:ext uri="{FF2B5EF4-FFF2-40B4-BE49-F238E27FC236}">
                <a16:creationId xmlns:a16="http://schemas.microsoft.com/office/drawing/2014/main" id="{BE635160-19DA-F931-FB75-BCF6C14D2EE3}"/>
              </a:ext>
            </a:extLst>
          </p:cNvPr>
          <p:cNvSpPr/>
          <p:nvPr/>
        </p:nvSpPr>
        <p:spPr bwMode="auto">
          <a:xfrm>
            <a:off x="5262577" y="4103643"/>
            <a:ext cx="45719" cy="45719"/>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51" name="文本框 50">
            <a:extLst>
              <a:ext uri="{FF2B5EF4-FFF2-40B4-BE49-F238E27FC236}">
                <a16:creationId xmlns:a16="http://schemas.microsoft.com/office/drawing/2014/main" id="{DCE02E9B-1858-67C1-51D0-9D18D5C32833}"/>
              </a:ext>
            </a:extLst>
          </p:cNvPr>
          <p:cNvSpPr txBox="1"/>
          <p:nvPr/>
        </p:nvSpPr>
        <p:spPr>
          <a:xfrm>
            <a:off x="5018870" y="4123826"/>
            <a:ext cx="982255" cy="276999"/>
          </a:xfrm>
          <a:prstGeom prst="rect">
            <a:avLst/>
          </a:prstGeom>
          <a:noFill/>
        </p:spPr>
        <p:txBody>
          <a:bodyPr wrap="square" rtlCol="0">
            <a:spAutoFit/>
          </a:bodyPr>
          <a:lstStyle/>
          <a:p>
            <a:r>
              <a:rPr lang="en-US" altLang="zh-CN" sz="1200" b="1" dirty="0">
                <a:solidFill>
                  <a:srgbClr val="0070C0"/>
                </a:solidFill>
              </a:rPr>
              <a:t>D=0.21-0.4j</a:t>
            </a:r>
            <a:endParaRPr lang="zh-CN" altLang="en-US" sz="1200" b="1" dirty="0">
              <a:solidFill>
                <a:srgbClr val="0070C0"/>
              </a:solidFill>
            </a:endParaRPr>
          </a:p>
        </p:txBody>
      </p:sp>
      <p:sp>
        <p:nvSpPr>
          <p:cNvPr id="53" name="任意多边形: 形状 52">
            <a:extLst>
              <a:ext uri="{FF2B5EF4-FFF2-40B4-BE49-F238E27FC236}">
                <a16:creationId xmlns:a16="http://schemas.microsoft.com/office/drawing/2014/main" id="{D110A1BA-F75C-CD9E-300A-41B2AB518414}"/>
              </a:ext>
            </a:extLst>
          </p:cNvPr>
          <p:cNvSpPr/>
          <p:nvPr/>
        </p:nvSpPr>
        <p:spPr bwMode="auto">
          <a:xfrm>
            <a:off x="4921037" y="1730374"/>
            <a:ext cx="552664" cy="2390775"/>
          </a:xfrm>
          <a:custGeom>
            <a:avLst/>
            <a:gdLst>
              <a:gd name="connsiteX0" fmla="*/ 365339 w 365339"/>
              <a:gd name="connsiteY0" fmla="*/ 1947632 h 1947632"/>
              <a:gd name="connsiteX1" fmla="*/ 270089 w 365339"/>
              <a:gd name="connsiteY1" fmla="*/ 1814282 h 1947632"/>
              <a:gd name="connsiteX2" fmla="*/ 136739 w 365339"/>
              <a:gd name="connsiteY2" fmla="*/ 1553932 h 1947632"/>
              <a:gd name="connsiteX3" fmla="*/ 44664 w 365339"/>
              <a:gd name="connsiteY3" fmla="*/ 1182457 h 1947632"/>
              <a:gd name="connsiteX4" fmla="*/ 214 w 365339"/>
              <a:gd name="connsiteY4" fmla="*/ 820507 h 1947632"/>
              <a:gd name="connsiteX5" fmla="*/ 31964 w 365339"/>
              <a:gd name="connsiteY5" fmla="*/ 522057 h 1947632"/>
              <a:gd name="connsiteX6" fmla="*/ 120864 w 365339"/>
              <a:gd name="connsiteY6" fmla="*/ 226782 h 1947632"/>
              <a:gd name="connsiteX7" fmla="*/ 209764 w 365339"/>
              <a:gd name="connsiteY7" fmla="*/ 17232 h 1947632"/>
              <a:gd name="connsiteX0" fmla="*/ 365339 w 374864"/>
              <a:gd name="connsiteY0" fmla="*/ 2186923 h 2186923"/>
              <a:gd name="connsiteX1" fmla="*/ 270089 w 374864"/>
              <a:gd name="connsiteY1" fmla="*/ 2053573 h 2186923"/>
              <a:gd name="connsiteX2" fmla="*/ 136739 w 374864"/>
              <a:gd name="connsiteY2" fmla="*/ 1793223 h 2186923"/>
              <a:gd name="connsiteX3" fmla="*/ 44664 w 374864"/>
              <a:gd name="connsiteY3" fmla="*/ 1421748 h 2186923"/>
              <a:gd name="connsiteX4" fmla="*/ 214 w 374864"/>
              <a:gd name="connsiteY4" fmla="*/ 1059798 h 2186923"/>
              <a:gd name="connsiteX5" fmla="*/ 31964 w 374864"/>
              <a:gd name="connsiteY5" fmla="*/ 761348 h 2186923"/>
              <a:gd name="connsiteX6" fmla="*/ 120864 w 374864"/>
              <a:gd name="connsiteY6" fmla="*/ 466073 h 2186923"/>
              <a:gd name="connsiteX7" fmla="*/ 374864 w 374864"/>
              <a:gd name="connsiteY7" fmla="*/ 8873 h 2186923"/>
              <a:gd name="connsiteX0" fmla="*/ 365339 w 374864"/>
              <a:gd name="connsiteY0" fmla="*/ 2178050 h 2178050"/>
              <a:gd name="connsiteX1" fmla="*/ 270089 w 374864"/>
              <a:gd name="connsiteY1" fmla="*/ 2044700 h 2178050"/>
              <a:gd name="connsiteX2" fmla="*/ 136739 w 374864"/>
              <a:gd name="connsiteY2" fmla="*/ 1784350 h 2178050"/>
              <a:gd name="connsiteX3" fmla="*/ 44664 w 374864"/>
              <a:gd name="connsiteY3" fmla="*/ 1412875 h 2178050"/>
              <a:gd name="connsiteX4" fmla="*/ 214 w 374864"/>
              <a:gd name="connsiteY4" fmla="*/ 1050925 h 2178050"/>
              <a:gd name="connsiteX5" fmla="*/ 31964 w 374864"/>
              <a:gd name="connsiteY5" fmla="*/ 752475 h 2178050"/>
              <a:gd name="connsiteX6" fmla="*/ 120864 w 374864"/>
              <a:gd name="connsiteY6" fmla="*/ 457200 h 2178050"/>
              <a:gd name="connsiteX7" fmla="*/ 374864 w 374864"/>
              <a:gd name="connsiteY7" fmla="*/ 0 h 2178050"/>
              <a:gd name="connsiteX0" fmla="*/ 365339 w 371689"/>
              <a:gd name="connsiteY0" fmla="*/ 2187575 h 2187575"/>
              <a:gd name="connsiteX1" fmla="*/ 270089 w 371689"/>
              <a:gd name="connsiteY1" fmla="*/ 2054225 h 2187575"/>
              <a:gd name="connsiteX2" fmla="*/ 136739 w 371689"/>
              <a:gd name="connsiteY2" fmla="*/ 1793875 h 2187575"/>
              <a:gd name="connsiteX3" fmla="*/ 44664 w 371689"/>
              <a:gd name="connsiteY3" fmla="*/ 1422400 h 2187575"/>
              <a:gd name="connsiteX4" fmla="*/ 214 w 371689"/>
              <a:gd name="connsiteY4" fmla="*/ 1060450 h 2187575"/>
              <a:gd name="connsiteX5" fmla="*/ 31964 w 371689"/>
              <a:gd name="connsiteY5" fmla="*/ 762000 h 2187575"/>
              <a:gd name="connsiteX6" fmla="*/ 120864 w 371689"/>
              <a:gd name="connsiteY6" fmla="*/ 466725 h 2187575"/>
              <a:gd name="connsiteX7" fmla="*/ 371689 w 371689"/>
              <a:gd name="connsiteY7" fmla="*/ 0 h 2187575"/>
              <a:gd name="connsiteX0" fmla="*/ 365339 w 546314"/>
              <a:gd name="connsiteY0" fmla="*/ 2400300 h 2400300"/>
              <a:gd name="connsiteX1" fmla="*/ 270089 w 546314"/>
              <a:gd name="connsiteY1" fmla="*/ 2266950 h 2400300"/>
              <a:gd name="connsiteX2" fmla="*/ 136739 w 546314"/>
              <a:gd name="connsiteY2" fmla="*/ 2006600 h 2400300"/>
              <a:gd name="connsiteX3" fmla="*/ 44664 w 546314"/>
              <a:gd name="connsiteY3" fmla="*/ 1635125 h 2400300"/>
              <a:gd name="connsiteX4" fmla="*/ 214 w 546314"/>
              <a:gd name="connsiteY4" fmla="*/ 1273175 h 2400300"/>
              <a:gd name="connsiteX5" fmla="*/ 31964 w 546314"/>
              <a:gd name="connsiteY5" fmla="*/ 974725 h 2400300"/>
              <a:gd name="connsiteX6" fmla="*/ 120864 w 546314"/>
              <a:gd name="connsiteY6" fmla="*/ 679450 h 2400300"/>
              <a:gd name="connsiteX7" fmla="*/ 546314 w 546314"/>
              <a:gd name="connsiteY7" fmla="*/ 0 h 2400300"/>
              <a:gd name="connsiteX0" fmla="*/ 365339 w 546314"/>
              <a:gd name="connsiteY0" fmla="*/ 2400300 h 2400300"/>
              <a:gd name="connsiteX1" fmla="*/ 270089 w 546314"/>
              <a:gd name="connsiteY1" fmla="*/ 2266950 h 2400300"/>
              <a:gd name="connsiteX2" fmla="*/ 136739 w 546314"/>
              <a:gd name="connsiteY2" fmla="*/ 2006600 h 2400300"/>
              <a:gd name="connsiteX3" fmla="*/ 44664 w 546314"/>
              <a:gd name="connsiteY3" fmla="*/ 1635125 h 2400300"/>
              <a:gd name="connsiteX4" fmla="*/ 214 w 546314"/>
              <a:gd name="connsiteY4" fmla="*/ 1273175 h 2400300"/>
              <a:gd name="connsiteX5" fmla="*/ 31964 w 546314"/>
              <a:gd name="connsiteY5" fmla="*/ 974725 h 2400300"/>
              <a:gd name="connsiteX6" fmla="*/ 120864 w 546314"/>
              <a:gd name="connsiteY6" fmla="*/ 679450 h 2400300"/>
              <a:gd name="connsiteX7" fmla="*/ 546314 w 546314"/>
              <a:gd name="connsiteY7" fmla="*/ 0 h 2400300"/>
              <a:gd name="connsiteX0" fmla="*/ 365339 w 552664"/>
              <a:gd name="connsiteY0" fmla="*/ 2390775 h 2390775"/>
              <a:gd name="connsiteX1" fmla="*/ 270089 w 552664"/>
              <a:gd name="connsiteY1" fmla="*/ 2257425 h 2390775"/>
              <a:gd name="connsiteX2" fmla="*/ 136739 w 552664"/>
              <a:gd name="connsiteY2" fmla="*/ 1997075 h 2390775"/>
              <a:gd name="connsiteX3" fmla="*/ 44664 w 552664"/>
              <a:gd name="connsiteY3" fmla="*/ 1625600 h 2390775"/>
              <a:gd name="connsiteX4" fmla="*/ 214 w 552664"/>
              <a:gd name="connsiteY4" fmla="*/ 1263650 h 2390775"/>
              <a:gd name="connsiteX5" fmla="*/ 31964 w 552664"/>
              <a:gd name="connsiteY5" fmla="*/ 965200 h 2390775"/>
              <a:gd name="connsiteX6" fmla="*/ 120864 w 552664"/>
              <a:gd name="connsiteY6" fmla="*/ 669925 h 2390775"/>
              <a:gd name="connsiteX7" fmla="*/ 552664 w 552664"/>
              <a:gd name="connsiteY7" fmla="*/ 0 h 23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664" h="2390775">
                <a:moveTo>
                  <a:pt x="365339" y="2390775"/>
                </a:moveTo>
                <a:cubicBezTo>
                  <a:pt x="336764" y="2356908"/>
                  <a:pt x="308189" y="2323042"/>
                  <a:pt x="270089" y="2257425"/>
                </a:cubicBezTo>
                <a:cubicBezTo>
                  <a:pt x="231989" y="2191808"/>
                  <a:pt x="174310" y="2102379"/>
                  <a:pt x="136739" y="1997075"/>
                </a:cubicBezTo>
                <a:cubicBezTo>
                  <a:pt x="99168" y="1891771"/>
                  <a:pt x="67418" y="1747837"/>
                  <a:pt x="44664" y="1625600"/>
                </a:cubicBezTo>
                <a:cubicBezTo>
                  <a:pt x="21910" y="1503363"/>
                  <a:pt x="2331" y="1373717"/>
                  <a:pt x="214" y="1263650"/>
                </a:cubicBezTo>
                <a:cubicBezTo>
                  <a:pt x="-1903" y="1153583"/>
                  <a:pt x="11856" y="1064154"/>
                  <a:pt x="31964" y="965200"/>
                </a:cubicBezTo>
                <a:cubicBezTo>
                  <a:pt x="52072" y="866246"/>
                  <a:pt x="91231" y="754062"/>
                  <a:pt x="120864" y="669925"/>
                </a:cubicBezTo>
                <a:cubicBezTo>
                  <a:pt x="150497" y="585787"/>
                  <a:pt x="352110" y="227542"/>
                  <a:pt x="552664" y="0"/>
                </a:cubicBezTo>
              </a:path>
            </a:pathLst>
          </a:custGeom>
          <a:noFill/>
          <a:ln w="19050" cap="flat" cmpd="sng" algn="ctr">
            <a:solidFill>
              <a:schemeClr val="tx1">
                <a:lumMod val="75000"/>
                <a:lumOff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bg2">
                  <a:lumMod val="75000"/>
                </a:schemeClr>
              </a:solidFill>
              <a:effectLst/>
              <a:latin typeface="Times New Roman" panose="02020603050405020304" pitchFamily="18" charset="0"/>
              <a:ea typeface="宋体" panose="02010600030101010101" pitchFamily="2" charset="-122"/>
            </a:endParaRPr>
          </a:p>
        </p:txBody>
      </p:sp>
      <p:sp>
        <p:nvSpPr>
          <p:cNvPr id="56" name="椭圆 55">
            <a:extLst>
              <a:ext uri="{FF2B5EF4-FFF2-40B4-BE49-F238E27FC236}">
                <a16:creationId xmlns:a16="http://schemas.microsoft.com/office/drawing/2014/main" id="{66C108BF-2B04-0F81-2848-22ADD3C0E8D4}"/>
              </a:ext>
            </a:extLst>
          </p:cNvPr>
          <p:cNvSpPr/>
          <p:nvPr/>
        </p:nvSpPr>
        <p:spPr bwMode="auto">
          <a:xfrm>
            <a:off x="5450841" y="1718354"/>
            <a:ext cx="45719" cy="45719"/>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effectLst/>
              <a:latin typeface="Times New Roman" panose="02020603050405020304" pitchFamily="18" charset="0"/>
              <a:ea typeface="宋体" panose="02010600030101010101" pitchFamily="2" charset="-122"/>
            </a:endParaRPr>
          </a:p>
        </p:txBody>
      </p:sp>
      <p:sp>
        <p:nvSpPr>
          <p:cNvPr id="57" name="文本框 56">
            <a:extLst>
              <a:ext uri="{FF2B5EF4-FFF2-40B4-BE49-F238E27FC236}">
                <a16:creationId xmlns:a16="http://schemas.microsoft.com/office/drawing/2014/main" id="{D9DF2022-B95E-EE18-D053-D1BCFA4545C8}"/>
              </a:ext>
            </a:extLst>
          </p:cNvPr>
          <p:cNvSpPr txBox="1"/>
          <p:nvPr/>
        </p:nvSpPr>
        <p:spPr>
          <a:xfrm>
            <a:off x="5334326" y="1449570"/>
            <a:ext cx="982255" cy="276999"/>
          </a:xfrm>
          <a:prstGeom prst="rect">
            <a:avLst/>
          </a:prstGeom>
          <a:noFill/>
        </p:spPr>
        <p:txBody>
          <a:bodyPr wrap="square" rtlCol="0">
            <a:spAutoFit/>
          </a:bodyPr>
          <a:lstStyle/>
          <a:p>
            <a:r>
              <a:rPr lang="en-US" altLang="zh-CN" sz="1200" b="1" dirty="0"/>
              <a:t>z=0.21+0.5j</a:t>
            </a:r>
            <a:endParaRPr lang="zh-CN" altLang="en-US" sz="1200" b="1" dirty="0"/>
          </a:p>
        </p:txBody>
      </p:sp>
      <p:sp>
        <p:nvSpPr>
          <p:cNvPr id="58" name="文本框 57">
            <a:extLst>
              <a:ext uri="{FF2B5EF4-FFF2-40B4-BE49-F238E27FC236}">
                <a16:creationId xmlns:a16="http://schemas.microsoft.com/office/drawing/2014/main" id="{F04A9E6B-6396-04F7-1EAD-F2D34D2E4AEE}"/>
              </a:ext>
            </a:extLst>
          </p:cNvPr>
          <p:cNvSpPr txBox="1"/>
          <p:nvPr/>
        </p:nvSpPr>
        <p:spPr>
          <a:xfrm>
            <a:off x="3376830" y="2205067"/>
            <a:ext cx="216024" cy="215444"/>
          </a:xfrm>
          <a:prstGeom prst="rect">
            <a:avLst/>
          </a:prstGeom>
          <a:noFill/>
        </p:spPr>
        <p:txBody>
          <a:bodyPr wrap="square" rtlCol="0">
            <a:spAutoFit/>
          </a:bodyPr>
          <a:lstStyle/>
          <a:p>
            <a:r>
              <a:rPr lang="en-US" altLang="zh-CN" sz="800" dirty="0"/>
              <a:t>1</a:t>
            </a:r>
            <a:endParaRPr lang="zh-CN" altLang="en-US" sz="800" dirty="0"/>
          </a:p>
        </p:txBody>
      </p:sp>
      <p:sp>
        <p:nvSpPr>
          <p:cNvPr id="59" name="文本框 58">
            <a:extLst>
              <a:ext uri="{FF2B5EF4-FFF2-40B4-BE49-F238E27FC236}">
                <a16:creationId xmlns:a16="http://schemas.microsoft.com/office/drawing/2014/main" id="{8CB41AA5-EF14-D02F-114D-1D0904F1AB51}"/>
              </a:ext>
            </a:extLst>
          </p:cNvPr>
          <p:cNvSpPr txBox="1"/>
          <p:nvPr/>
        </p:nvSpPr>
        <p:spPr>
          <a:xfrm>
            <a:off x="967150" y="4139837"/>
            <a:ext cx="2736304" cy="830997"/>
          </a:xfrm>
          <a:prstGeom prst="rect">
            <a:avLst/>
          </a:prstGeom>
          <a:noFill/>
        </p:spPr>
        <p:txBody>
          <a:bodyPr wrap="square" rtlCol="0">
            <a:spAutoFit/>
          </a:bodyPr>
          <a:lstStyle/>
          <a:p>
            <a:r>
              <a:rPr lang="en-US" altLang="zh-CN" dirty="0"/>
              <a:t>Z0=50ohm</a:t>
            </a:r>
          </a:p>
          <a:p>
            <a:r>
              <a:rPr lang="en-US" altLang="zh-CN" dirty="0"/>
              <a:t>Z=10.5+25johm</a:t>
            </a:r>
            <a:endParaRPr lang="zh-CN" altLang="en-US" dirty="0"/>
          </a:p>
        </p:txBody>
      </p:sp>
    </p:spTree>
    <p:extLst>
      <p:ext uri="{BB962C8B-B14F-4D97-AF65-F5344CB8AC3E}">
        <p14:creationId xmlns:p14="http://schemas.microsoft.com/office/powerpoint/2010/main" val="24979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4" grpId="0" animBg="1"/>
      <p:bldP spid="15" grpId="0"/>
      <p:bldP spid="17" grpId="0" animBg="1"/>
      <p:bldP spid="18" grpId="0" animBg="1"/>
      <p:bldP spid="19" grpId="0"/>
      <p:bldP spid="26" grpId="0" animBg="1"/>
      <p:bldP spid="27" grpId="0"/>
      <p:bldP spid="29" grpId="0" animBg="1"/>
      <p:bldP spid="30" grpId="0" animBg="1"/>
      <p:bldP spid="40" grpId="0" animBg="1"/>
      <p:bldP spid="41" grpId="0"/>
      <p:bldP spid="42" grpId="0" animBg="1"/>
      <p:bldP spid="43" grpId="0" animBg="1"/>
      <p:bldP spid="44" grpId="0"/>
      <p:bldP spid="50" grpId="0" animBg="1"/>
      <p:bldP spid="51" grpId="0"/>
      <p:bldP spid="53" grpId="0" animBg="1"/>
      <p:bldP spid="56" grpId="0" animBg="1"/>
      <p:bldP spid="5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pic>
        <p:nvPicPr>
          <p:cNvPr id="9" name="图片 8">
            <a:extLst>
              <a:ext uri="{FF2B5EF4-FFF2-40B4-BE49-F238E27FC236}">
                <a16:creationId xmlns:a16="http://schemas.microsoft.com/office/drawing/2014/main" id="{D22311C1-0276-D7D0-09B1-4F7CFF7F1C37}"/>
              </a:ext>
            </a:extLst>
          </p:cNvPr>
          <p:cNvPicPr>
            <a:picLocks noChangeAspect="1"/>
          </p:cNvPicPr>
          <p:nvPr/>
        </p:nvPicPr>
        <p:blipFill>
          <a:blip r:embed="rId3"/>
          <a:stretch>
            <a:fillRect/>
          </a:stretch>
        </p:blipFill>
        <p:spPr>
          <a:xfrm>
            <a:off x="107504" y="1700808"/>
            <a:ext cx="3383573" cy="1804572"/>
          </a:xfrm>
          <a:prstGeom prst="rect">
            <a:avLst/>
          </a:prstGeom>
        </p:spPr>
      </p:pic>
      <p:pic>
        <p:nvPicPr>
          <p:cNvPr id="2" name="Picture 8">
            <a:extLst>
              <a:ext uri="{FF2B5EF4-FFF2-40B4-BE49-F238E27FC236}">
                <a16:creationId xmlns:a16="http://schemas.microsoft.com/office/drawing/2014/main" id="{1B1BE172-8457-0B0D-9930-8E61C93E86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34" t="8466" b="-5399"/>
          <a:stretch/>
        </p:blipFill>
        <p:spPr bwMode="auto">
          <a:xfrm>
            <a:off x="3767748" y="404664"/>
            <a:ext cx="5324475" cy="66475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椭圆 4">
            <a:extLst>
              <a:ext uri="{FF2B5EF4-FFF2-40B4-BE49-F238E27FC236}">
                <a16:creationId xmlns:a16="http://schemas.microsoft.com/office/drawing/2014/main" id="{943C8FAA-0FA9-20F5-DBD2-076CE7D95F2B}"/>
              </a:ext>
            </a:extLst>
          </p:cNvPr>
          <p:cNvSpPr/>
          <p:nvPr/>
        </p:nvSpPr>
        <p:spPr bwMode="auto">
          <a:xfrm>
            <a:off x="6782339" y="2132856"/>
            <a:ext cx="45719" cy="4571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文本框 5">
            <a:extLst>
              <a:ext uri="{FF2B5EF4-FFF2-40B4-BE49-F238E27FC236}">
                <a16:creationId xmlns:a16="http://schemas.microsoft.com/office/drawing/2014/main" id="{A1E0DA46-262E-DE31-3977-E4788C806076}"/>
              </a:ext>
            </a:extLst>
          </p:cNvPr>
          <p:cNvSpPr txBox="1"/>
          <p:nvPr/>
        </p:nvSpPr>
        <p:spPr>
          <a:xfrm>
            <a:off x="6797538" y="1994356"/>
            <a:ext cx="648072" cy="276999"/>
          </a:xfrm>
          <a:prstGeom prst="rect">
            <a:avLst/>
          </a:prstGeom>
          <a:noFill/>
        </p:spPr>
        <p:txBody>
          <a:bodyPr wrap="square" rtlCol="0">
            <a:spAutoFit/>
          </a:bodyPr>
          <a:lstStyle/>
          <a:p>
            <a:r>
              <a:rPr lang="en-US" altLang="zh-CN" sz="1200" b="1" dirty="0">
                <a:solidFill>
                  <a:srgbClr val="FF0000"/>
                </a:solidFill>
              </a:rPr>
              <a:t>A=1+j</a:t>
            </a:r>
            <a:endParaRPr lang="zh-CN" altLang="en-US" sz="1200" b="1" dirty="0">
              <a:solidFill>
                <a:srgbClr val="FF0000"/>
              </a:solidFill>
            </a:endParaRPr>
          </a:p>
        </p:txBody>
      </p:sp>
      <p:cxnSp>
        <p:nvCxnSpPr>
          <p:cNvPr id="8" name="直接连接符 7">
            <a:extLst>
              <a:ext uri="{FF2B5EF4-FFF2-40B4-BE49-F238E27FC236}">
                <a16:creationId xmlns:a16="http://schemas.microsoft.com/office/drawing/2014/main" id="{4BE0AE3C-94F0-1886-2BC4-6309CF6D99D0}"/>
              </a:ext>
            </a:extLst>
          </p:cNvPr>
          <p:cNvCxnSpPr/>
          <p:nvPr/>
        </p:nvCxnSpPr>
        <p:spPr bwMode="auto">
          <a:xfrm flipH="1">
            <a:off x="6369844" y="2152650"/>
            <a:ext cx="438150" cy="883444"/>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a:extLst>
              <a:ext uri="{FF2B5EF4-FFF2-40B4-BE49-F238E27FC236}">
                <a16:creationId xmlns:a16="http://schemas.microsoft.com/office/drawing/2014/main" id="{97BD8255-497F-ED5D-58AD-8022F7148B9B}"/>
              </a:ext>
            </a:extLst>
          </p:cNvPr>
          <p:cNvCxnSpPr/>
          <p:nvPr/>
        </p:nvCxnSpPr>
        <p:spPr bwMode="auto">
          <a:xfrm flipH="1">
            <a:off x="5929313" y="3033564"/>
            <a:ext cx="438150" cy="883444"/>
          </a:xfrm>
          <a:prstGeom prst="line">
            <a:avLst/>
          </a:prstGeom>
          <a:solidFill>
            <a:schemeClr val="accent1"/>
          </a:solidFill>
          <a:ln w="9525"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椭圆 13">
            <a:extLst>
              <a:ext uri="{FF2B5EF4-FFF2-40B4-BE49-F238E27FC236}">
                <a16:creationId xmlns:a16="http://schemas.microsoft.com/office/drawing/2014/main" id="{EE504347-71C7-B51C-2322-561E1C3D0D14}"/>
              </a:ext>
            </a:extLst>
          </p:cNvPr>
          <p:cNvSpPr/>
          <p:nvPr/>
        </p:nvSpPr>
        <p:spPr bwMode="auto">
          <a:xfrm>
            <a:off x="5906971" y="3897960"/>
            <a:ext cx="45719" cy="4571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 name="文本框 14">
            <a:extLst>
              <a:ext uri="{FF2B5EF4-FFF2-40B4-BE49-F238E27FC236}">
                <a16:creationId xmlns:a16="http://schemas.microsoft.com/office/drawing/2014/main" id="{A9F740A0-6277-9459-43AC-4B17A4088258}"/>
              </a:ext>
            </a:extLst>
          </p:cNvPr>
          <p:cNvSpPr txBox="1"/>
          <p:nvPr/>
        </p:nvSpPr>
        <p:spPr>
          <a:xfrm>
            <a:off x="5922170" y="3759460"/>
            <a:ext cx="905888" cy="276999"/>
          </a:xfrm>
          <a:prstGeom prst="rect">
            <a:avLst/>
          </a:prstGeom>
          <a:noFill/>
        </p:spPr>
        <p:txBody>
          <a:bodyPr wrap="square" rtlCol="0">
            <a:spAutoFit/>
          </a:bodyPr>
          <a:lstStyle/>
          <a:p>
            <a:r>
              <a:rPr lang="en-US" altLang="zh-CN" sz="1200" b="1" dirty="0">
                <a:solidFill>
                  <a:srgbClr val="FF0000"/>
                </a:solidFill>
              </a:rPr>
              <a:t>A’=0.5-0.5j</a:t>
            </a:r>
            <a:endParaRPr lang="zh-CN" altLang="en-US" sz="1200" b="1" dirty="0">
              <a:solidFill>
                <a:srgbClr val="FF0000"/>
              </a:solidFill>
            </a:endParaRPr>
          </a:p>
        </p:txBody>
      </p:sp>
      <p:sp>
        <p:nvSpPr>
          <p:cNvPr id="17" name="任意多边形: 形状 16">
            <a:extLst>
              <a:ext uri="{FF2B5EF4-FFF2-40B4-BE49-F238E27FC236}">
                <a16:creationId xmlns:a16="http://schemas.microsoft.com/office/drawing/2014/main" id="{83C86E3E-CCCB-A46C-9D3D-37280A8BD5BD}"/>
              </a:ext>
            </a:extLst>
          </p:cNvPr>
          <p:cNvSpPr/>
          <p:nvPr/>
        </p:nvSpPr>
        <p:spPr bwMode="auto">
          <a:xfrm>
            <a:off x="5930900" y="3917950"/>
            <a:ext cx="355600" cy="339725"/>
          </a:xfrm>
          <a:custGeom>
            <a:avLst/>
            <a:gdLst>
              <a:gd name="connsiteX0" fmla="*/ 0 w 355600"/>
              <a:gd name="connsiteY0" fmla="*/ 0 h 339725"/>
              <a:gd name="connsiteX1" fmla="*/ 88900 w 355600"/>
              <a:gd name="connsiteY1" fmla="*/ 101600 h 339725"/>
              <a:gd name="connsiteX2" fmla="*/ 152400 w 355600"/>
              <a:gd name="connsiteY2" fmla="*/ 171450 h 339725"/>
              <a:gd name="connsiteX3" fmla="*/ 244475 w 355600"/>
              <a:gd name="connsiteY3" fmla="*/ 247650 h 339725"/>
              <a:gd name="connsiteX4" fmla="*/ 355600 w 355600"/>
              <a:gd name="connsiteY4" fmla="*/ 339725 h 339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00" h="339725">
                <a:moveTo>
                  <a:pt x="0" y="0"/>
                </a:moveTo>
                <a:lnTo>
                  <a:pt x="88900" y="101600"/>
                </a:lnTo>
                <a:cubicBezTo>
                  <a:pt x="114300" y="130175"/>
                  <a:pt x="126471" y="147108"/>
                  <a:pt x="152400" y="171450"/>
                </a:cubicBezTo>
                <a:cubicBezTo>
                  <a:pt x="178329" y="195792"/>
                  <a:pt x="244475" y="247650"/>
                  <a:pt x="244475" y="247650"/>
                </a:cubicBezTo>
                <a:lnTo>
                  <a:pt x="355600" y="339725"/>
                </a:lnTo>
              </a:path>
            </a:pathLst>
          </a:custGeom>
          <a:noFill/>
          <a:ln w="952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8" name="椭圆 17">
            <a:extLst>
              <a:ext uri="{FF2B5EF4-FFF2-40B4-BE49-F238E27FC236}">
                <a16:creationId xmlns:a16="http://schemas.microsoft.com/office/drawing/2014/main" id="{B15B91EA-6004-030A-BF7E-0D77DD756F82}"/>
              </a:ext>
            </a:extLst>
          </p:cNvPr>
          <p:cNvSpPr/>
          <p:nvPr/>
        </p:nvSpPr>
        <p:spPr bwMode="auto">
          <a:xfrm>
            <a:off x="6270862" y="4234815"/>
            <a:ext cx="45719" cy="4571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9" name="文本框 18">
            <a:extLst>
              <a:ext uri="{FF2B5EF4-FFF2-40B4-BE49-F238E27FC236}">
                <a16:creationId xmlns:a16="http://schemas.microsoft.com/office/drawing/2014/main" id="{F914EC13-64DB-2979-7937-83B6C5E67C19}"/>
              </a:ext>
            </a:extLst>
          </p:cNvPr>
          <p:cNvSpPr txBox="1"/>
          <p:nvPr/>
        </p:nvSpPr>
        <p:spPr>
          <a:xfrm>
            <a:off x="6084168" y="4266975"/>
            <a:ext cx="905888" cy="276999"/>
          </a:xfrm>
          <a:prstGeom prst="rect">
            <a:avLst/>
          </a:prstGeom>
          <a:noFill/>
        </p:spPr>
        <p:txBody>
          <a:bodyPr wrap="square" rtlCol="0">
            <a:spAutoFit/>
          </a:bodyPr>
          <a:lstStyle/>
          <a:p>
            <a:r>
              <a:rPr lang="en-US" altLang="zh-CN" sz="1200" b="1" dirty="0">
                <a:solidFill>
                  <a:srgbClr val="FF0000"/>
                </a:solidFill>
              </a:rPr>
              <a:t>B’=0.5-0.8j</a:t>
            </a:r>
            <a:endParaRPr lang="zh-CN" altLang="en-US" sz="1200" b="1" dirty="0">
              <a:solidFill>
                <a:srgbClr val="FF0000"/>
              </a:solidFill>
            </a:endParaRPr>
          </a:p>
        </p:txBody>
      </p:sp>
      <p:cxnSp>
        <p:nvCxnSpPr>
          <p:cNvPr id="20" name="直接连接符 19">
            <a:extLst>
              <a:ext uri="{FF2B5EF4-FFF2-40B4-BE49-F238E27FC236}">
                <a16:creationId xmlns:a16="http://schemas.microsoft.com/office/drawing/2014/main" id="{90B15388-33AF-C005-7569-698D88D9702C}"/>
              </a:ext>
            </a:extLst>
          </p:cNvPr>
          <p:cNvCxnSpPr>
            <a:endCxn id="18" idx="0"/>
          </p:cNvCxnSpPr>
          <p:nvPr/>
        </p:nvCxnSpPr>
        <p:spPr bwMode="auto">
          <a:xfrm flipH="1">
            <a:off x="6293722" y="3033564"/>
            <a:ext cx="80884" cy="1201251"/>
          </a:xfrm>
          <a:prstGeom prst="line">
            <a:avLst/>
          </a:prstGeom>
          <a:solidFill>
            <a:schemeClr val="accent1"/>
          </a:solidFill>
          <a:ln w="9525"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a:extLst>
              <a:ext uri="{FF2B5EF4-FFF2-40B4-BE49-F238E27FC236}">
                <a16:creationId xmlns:a16="http://schemas.microsoft.com/office/drawing/2014/main" id="{B9406FDE-DA5C-52E5-D8B4-56A1081D4BC4}"/>
              </a:ext>
            </a:extLst>
          </p:cNvPr>
          <p:cNvCxnSpPr/>
          <p:nvPr/>
        </p:nvCxnSpPr>
        <p:spPr bwMode="auto">
          <a:xfrm flipH="1">
            <a:off x="6371212" y="1833206"/>
            <a:ext cx="80884" cy="1201251"/>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椭圆 25">
            <a:extLst>
              <a:ext uri="{FF2B5EF4-FFF2-40B4-BE49-F238E27FC236}">
                <a16:creationId xmlns:a16="http://schemas.microsoft.com/office/drawing/2014/main" id="{C74A1C41-8A7A-0E29-B9B7-925EA363F241}"/>
              </a:ext>
            </a:extLst>
          </p:cNvPr>
          <p:cNvSpPr/>
          <p:nvPr/>
        </p:nvSpPr>
        <p:spPr bwMode="auto">
          <a:xfrm>
            <a:off x="6429985" y="1799774"/>
            <a:ext cx="45719" cy="4571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7" name="文本框 26">
            <a:extLst>
              <a:ext uri="{FF2B5EF4-FFF2-40B4-BE49-F238E27FC236}">
                <a16:creationId xmlns:a16="http://schemas.microsoft.com/office/drawing/2014/main" id="{A5FADD9C-0836-86EA-3A51-9AE7A463456A}"/>
              </a:ext>
            </a:extLst>
          </p:cNvPr>
          <p:cNvSpPr txBox="1"/>
          <p:nvPr/>
        </p:nvSpPr>
        <p:spPr>
          <a:xfrm>
            <a:off x="6301120" y="1510575"/>
            <a:ext cx="1223208" cy="276999"/>
          </a:xfrm>
          <a:prstGeom prst="rect">
            <a:avLst/>
          </a:prstGeom>
          <a:noFill/>
        </p:spPr>
        <p:txBody>
          <a:bodyPr wrap="square" rtlCol="0">
            <a:spAutoFit/>
          </a:bodyPr>
          <a:lstStyle/>
          <a:p>
            <a:r>
              <a:rPr lang="en-US" altLang="zh-CN" sz="1200" b="1" dirty="0">
                <a:solidFill>
                  <a:srgbClr val="FF0000"/>
                </a:solidFill>
              </a:rPr>
              <a:t>B=0.56+0.9j</a:t>
            </a:r>
            <a:endParaRPr lang="zh-CN" altLang="en-US" sz="1200" b="1" dirty="0">
              <a:solidFill>
                <a:srgbClr val="FF0000"/>
              </a:solidFill>
            </a:endParaRPr>
          </a:p>
        </p:txBody>
      </p:sp>
      <p:sp>
        <p:nvSpPr>
          <p:cNvPr id="29" name="任意多边形: 形状 28">
            <a:extLst>
              <a:ext uri="{FF2B5EF4-FFF2-40B4-BE49-F238E27FC236}">
                <a16:creationId xmlns:a16="http://schemas.microsoft.com/office/drawing/2014/main" id="{0E40495C-32E3-A395-E4A4-A16901C22F04}"/>
              </a:ext>
            </a:extLst>
          </p:cNvPr>
          <p:cNvSpPr/>
          <p:nvPr/>
        </p:nvSpPr>
        <p:spPr bwMode="auto">
          <a:xfrm>
            <a:off x="5748197" y="1809750"/>
            <a:ext cx="690703" cy="2043113"/>
          </a:xfrm>
          <a:custGeom>
            <a:avLst/>
            <a:gdLst>
              <a:gd name="connsiteX0" fmla="*/ 690703 w 690703"/>
              <a:gd name="connsiteY0" fmla="*/ 0 h 2105025"/>
              <a:gd name="connsiteX1" fmla="*/ 590691 w 690703"/>
              <a:gd name="connsiteY1" fmla="*/ 66675 h 2105025"/>
              <a:gd name="connsiteX2" fmla="*/ 447816 w 690703"/>
              <a:gd name="connsiteY2" fmla="*/ 195263 h 2105025"/>
              <a:gd name="connsiteX3" fmla="*/ 262078 w 690703"/>
              <a:gd name="connsiteY3" fmla="*/ 419100 h 2105025"/>
              <a:gd name="connsiteX4" fmla="*/ 109678 w 690703"/>
              <a:gd name="connsiteY4" fmla="*/ 690563 h 2105025"/>
              <a:gd name="connsiteX5" fmla="*/ 28716 w 690703"/>
              <a:gd name="connsiteY5" fmla="*/ 976313 h 2105025"/>
              <a:gd name="connsiteX6" fmla="*/ 141 w 690703"/>
              <a:gd name="connsiteY6" fmla="*/ 1338263 h 2105025"/>
              <a:gd name="connsiteX7" fmla="*/ 38241 w 690703"/>
              <a:gd name="connsiteY7" fmla="*/ 1581150 h 2105025"/>
              <a:gd name="connsiteX8" fmla="*/ 147778 w 690703"/>
              <a:gd name="connsiteY8" fmla="*/ 1847850 h 2105025"/>
              <a:gd name="connsiteX9" fmla="*/ 309703 w 690703"/>
              <a:gd name="connsiteY9" fmla="*/ 2105025 h 2105025"/>
              <a:gd name="connsiteX0" fmla="*/ 690703 w 690703"/>
              <a:gd name="connsiteY0" fmla="*/ 0 h 2043113"/>
              <a:gd name="connsiteX1" fmla="*/ 590691 w 690703"/>
              <a:gd name="connsiteY1" fmla="*/ 66675 h 2043113"/>
              <a:gd name="connsiteX2" fmla="*/ 447816 w 690703"/>
              <a:gd name="connsiteY2" fmla="*/ 195263 h 2043113"/>
              <a:gd name="connsiteX3" fmla="*/ 262078 w 690703"/>
              <a:gd name="connsiteY3" fmla="*/ 419100 h 2043113"/>
              <a:gd name="connsiteX4" fmla="*/ 109678 w 690703"/>
              <a:gd name="connsiteY4" fmla="*/ 690563 h 2043113"/>
              <a:gd name="connsiteX5" fmla="*/ 28716 w 690703"/>
              <a:gd name="connsiteY5" fmla="*/ 976313 h 2043113"/>
              <a:gd name="connsiteX6" fmla="*/ 141 w 690703"/>
              <a:gd name="connsiteY6" fmla="*/ 1338263 h 2043113"/>
              <a:gd name="connsiteX7" fmla="*/ 38241 w 690703"/>
              <a:gd name="connsiteY7" fmla="*/ 1581150 h 2043113"/>
              <a:gd name="connsiteX8" fmla="*/ 147778 w 690703"/>
              <a:gd name="connsiteY8" fmla="*/ 1847850 h 2043113"/>
              <a:gd name="connsiteX9" fmla="*/ 271603 w 690703"/>
              <a:gd name="connsiteY9" fmla="*/ 2043113 h 204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0703" h="2043113">
                <a:moveTo>
                  <a:pt x="690703" y="0"/>
                </a:moveTo>
                <a:cubicBezTo>
                  <a:pt x="660937" y="17065"/>
                  <a:pt x="631172" y="34131"/>
                  <a:pt x="590691" y="66675"/>
                </a:cubicBezTo>
                <a:cubicBezTo>
                  <a:pt x="550210" y="99219"/>
                  <a:pt x="502585" y="136526"/>
                  <a:pt x="447816" y="195263"/>
                </a:cubicBezTo>
                <a:cubicBezTo>
                  <a:pt x="393047" y="254000"/>
                  <a:pt x="318434" y="336550"/>
                  <a:pt x="262078" y="419100"/>
                </a:cubicBezTo>
                <a:cubicBezTo>
                  <a:pt x="205722" y="501650"/>
                  <a:pt x="148572" y="597694"/>
                  <a:pt x="109678" y="690563"/>
                </a:cubicBezTo>
                <a:cubicBezTo>
                  <a:pt x="70784" y="783432"/>
                  <a:pt x="46972" y="868363"/>
                  <a:pt x="28716" y="976313"/>
                </a:cubicBezTo>
                <a:cubicBezTo>
                  <a:pt x="10460" y="1084263"/>
                  <a:pt x="-1446" y="1237457"/>
                  <a:pt x="141" y="1338263"/>
                </a:cubicBezTo>
                <a:cubicBezTo>
                  <a:pt x="1728" y="1439069"/>
                  <a:pt x="13635" y="1496219"/>
                  <a:pt x="38241" y="1581150"/>
                </a:cubicBezTo>
                <a:cubicBezTo>
                  <a:pt x="62847" y="1666081"/>
                  <a:pt x="102534" y="1760538"/>
                  <a:pt x="147778" y="1847850"/>
                </a:cubicBezTo>
                <a:cubicBezTo>
                  <a:pt x="193022" y="1935162"/>
                  <a:pt x="232709" y="1987551"/>
                  <a:pt x="271603" y="2043113"/>
                </a:cubicBezTo>
              </a:path>
            </a:pathLst>
          </a:custGeom>
          <a:noFill/>
          <a:ln w="9525" cap="flat" cmpd="sng" algn="ctr">
            <a:solidFill>
              <a:srgbClr val="99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0" name="椭圆 29">
            <a:extLst>
              <a:ext uri="{FF2B5EF4-FFF2-40B4-BE49-F238E27FC236}">
                <a16:creationId xmlns:a16="http://schemas.microsoft.com/office/drawing/2014/main" id="{D94942EA-8991-2D78-37A2-2C4CB6353C68}"/>
              </a:ext>
            </a:extLst>
          </p:cNvPr>
          <p:cNvSpPr/>
          <p:nvPr/>
        </p:nvSpPr>
        <p:spPr bwMode="auto">
          <a:xfrm>
            <a:off x="6000002" y="3820471"/>
            <a:ext cx="45719" cy="45719"/>
          </a:xfrm>
          <a:prstGeom prst="ellipse">
            <a:avLst/>
          </a:prstGeom>
          <a:solidFill>
            <a:srgbClr val="9900FF"/>
          </a:solidFill>
          <a:ln w="9525" cap="flat" cmpd="sng" algn="ctr">
            <a:solidFill>
              <a:srgbClr val="99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32" name="直接连接符 31">
            <a:extLst>
              <a:ext uri="{FF2B5EF4-FFF2-40B4-BE49-F238E27FC236}">
                <a16:creationId xmlns:a16="http://schemas.microsoft.com/office/drawing/2014/main" id="{464D4320-AFC1-4FA5-80D8-7C906E810A70}"/>
              </a:ext>
            </a:extLst>
          </p:cNvPr>
          <p:cNvCxnSpPr/>
          <p:nvPr/>
        </p:nvCxnSpPr>
        <p:spPr bwMode="auto">
          <a:xfrm flipH="1">
            <a:off x="6022181" y="3032125"/>
            <a:ext cx="350044" cy="808831"/>
          </a:xfrm>
          <a:prstGeom prst="line">
            <a:avLst/>
          </a:prstGeom>
          <a:solidFill>
            <a:schemeClr val="accent1"/>
          </a:solidFill>
          <a:ln w="9525" cap="flat" cmpd="sng" algn="ctr">
            <a:solidFill>
              <a:srgbClr val="99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a:extLst>
              <a:ext uri="{FF2B5EF4-FFF2-40B4-BE49-F238E27FC236}">
                <a16:creationId xmlns:a16="http://schemas.microsoft.com/office/drawing/2014/main" id="{D026FD0E-2F2A-289E-1CFA-2B9723BC176C}"/>
              </a:ext>
            </a:extLst>
          </p:cNvPr>
          <p:cNvCxnSpPr/>
          <p:nvPr/>
        </p:nvCxnSpPr>
        <p:spPr bwMode="auto">
          <a:xfrm flipH="1">
            <a:off x="6367463" y="2231926"/>
            <a:ext cx="350044" cy="808831"/>
          </a:xfrm>
          <a:prstGeom prst="line">
            <a:avLst/>
          </a:prstGeom>
          <a:solidFill>
            <a:schemeClr val="accent1"/>
          </a:solidFill>
          <a:ln w="9525" cap="flat" cmpd="sng" algn="ctr">
            <a:solidFill>
              <a:srgbClr val="99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椭圆 39">
            <a:extLst>
              <a:ext uri="{FF2B5EF4-FFF2-40B4-BE49-F238E27FC236}">
                <a16:creationId xmlns:a16="http://schemas.microsoft.com/office/drawing/2014/main" id="{73ACED81-BBB3-0C85-EE40-ECF92DEB28D2}"/>
              </a:ext>
            </a:extLst>
          </p:cNvPr>
          <p:cNvSpPr/>
          <p:nvPr/>
        </p:nvSpPr>
        <p:spPr bwMode="auto">
          <a:xfrm>
            <a:off x="6696999" y="2209066"/>
            <a:ext cx="45719" cy="45719"/>
          </a:xfrm>
          <a:prstGeom prst="ellipse">
            <a:avLst/>
          </a:prstGeom>
          <a:solidFill>
            <a:srgbClr val="9900FF"/>
          </a:solidFill>
          <a:ln w="9525" cap="flat" cmpd="sng" algn="ctr">
            <a:solidFill>
              <a:srgbClr val="99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1" name="文本框 40">
            <a:extLst>
              <a:ext uri="{FF2B5EF4-FFF2-40B4-BE49-F238E27FC236}">
                <a16:creationId xmlns:a16="http://schemas.microsoft.com/office/drawing/2014/main" id="{15C002BA-4B45-11F8-637E-C151F73A6080}"/>
              </a:ext>
            </a:extLst>
          </p:cNvPr>
          <p:cNvSpPr txBox="1"/>
          <p:nvPr/>
        </p:nvSpPr>
        <p:spPr>
          <a:xfrm>
            <a:off x="6694647" y="2220711"/>
            <a:ext cx="982255" cy="276999"/>
          </a:xfrm>
          <a:prstGeom prst="rect">
            <a:avLst/>
          </a:prstGeom>
          <a:noFill/>
        </p:spPr>
        <p:txBody>
          <a:bodyPr wrap="square" rtlCol="0">
            <a:spAutoFit/>
          </a:bodyPr>
          <a:lstStyle/>
          <a:p>
            <a:r>
              <a:rPr lang="en-US" altLang="zh-CN" sz="1200" b="1" dirty="0">
                <a:solidFill>
                  <a:srgbClr val="9900CC"/>
                </a:solidFill>
              </a:rPr>
              <a:t>C’=1+0.87j</a:t>
            </a:r>
            <a:endParaRPr lang="zh-CN" altLang="en-US" sz="1200" b="1" dirty="0">
              <a:solidFill>
                <a:srgbClr val="9900CC"/>
              </a:solidFill>
            </a:endParaRPr>
          </a:p>
        </p:txBody>
      </p:sp>
      <p:sp>
        <p:nvSpPr>
          <p:cNvPr id="42" name="任意多边形: 形状 41">
            <a:extLst>
              <a:ext uri="{FF2B5EF4-FFF2-40B4-BE49-F238E27FC236}">
                <a16:creationId xmlns:a16="http://schemas.microsoft.com/office/drawing/2014/main" id="{19BC2097-9164-FFFD-727C-643304A84B82}"/>
              </a:ext>
            </a:extLst>
          </p:cNvPr>
          <p:cNvSpPr/>
          <p:nvPr/>
        </p:nvSpPr>
        <p:spPr bwMode="auto">
          <a:xfrm>
            <a:off x="6721475" y="1942802"/>
            <a:ext cx="727075" cy="286048"/>
          </a:xfrm>
          <a:custGeom>
            <a:avLst/>
            <a:gdLst>
              <a:gd name="connsiteX0" fmla="*/ 0 w 727075"/>
              <a:gd name="connsiteY0" fmla="*/ 286048 h 286048"/>
              <a:gd name="connsiteX1" fmla="*/ 250825 w 727075"/>
              <a:gd name="connsiteY1" fmla="*/ 120948 h 286048"/>
              <a:gd name="connsiteX2" fmla="*/ 390525 w 727075"/>
              <a:gd name="connsiteY2" fmla="*/ 63798 h 286048"/>
              <a:gd name="connsiteX3" fmla="*/ 622300 w 727075"/>
              <a:gd name="connsiteY3" fmla="*/ 6648 h 286048"/>
              <a:gd name="connsiteX4" fmla="*/ 727075 w 727075"/>
              <a:gd name="connsiteY4" fmla="*/ 3473 h 286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075" h="286048">
                <a:moveTo>
                  <a:pt x="0" y="286048"/>
                </a:moveTo>
                <a:cubicBezTo>
                  <a:pt x="92868" y="222019"/>
                  <a:pt x="185737" y="157990"/>
                  <a:pt x="250825" y="120948"/>
                </a:cubicBezTo>
                <a:cubicBezTo>
                  <a:pt x="315913" y="83906"/>
                  <a:pt x="328612" y="82848"/>
                  <a:pt x="390525" y="63798"/>
                </a:cubicBezTo>
                <a:cubicBezTo>
                  <a:pt x="452438" y="44748"/>
                  <a:pt x="566208" y="16702"/>
                  <a:pt x="622300" y="6648"/>
                </a:cubicBezTo>
                <a:cubicBezTo>
                  <a:pt x="678392" y="-3406"/>
                  <a:pt x="702733" y="33"/>
                  <a:pt x="727075" y="3473"/>
                </a:cubicBezTo>
              </a:path>
            </a:pathLst>
          </a:custGeom>
          <a:noFill/>
          <a:ln w="9525" cap="flat" cmpd="sng" algn="ctr">
            <a:solidFill>
              <a:srgbClr val="0070C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3" name="椭圆 42">
            <a:extLst>
              <a:ext uri="{FF2B5EF4-FFF2-40B4-BE49-F238E27FC236}">
                <a16:creationId xmlns:a16="http://schemas.microsoft.com/office/drawing/2014/main" id="{7E3E085F-91BF-F4AB-A06F-5768E4FDD6B1}"/>
              </a:ext>
            </a:extLst>
          </p:cNvPr>
          <p:cNvSpPr/>
          <p:nvPr/>
        </p:nvSpPr>
        <p:spPr bwMode="auto">
          <a:xfrm>
            <a:off x="7427307" y="1927569"/>
            <a:ext cx="45719" cy="45719"/>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4" name="文本框 43">
            <a:extLst>
              <a:ext uri="{FF2B5EF4-FFF2-40B4-BE49-F238E27FC236}">
                <a16:creationId xmlns:a16="http://schemas.microsoft.com/office/drawing/2014/main" id="{289477FA-7F73-B6DF-A746-6C91BF2B35B4}"/>
              </a:ext>
            </a:extLst>
          </p:cNvPr>
          <p:cNvSpPr txBox="1"/>
          <p:nvPr/>
        </p:nvSpPr>
        <p:spPr>
          <a:xfrm>
            <a:off x="7248240" y="1647494"/>
            <a:ext cx="982255" cy="276999"/>
          </a:xfrm>
          <a:prstGeom prst="rect">
            <a:avLst/>
          </a:prstGeom>
          <a:noFill/>
        </p:spPr>
        <p:txBody>
          <a:bodyPr wrap="square" rtlCol="0">
            <a:spAutoFit/>
          </a:bodyPr>
          <a:lstStyle/>
          <a:p>
            <a:r>
              <a:rPr lang="en-US" altLang="zh-CN" sz="1200" b="1" dirty="0">
                <a:solidFill>
                  <a:srgbClr val="0070C0"/>
                </a:solidFill>
              </a:rPr>
              <a:t>D’=1+1.97j</a:t>
            </a:r>
            <a:endParaRPr lang="zh-CN" altLang="en-US" sz="1200" b="1" dirty="0">
              <a:solidFill>
                <a:srgbClr val="0070C0"/>
              </a:solidFill>
            </a:endParaRPr>
          </a:p>
        </p:txBody>
      </p:sp>
      <p:cxnSp>
        <p:nvCxnSpPr>
          <p:cNvPr id="46" name="直接连接符 45">
            <a:extLst>
              <a:ext uri="{FF2B5EF4-FFF2-40B4-BE49-F238E27FC236}">
                <a16:creationId xmlns:a16="http://schemas.microsoft.com/office/drawing/2014/main" id="{F27CEE3B-E578-E640-AA6D-E61AAC9E70E6}"/>
              </a:ext>
            </a:extLst>
          </p:cNvPr>
          <p:cNvCxnSpPr/>
          <p:nvPr/>
        </p:nvCxnSpPr>
        <p:spPr bwMode="auto">
          <a:xfrm flipH="1">
            <a:off x="6369844" y="1940719"/>
            <a:ext cx="1081087" cy="1097756"/>
          </a:xfrm>
          <a:prstGeom prst="line">
            <a:avLst/>
          </a:prstGeom>
          <a:solidFill>
            <a:schemeClr val="accent1"/>
          </a:solidFill>
          <a:ln w="952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a:extLst>
              <a:ext uri="{FF2B5EF4-FFF2-40B4-BE49-F238E27FC236}">
                <a16:creationId xmlns:a16="http://schemas.microsoft.com/office/drawing/2014/main" id="{88382204-8393-0D75-0B1F-86FC7403489C}"/>
              </a:ext>
            </a:extLst>
          </p:cNvPr>
          <p:cNvCxnSpPr/>
          <p:nvPr/>
        </p:nvCxnSpPr>
        <p:spPr bwMode="auto">
          <a:xfrm flipH="1">
            <a:off x="5289478" y="3035026"/>
            <a:ext cx="1081087" cy="1097756"/>
          </a:xfrm>
          <a:prstGeom prst="line">
            <a:avLst/>
          </a:prstGeom>
          <a:solidFill>
            <a:schemeClr val="accent1"/>
          </a:solidFill>
          <a:ln w="9525" cap="flat" cmpd="sng" algn="ctr">
            <a:solidFill>
              <a:srgbClr val="0070C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椭圆 49">
            <a:extLst>
              <a:ext uri="{FF2B5EF4-FFF2-40B4-BE49-F238E27FC236}">
                <a16:creationId xmlns:a16="http://schemas.microsoft.com/office/drawing/2014/main" id="{BE635160-19DA-F931-FB75-BCF6C14D2EE3}"/>
              </a:ext>
            </a:extLst>
          </p:cNvPr>
          <p:cNvSpPr/>
          <p:nvPr/>
        </p:nvSpPr>
        <p:spPr bwMode="auto">
          <a:xfrm>
            <a:off x="5262577" y="4103643"/>
            <a:ext cx="45719" cy="45719"/>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51" name="文本框 50">
            <a:extLst>
              <a:ext uri="{FF2B5EF4-FFF2-40B4-BE49-F238E27FC236}">
                <a16:creationId xmlns:a16="http://schemas.microsoft.com/office/drawing/2014/main" id="{DCE02E9B-1858-67C1-51D0-9D18D5C32833}"/>
              </a:ext>
            </a:extLst>
          </p:cNvPr>
          <p:cNvSpPr txBox="1"/>
          <p:nvPr/>
        </p:nvSpPr>
        <p:spPr>
          <a:xfrm>
            <a:off x="5018870" y="4123826"/>
            <a:ext cx="982255" cy="276999"/>
          </a:xfrm>
          <a:prstGeom prst="rect">
            <a:avLst/>
          </a:prstGeom>
          <a:noFill/>
        </p:spPr>
        <p:txBody>
          <a:bodyPr wrap="square" rtlCol="0">
            <a:spAutoFit/>
          </a:bodyPr>
          <a:lstStyle/>
          <a:p>
            <a:r>
              <a:rPr lang="en-US" altLang="zh-CN" sz="1200" b="1" dirty="0">
                <a:solidFill>
                  <a:srgbClr val="0070C0"/>
                </a:solidFill>
              </a:rPr>
              <a:t>D=0.21-0.4j</a:t>
            </a:r>
            <a:endParaRPr lang="zh-CN" altLang="en-US" sz="1200" b="1" dirty="0">
              <a:solidFill>
                <a:srgbClr val="0070C0"/>
              </a:solidFill>
            </a:endParaRPr>
          </a:p>
        </p:txBody>
      </p:sp>
      <p:sp>
        <p:nvSpPr>
          <p:cNvPr id="3" name="矩形 2">
            <a:extLst>
              <a:ext uri="{FF2B5EF4-FFF2-40B4-BE49-F238E27FC236}">
                <a16:creationId xmlns:a16="http://schemas.microsoft.com/office/drawing/2014/main" id="{92CD9F7D-1E58-517F-EB7F-435985BAD2EA}"/>
              </a:ext>
            </a:extLst>
          </p:cNvPr>
          <p:cNvSpPr/>
          <p:nvPr/>
        </p:nvSpPr>
        <p:spPr bwMode="auto">
          <a:xfrm>
            <a:off x="539552" y="1973288"/>
            <a:ext cx="360040" cy="8756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4" name="文本框 3">
            <a:extLst>
              <a:ext uri="{FF2B5EF4-FFF2-40B4-BE49-F238E27FC236}">
                <a16:creationId xmlns:a16="http://schemas.microsoft.com/office/drawing/2014/main" id="{583565CD-DED1-0776-C907-C659E3FC0501}"/>
              </a:ext>
            </a:extLst>
          </p:cNvPr>
          <p:cNvSpPr txBox="1"/>
          <p:nvPr/>
        </p:nvSpPr>
        <p:spPr>
          <a:xfrm>
            <a:off x="3394325" y="2209066"/>
            <a:ext cx="216024" cy="215444"/>
          </a:xfrm>
          <a:prstGeom prst="rect">
            <a:avLst/>
          </a:prstGeom>
          <a:noFill/>
        </p:spPr>
        <p:txBody>
          <a:bodyPr wrap="square" rtlCol="0">
            <a:spAutoFit/>
          </a:bodyPr>
          <a:lstStyle/>
          <a:p>
            <a:r>
              <a:rPr lang="en-US" altLang="zh-CN" sz="800" dirty="0"/>
              <a:t>1</a:t>
            </a:r>
            <a:endParaRPr lang="zh-CN" altLang="en-US" sz="800" dirty="0"/>
          </a:p>
        </p:txBody>
      </p:sp>
      <p:sp>
        <p:nvSpPr>
          <p:cNvPr id="10" name="矩形 9">
            <a:extLst>
              <a:ext uri="{FF2B5EF4-FFF2-40B4-BE49-F238E27FC236}">
                <a16:creationId xmlns:a16="http://schemas.microsoft.com/office/drawing/2014/main" id="{2F421A1E-D8AD-41A1-F27A-1385CB130B04}"/>
              </a:ext>
            </a:extLst>
          </p:cNvPr>
          <p:cNvSpPr/>
          <p:nvPr/>
        </p:nvSpPr>
        <p:spPr bwMode="auto">
          <a:xfrm>
            <a:off x="539552" y="1876303"/>
            <a:ext cx="360040" cy="8755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1" name="文本框 10">
            <a:extLst>
              <a:ext uri="{FF2B5EF4-FFF2-40B4-BE49-F238E27FC236}">
                <a16:creationId xmlns:a16="http://schemas.microsoft.com/office/drawing/2014/main" id="{E25EDC63-853B-DE56-F062-0FD41BB74F63}"/>
              </a:ext>
            </a:extLst>
          </p:cNvPr>
          <p:cNvSpPr txBox="1"/>
          <p:nvPr/>
        </p:nvSpPr>
        <p:spPr>
          <a:xfrm>
            <a:off x="539552" y="1784975"/>
            <a:ext cx="515417" cy="215444"/>
          </a:xfrm>
          <a:prstGeom prst="rect">
            <a:avLst/>
          </a:prstGeom>
          <a:noFill/>
        </p:spPr>
        <p:txBody>
          <a:bodyPr wrap="square" rtlCol="0">
            <a:spAutoFit/>
          </a:bodyPr>
          <a:lstStyle/>
          <a:p>
            <a:r>
              <a:rPr lang="en-US" altLang="zh-CN" sz="800" dirty="0"/>
              <a:t>r=0.9</a:t>
            </a:r>
            <a:endParaRPr lang="zh-CN" altLang="en-US" sz="800" dirty="0"/>
          </a:p>
        </p:txBody>
      </p:sp>
      <p:sp>
        <p:nvSpPr>
          <p:cNvPr id="12" name="任意多边形: 形状 11">
            <a:extLst>
              <a:ext uri="{FF2B5EF4-FFF2-40B4-BE49-F238E27FC236}">
                <a16:creationId xmlns:a16="http://schemas.microsoft.com/office/drawing/2014/main" id="{283E5D51-594B-9BF8-C529-26F9B28DA9AD}"/>
              </a:ext>
            </a:extLst>
          </p:cNvPr>
          <p:cNvSpPr/>
          <p:nvPr/>
        </p:nvSpPr>
        <p:spPr bwMode="auto">
          <a:xfrm>
            <a:off x="5286375" y="3429000"/>
            <a:ext cx="1276350" cy="714375"/>
          </a:xfrm>
          <a:custGeom>
            <a:avLst/>
            <a:gdLst>
              <a:gd name="connsiteX0" fmla="*/ 0 w 1276350"/>
              <a:gd name="connsiteY0" fmla="*/ 714375 h 714375"/>
              <a:gd name="connsiteX1" fmla="*/ 347663 w 1276350"/>
              <a:gd name="connsiteY1" fmla="*/ 490538 h 714375"/>
              <a:gd name="connsiteX2" fmla="*/ 900113 w 1276350"/>
              <a:gd name="connsiteY2" fmla="*/ 157163 h 714375"/>
              <a:gd name="connsiteX3" fmla="*/ 1276350 w 1276350"/>
              <a:gd name="connsiteY3" fmla="*/ 0 h 714375"/>
            </a:gdLst>
            <a:ahLst/>
            <a:cxnLst>
              <a:cxn ang="0">
                <a:pos x="connsiteX0" y="connsiteY0"/>
              </a:cxn>
              <a:cxn ang="0">
                <a:pos x="connsiteX1" y="connsiteY1"/>
              </a:cxn>
              <a:cxn ang="0">
                <a:pos x="connsiteX2" y="connsiteY2"/>
              </a:cxn>
              <a:cxn ang="0">
                <a:pos x="connsiteX3" y="connsiteY3"/>
              </a:cxn>
            </a:cxnLst>
            <a:rect l="l" t="t" r="r" b="b"/>
            <a:pathLst>
              <a:path w="1276350" h="714375">
                <a:moveTo>
                  <a:pt x="0" y="714375"/>
                </a:moveTo>
                <a:cubicBezTo>
                  <a:pt x="98822" y="648891"/>
                  <a:pt x="197644" y="583407"/>
                  <a:pt x="347663" y="490538"/>
                </a:cubicBezTo>
                <a:cubicBezTo>
                  <a:pt x="497682" y="397669"/>
                  <a:pt x="745332" y="238919"/>
                  <a:pt x="900113" y="157163"/>
                </a:cubicBezTo>
                <a:cubicBezTo>
                  <a:pt x="1054894" y="75407"/>
                  <a:pt x="1165622" y="37703"/>
                  <a:pt x="1276350" y="0"/>
                </a:cubicBezTo>
              </a:path>
            </a:pathLst>
          </a:custGeom>
          <a:no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6" name="椭圆 15">
            <a:extLst>
              <a:ext uri="{FF2B5EF4-FFF2-40B4-BE49-F238E27FC236}">
                <a16:creationId xmlns:a16="http://schemas.microsoft.com/office/drawing/2014/main" id="{45543F03-2C2C-CCAE-F96C-DD92160FAC25}"/>
              </a:ext>
            </a:extLst>
          </p:cNvPr>
          <p:cNvSpPr/>
          <p:nvPr/>
        </p:nvSpPr>
        <p:spPr bwMode="auto">
          <a:xfrm>
            <a:off x="6554010" y="3401525"/>
            <a:ext cx="45719" cy="45719"/>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1" name="文本框 20">
            <a:extLst>
              <a:ext uri="{FF2B5EF4-FFF2-40B4-BE49-F238E27FC236}">
                <a16:creationId xmlns:a16="http://schemas.microsoft.com/office/drawing/2014/main" id="{55DB1563-0271-CF88-DA7C-8EE24AE4105D}"/>
              </a:ext>
            </a:extLst>
          </p:cNvPr>
          <p:cNvSpPr txBox="1"/>
          <p:nvPr/>
        </p:nvSpPr>
        <p:spPr>
          <a:xfrm>
            <a:off x="6310303" y="3421708"/>
            <a:ext cx="982255" cy="276999"/>
          </a:xfrm>
          <a:prstGeom prst="rect">
            <a:avLst/>
          </a:prstGeom>
          <a:noFill/>
        </p:spPr>
        <p:txBody>
          <a:bodyPr wrap="square" rtlCol="0">
            <a:spAutoFit/>
          </a:bodyPr>
          <a:lstStyle/>
          <a:p>
            <a:r>
              <a:rPr lang="en-US" altLang="zh-CN" sz="1200" b="1" dirty="0">
                <a:solidFill>
                  <a:schemeClr val="bg2">
                    <a:lumMod val="75000"/>
                  </a:schemeClr>
                </a:solidFill>
              </a:rPr>
              <a:t>z=1.11-0.4j</a:t>
            </a:r>
            <a:endParaRPr lang="zh-CN" altLang="en-US" sz="1200" b="1" dirty="0">
              <a:solidFill>
                <a:schemeClr val="bg2">
                  <a:lumMod val="75000"/>
                </a:schemeClr>
              </a:solidFill>
            </a:endParaRPr>
          </a:p>
        </p:txBody>
      </p:sp>
    </p:spTree>
    <p:extLst>
      <p:ext uri="{BB962C8B-B14F-4D97-AF65-F5344CB8AC3E}">
        <p14:creationId xmlns:p14="http://schemas.microsoft.com/office/powerpoint/2010/main" val="204624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pic>
        <p:nvPicPr>
          <p:cNvPr id="21"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2634" t="8466" b="-5399"/>
          <a:stretch/>
        </p:blipFill>
        <p:spPr bwMode="auto">
          <a:xfrm>
            <a:off x="3751829" y="1977354"/>
            <a:ext cx="5324475" cy="664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文本框 35">
            <a:extLst>
              <a:ext uri="{FF2B5EF4-FFF2-40B4-BE49-F238E27FC236}">
                <a16:creationId xmlns:a16="http://schemas.microsoft.com/office/drawing/2014/main" id="{C335413E-9DCD-4462-A6C2-1B2A22B37541}"/>
              </a:ext>
            </a:extLst>
          </p:cNvPr>
          <p:cNvSpPr txBox="1"/>
          <p:nvPr/>
        </p:nvSpPr>
        <p:spPr>
          <a:xfrm>
            <a:off x="294961" y="1841633"/>
            <a:ext cx="3412944" cy="156966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习题</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 </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说明史密斯圆图中，圆心、最左边点（</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0</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）、最右边点（</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0</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）的含义。</a:t>
            </a:r>
          </a:p>
        </p:txBody>
      </p:sp>
    </p:spTree>
    <p:extLst>
      <p:ext uri="{BB962C8B-B14F-4D97-AF65-F5344CB8AC3E}">
        <p14:creationId xmlns:p14="http://schemas.microsoft.com/office/powerpoint/2010/main" val="22202622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cxnSp>
        <p:nvCxnSpPr>
          <p:cNvPr id="10" name="直接连接符 9">
            <a:extLst>
              <a:ext uri="{FF2B5EF4-FFF2-40B4-BE49-F238E27FC236}">
                <a16:creationId xmlns:a16="http://schemas.microsoft.com/office/drawing/2014/main" id="{B606CA8A-0D07-4B3C-A8D8-025C08B62A56}"/>
              </a:ext>
            </a:extLst>
          </p:cNvPr>
          <p:cNvCxnSpPr/>
          <p:nvPr/>
        </p:nvCxnSpPr>
        <p:spPr bwMode="auto">
          <a:xfrm flipV="1">
            <a:off x="1264018" y="376167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a:extLst>
              <a:ext uri="{FF2B5EF4-FFF2-40B4-BE49-F238E27FC236}">
                <a16:creationId xmlns:a16="http://schemas.microsoft.com/office/drawing/2014/main" id="{A395EE1B-CDE7-4230-8C20-3EA47420CFE6}"/>
              </a:ext>
            </a:extLst>
          </p:cNvPr>
          <p:cNvCxnSpPr/>
          <p:nvPr/>
        </p:nvCxnSpPr>
        <p:spPr bwMode="auto">
          <a:xfrm>
            <a:off x="3205973" y="4853528"/>
            <a:ext cx="2042738"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11">
            <a:extLst>
              <a:ext uri="{FF2B5EF4-FFF2-40B4-BE49-F238E27FC236}">
                <a16:creationId xmlns:a16="http://schemas.microsoft.com/office/drawing/2014/main" id="{751740AA-318F-4049-A846-339876488A93}"/>
              </a:ext>
            </a:extLst>
          </p:cNvPr>
          <p:cNvSpPr/>
          <p:nvPr/>
        </p:nvSpPr>
        <p:spPr bwMode="auto">
          <a:xfrm>
            <a:off x="3133981" y="373740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3" name="椭圆 12">
            <a:extLst>
              <a:ext uri="{FF2B5EF4-FFF2-40B4-BE49-F238E27FC236}">
                <a16:creationId xmlns:a16="http://schemas.microsoft.com/office/drawing/2014/main" id="{5F4710EE-71DA-4422-AF39-0FB045F88D62}"/>
              </a:ext>
            </a:extLst>
          </p:cNvPr>
          <p:cNvSpPr/>
          <p:nvPr/>
        </p:nvSpPr>
        <p:spPr bwMode="auto">
          <a:xfrm>
            <a:off x="1192010" y="376167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4" name="直接连接符 13">
            <a:extLst>
              <a:ext uri="{FF2B5EF4-FFF2-40B4-BE49-F238E27FC236}">
                <a16:creationId xmlns:a16="http://schemas.microsoft.com/office/drawing/2014/main" id="{B978827F-049F-40EC-B481-EE615F993EE2}"/>
              </a:ext>
            </a:extLst>
          </p:cNvPr>
          <p:cNvCxnSpPr/>
          <p:nvPr/>
        </p:nvCxnSpPr>
        <p:spPr bwMode="auto">
          <a:xfrm flipV="1">
            <a:off x="1264010" y="4841796"/>
            <a:ext cx="1872208" cy="2346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椭圆 14">
            <a:extLst>
              <a:ext uri="{FF2B5EF4-FFF2-40B4-BE49-F238E27FC236}">
                <a16:creationId xmlns:a16="http://schemas.microsoft.com/office/drawing/2014/main" id="{AAC908CF-4081-4881-A706-4DFF06CA9535}"/>
              </a:ext>
            </a:extLst>
          </p:cNvPr>
          <p:cNvSpPr/>
          <p:nvPr/>
        </p:nvSpPr>
        <p:spPr bwMode="auto">
          <a:xfrm>
            <a:off x="3133973" y="4817528"/>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6" name="椭圆 15">
            <a:extLst>
              <a:ext uri="{FF2B5EF4-FFF2-40B4-BE49-F238E27FC236}">
                <a16:creationId xmlns:a16="http://schemas.microsoft.com/office/drawing/2014/main" id="{ECED22AD-FFD0-4B8A-B4F2-61FE8EA48A0F}"/>
              </a:ext>
            </a:extLst>
          </p:cNvPr>
          <p:cNvSpPr/>
          <p:nvPr/>
        </p:nvSpPr>
        <p:spPr bwMode="auto">
          <a:xfrm>
            <a:off x="1192002" y="4841796"/>
            <a:ext cx="72000" cy="72000"/>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17" name="直接连接符 16">
            <a:extLst>
              <a:ext uri="{FF2B5EF4-FFF2-40B4-BE49-F238E27FC236}">
                <a16:creationId xmlns:a16="http://schemas.microsoft.com/office/drawing/2014/main" id="{00C2ACF7-79AC-4DCB-AF65-CB7671DF2CB7}"/>
              </a:ext>
            </a:extLst>
          </p:cNvPr>
          <p:cNvCxnSpPr/>
          <p:nvPr/>
        </p:nvCxnSpPr>
        <p:spPr bwMode="auto">
          <a:xfrm>
            <a:off x="3205973" y="3763946"/>
            <a:ext cx="2042738"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a:extLst>
              <a:ext uri="{FF2B5EF4-FFF2-40B4-BE49-F238E27FC236}">
                <a16:creationId xmlns:a16="http://schemas.microsoft.com/office/drawing/2014/main" id="{7777AE7B-BD67-4255-B3C7-F253F59B9161}"/>
              </a:ext>
            </a:extLst>
          </p:cNvPr>
          <p:cNvCxnSpPr/>
          <p:nvPr/>
        </p:nvCxnSpPr>
        <p:spPr bwMode="auto">
          <a:xfrm>
            <a:off x="5248711" y="3771076"/>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矩形 5">
            <a:extLst>
              <a:ext uri="{FF2B5EF4-FFF2-40B4-BE49-F238E27FC236}">
                <a16:creationId xmlns:a16="http://schemas.microsoft.com/office/drawing/2014/main" id="{A2FC764E-F4F7-4C8B-8509-9BB2460EDCD1}"/>
              </a:ext>
            </a:extLst>
          </p:cNvPr>
          <p:cNvSpPr/>
          <p:nvPr/>
        </p:nvSpPr>
        <p:spPr bwMode="auto">
          <a:xfrm>
            <a:off x="5126806" y="3993458"/>
            <a:ext cx="202401" cy="624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8" name="文本框 7">
            <a:extLst>
              <a:ext uri="{FF2B5EF4-FFF2-40B4-BE49-F238E27FC236}">
                <a16:creationId xmlns:a16="http://schemas.microsoft.com/office/drawing/2014/main" id="{15E6B771-AA38-44EB-B3D0-FD9888D32E55}"/>
              </a:ext>
            </a:extLst>
          </p:cNvPr>
          <p:cNvSpPr txBox="1"/>
          <p:nvPr/>
        </p:nvSpPr>
        <p:spPr>
          <a:xfrm>
            <a:off x="5265728" y="4039009"/>
            <a:ext cx="1553755" cy="461665"/>
          </a:xfrm>
          <a:prstGeom prst="rect">
            <a:avLst/>
          </a:prstGeom>
          <a:noFill/>
        </p:spPr>
        <p:txBody>
          <a:bodyPr wrap="square" rtlCol="0">
            <a:spAutoFit/>
          </a:bodyPr>
          <a:lstStyle/>
          <a:p>
            <a:r>
              <a:rPr lang="en-US" altLang="zh-CN" i="1" dirty="0"/>
              <a:t>r=1.1</a:t>
            </a:r>
            <a:r>
              <a:rPr lang="el-GR" altLang="zh-CN" dirty="0"/>
              <a:t> </a:t>
            </a:r>
            <a:endParaRPr lang="zh-CN" altLang="en-US" i="1" dirty="0"/>
          </a:p>
        </p:txBody>
      </p:sp>
      <p:cxnSp>
        <p:nvCxnSpPr>
          <p:cNvPr id="22" name="直接箭头连接符 21">
            <a:extLst>
              <a:ext uri="{FF2B5EF4-FFF2-40B4-BE49-F238E27FC236}">
                <a16:creationId xmlns:a16="http://schemas.microsoft.com/office/drawing/2014/main" id="{4FC970E9-C389-4D06-B071-0F3205E44005}"/>
              </a:ext>
            </a:extLst>
          </p:cNvPr>
          <p:cNvCxnSpPr/>
          <p:nvPr/>
        </p:nvCxnSpPr>
        <p:spPr bwMode="auto">
          <a:xfrm flipV="1">
            <a:off x="1246684" y="5113302"/>
            <a:ext cx="2602658" cy="1979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a:extLst>
              <a:ext uri="{FF2B5EF4-FFF2-40B4-BE49-F238E27FC236}">
                <a16:creationId xmlns:a16="http://schemas.microsoft.com/office/drawing/2014/main" id="{1FCDEB53-BD13-4C46-AC3E-F63F9D97CAEC}"/>
              </a:ext>
            </a:extLst>
          </p:cNvPr>
          <p:cNvCxnSpPr/>
          <p:nvPr/>
        </p:nvCxnSpPr>
        <p:spPr bwMode="auto">
          <a:xfrm flipH="1" flipV="1">
            <a:off x="1223787" y="3388164"/>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a:extLst>
              <a:ext uri="{FF2B5EF4-FFF2-40B4-BE49-F238E27FC236}">
                <a16:creationId xmlns:a16="http://schemas.microsoft.com/office/drawing/2014/main" id="{23CF5A09-2D67-4E5A-B35A-F8AD04F7D90D}"/>
              </a:ext>
            </a:extLst>
          </p:cNvPr>
          <p:cNvSpPr txBox="1"/>
          <p:nvPr/>
        </p:nvSpPr>
        <p:spPr>
          <a:xfrm>
            <a:off x="1066664" y="5163903"/>
            <a:ext cx="1224136" cy="461665"/>
          </a:xfrm>
          <a:prstGeom prst="rect">
            <a:avLst/>
          </a:prstGeom>
          <a:noFill/>
        </p:spPr>
        <p:txBody>
          <a:bodyPr wrap="square" rtlCol="0">
            <a:spAutoFit/>
          </a:bodyPr>
          <a:lstStyle/>
          <a:p>
            <a:r>
              <a:rPr lang="en-US" altLang="zh-CN" i="1" dirty="0"/>
              <a:t>z'=-</a:t>
            </a:r>
            <a:r>
              <a:rPr lang="en-US" altLang="zh-CN" i="1" dirty="0" err="1"/>
              <a:t>z</a:t>
            </a:r>
            <a:r>
              <a:rPr lang="en-US" altLang="zh-CN" i="1" baseline="-25000" dirty="0" err="1"/>
              <a:t>l</a:t>
            </a:r>
            <a:endParaRPr lang="zh-CN" altLang="en-US" i="1" baseline="-25000" dirty="0"/>
          </a:p>
        </p:txBody>
      </p:sp>
      <p:sp>
        <p:nvSpPr>
          <p:cNvPr id="25" name="文本框 24">
            <a:extLst>
              <a:ext uri="{FF2B5EF4-FFF2-40B4-BE49-F238E27FC236}">
                <a16:creationId xmlns:a16="http://schemas.microsoft.com/office/drawing/2014/main" id="{5D12FABB-E9C3-41CB-A3F6-821549F3BD34}"/>
              </a:ext>
            </a:extLst>
          </p:cNvPr>
          <p:cNvSpPr txBox="1"/>
          <p:nvPr/>
        </p:nvSpPr>
        <p:spPr>
          <a:xfrm>
            <a:off x="2800464" y="5113302"/>
            <a:ext cx="1224136" cy="461665"/>
          </a:xfrm>
          <a:prstGeom prst="rect">
            <a:avLst/>
          </a:prstGeom>
          <a:noFill/>
        </p:spPr>
        <p:txBody>
          <a:bodyPr wrap="square" rtlCol="0">
            <a:spAutoFit/>
          </a:bodyPr>
          <a:lstStyle/>
          <a:p>
            <a:r>
              <a:rPr lang="en-US" altLang="zh-CN" i="1" dirty="0"/>
              <a:t>z'=0</a:t>
            </a:r>
            <a:endParaRPr lang="zh-CN" altLang="en-US" i="1" baseline="-25000" dirty="0"/>
          </a:p>
        </p:txBody>
      </p:sp>
      <p:cxnSp>
        <p:nvCxnSpPr>
          <p:cNvPr id="26" name="直接箭头连接符 25">
            <a:extLst>
              <a:ext uri="{FF2B5EF4-FFF2-40B4-BE49-F238E27FC236}">
                <a16:creationId xmlns:a16="http://schemas.microsoft.com/office/drawing/2014/main" id="{0669053B-6714-4B68-8752-9B9CAC1493FD}"/>
              </a:ext>
            </a:extLst>
          </p:cNvPr>
          <p:cNvCxnSpPr/>
          <p:nvPr/>
        </p:nvCxnSpPr>
        <p:spPr bwMode="auto">
          <a:xfrm flipH="1" flipV="1">
            <a:off x="3161593" y="3366992"/>
            <a:ext cx="8384" cy="1766102"/>
          </a:xfrm>
          <a:prstGeom prst="straightConnector1">
            <a:avLst/>
          </a:prstGeom>
          <a:solidFill>
            <a:schemeClr val="accent1"/>
          </a:solidFill>
          <a:ln w="190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DACC5233-1B37-46E0-9323-1AA0B249CC78}"/>
                  </a:ext>
                </a:extLst>
              </p:cNvPr>
              <p:cNvSpPr/>
              <p:nvPr/>
            </p:nvSpPr>
            <p:spPr>
              <a:xfrm>
                <a:off x="1678732" y="4305482"/>
                <a:ext cx="1187505"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𝐵</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27" name="矩形 26">
                <a:extLst>
                  <a:ext uri="{FF2B5EF4-FFF2-40B4-BE49-F238E27FC236}">
                    <a16:creationId xmlns:a16="http://schemas.microsoft.com/office/drawing/2014/main" id="{DACC5233-1B37-46E0-9323-1AA0B249CC78}"/>
                  </a:ext>
                </a:extLst>
              </p:cNvPr>
              <p:cNvSpPr>
                <a:spLocks noRot="1" noChangeAspect="1" noMove="1" noResize="1" noEditPoints="1" noAdjustHandles="1" noChangeArrowheads="1" noChangeShapeType="1" noTextEdit="1"/>
              </p:cNvSpPr>
              <p:nvPr/>
            </p:nvSpPr>
            <p:spPr>
              <a:xfrm>
                <a:off x="1678732" y="4305482"/>
                <a:ext cx="1187505" cy="4789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9F2D2947-75A8-4AD3-9925-49C065B6BE14}"/>
                  </a:ext>
                </a:extLst>
              </p:cNvPr>
              <p:cNvSpPr/>
              <p:nvPr/>
            </p:nvSpPr>
            <p:spPr>
              <a:xfrm>
                <a:off x="1649426" y="3833676"/>
                <a:ext cx="1347228" cy="478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accent6"/>
                          </a:solidFill>
                          <a:latin typeface="Cambria Math" panose="02040503050406030204" pitchFamily="18" charset="0"/>
                        </a:rPr>
                        <m:t>𝐴</m:t>
                      </m:r>
                      <m:r>
                        <a:rPr lang="en-US" altLang="zh-CN" i="1" baseline="-25000">
                          <a:solidFill>
                            <a:schemeClr val="accent6"/>
                          </a:solidFill>
                          <a:latin typeface="Cambria Math" panose="02040503050406030204" pitchFamily="18" charset="0"/>
                        </a:rPr>
                        <m:t>1</m:t>
                      </m:r>
                      <m:sSup>
                        <m:sSupPr>
                          <m:ctrlPr>
                            <a:rPr lang="en-US" altLang="zh-CN" i="1">
                              <a:solidFill>
                                <a:schemeClr val="accent6"/>
                              </a:solidFill>
                              <a:latin typeface="Cambria Math" panose="02040503050406030204" pitchFamily="18" charset="0"/>
                            </a:rPr>
                          </m:ctrlPr>
                        </m:sSupPr>
                        <m:e>
                          <m:r>
                            <a:rPr lang="en-US" altLang="zh-CN" i="1">
                              <a:solidFill>
                                <a:schemeClr val="accent6"/>
                              </a:solidFill>
                              <a:latin typeface="Cambria Math" panose="02040503050406030204" pitchFamily="18" charset="0"/>
                            </a:rPr>
                            <m:t>𝑒</m:t>
                          </m:r>
                        </m:e>
                        <m:sup>
                          <m:r>
                            <a:rPr lang="en-US" altLang="zh-CN" i="1">
                              <a:solidFill>
                                <a:schemeClr val="accent6"/>
                              </a:solidFill>
                              <a:latin typeface="Cambria Math" panose="02040503050406030204" pitchFamily="18" charset="0"/>
                            </a:rPr>
                            <m:t>−</m:t>
                          </m:r>
                          <m:r>
                            <a:rPr lang="en-US" altLang="zh-CN" i="1">
                              <a:solidFill>
                                <a:schemeClr val="accent6"/>
                              </a:solidFill>
                              <a:latin typeface="Cambria Math" panose="02040503050406030204" pitchFamily="18" charset="0"/>
                            </a:rPr>
                            <m:t>𝑗</m:t>
                          </m:r>
                          <m:r>
                            <a:rPr lang="zh-CN" altLang="en-US" i="1">
                              <a:solidFill>
                                <a:schemeClr val="accent6"/>
                              </a:solidFill>
                              <a:latin typeface="Cambria Math" panose="02040503050406030204" pitchFamily="18" charset="0"/>
                            </a:rPr>
                            <m:t>𝛽</m:t>
                          </m:r>
                          <m:r>
                            <a:rPr lang="en-US" altLang="zh-CN" i="1">
                              <a:solidFill>
                                <a:schemeClr val="accent6"/>
                              </a:solidFill>
                              <a:latin typeface="Cambria Math" panose="02040503050406030204" pitchFamily="18" charset="0"/>
                            </a:rPr>
                            <m:t>𝑧</m:t>
                          </m:r>
                          <m:r>
                            <a:rPr lang="en-US" altLang="zh-CN" i="1" baseline="30000">
                              <a:solidFill>
                                <a:schemeClr val="accent6"/>
                              </a:solidFill>
                              <a:latin typeface="Cambria Math" panose="02040503050406030204" pitchFamily="18" charset="0"/>
                            </a:rPr>
                            <m:t>′</m:t>
                          </m:r>
                        </m:sup>
                      </m:sSup>
                    </m:oMath>
                  </m:oMathPara>
                </a14:m>
                <a:endParaRPr lang="zh-CN" altLang="en-US" dirty="0"/>
              </a:p>
            </p:txBody>
          </p:sp>
        </mc:Choice>
        <mc:Fallback xmlns="">
          <p:sp>
            <p:nvSpPr>
              <p:cNvPr id="28" name="矩形 27">
                <a:extLst>
                  <a:ext uri="{FF2B5EF4-FFF2-40B4-BE49-F238E27FC236}">
                    <a16:creationId xmlns:a16="http://schemas.microsoft.com/office/drawing/2014/main" id="{9F2D2947-75A8-4AD3-9925-49C065B6BE14}"/>
                  </a:ext>
                </a:extLst>
              </p:cNvPr>
              <p:cNvSpPr>
                <a:spLocks noRot="1" noChangeAspect="1" noMove="1" noResize="1" noEditPoints="1" noAdjustHandles="1" noChangeArrowheads="1" noChangeShapeType="1" noTextEdit="1"/>
              </p:cNvSpPr>
              <p:nvPr/>
            </p:nvSpPr>
            <p:spPr>
              <a:xfrm>
                <a:off x="1649426" y="3833676"/>
                <a:ext cx="1347228" cy="478977"/>
              </a:xfrm>
              <a:prstGeom prst="rect">
                <a:avLst/>
              </a:prstGeom>
              <a:blipFill>
                <a:blip r:embed="rId4"/>
                <a:stretch>
                  <a:fillRect/>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id="{A0C7693B-302D-40B3-A1FB-D5A69E9756C7}"/>
              </a:ext>
            </a:extLst>
          </p:cNvPr>
          <p:cNvCxnSpPr/>
          <p:nvPr/>
        </p:nvCxnSpPr>
        <p:spPr bwMode="auto">
          <a:xfrm flipV="1">
            <a:off x="1625024" y="3842477"/>
            <a:ext cx="1185843" cy="13119"/>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29">
            <a:extLst>
              <a:ext uri="{FF2B5EF4-FFF2-40B4-BE49-F238E27FC236}">
                <a16:creationId xmlns:a16="http://schemas.microsoft.com/office/drawing/2014/main" id="{96381F0C-90FC-4924-99D0-631E24585192}"/>
              </a:ext>
            </a:extLst>
          </p:cNvPr>
          <p:cNvCxnSpPr/>
          <p:nvPr/>
        </p:nvCxnSpPr>
        <p:spPr bwMode="auto">
          <a:xfrm flipH="1">
            <a:off x="1635095" y="4745845"/>
            <a:ext cx="1345347" cy="42604"/>
          </a:xfrm>
          <a:prstGeom prst="straightConnector1">
            <a:avLst/>
          </a:prstGeom>
          <a:solidFill>
            <a:schemeClr val="accent1"/>
          </a:solidFill>
          <a:ln w="9525" cap="flat" cmpd="sng" algn="ctr">
            <a:solidFill>
              <a:schemeClr val="accent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C335413E-9DCD-4462-A6C2-1B2A22B37541}"/>
                  </a:ext>
                </a:extLst>
              </p:cNvPr>
              <p:cNvSpPr txBox="1"/>
              <p:nvPr/>
            </p:nvSpPr>
            <p:spPr>
              <a:xfrm>
                <a:off x="294960" y="1841633"/>
                <a:ext cx="8528183" cy="1200329"/>
              </a:xfrm>
              <a:prstGeom prst="rect">
                <a:avLst/>
              </a:prstGeom>
              <a:noFill/>
            </p:spPr>
            <p:txBody>
              <a:bodyPr wrap="square" rtlCol="0">
                <a:spAutoFit/>
              </a:bodyPr>
              <a:lstStyle/>
              <a:p>
                <a:r>
                  <a:rPr lang="en-US" altLang="zh-CN" dirty="0"/>
                  <a:t> </a:t>
                </a:r>
                <a:r>
                  <a:rPr lang="zh-CN" altLang="en-US" dirty="0" smtClean="0"/>
                  <a:t>习题</a:t>
                </a:r>
                <a:r>
                  <a:rPr lang="en-US" altLang="zh-CN" dirty="0" smtClean="0"/>
                  <a:t>2. </a:t>
                </a:r>
                <a:r>
                  <a:rPr lang="zh-CN" altLang="en-US" dirty="0"/>
                  <a:t>若图中传输线特征阻抗</a:t>
                </a:r>
                <a:r>
                  <a:rPr lang="en-US" altLang="zh-CN" dirty="0"/>
                  <a:t>Z</a:t>
                </a:r>
                <a:r>
                  <a:rPr lang="en-US" altLang="zh-CN" baseline="-25000" dirty="0"/>
                  <a:t>0</a:t>
                </a:r>
                <a:r>
                  <a:rPr lang="en-US" altLang="zh-CN" dirty="0"/>
                  <a:t>=50</a:t>
                </a:r>
                <a:r>
                  <a:rPr lang="el-GR" altLang="zh-CN" dirty="0"/>
                  <a:t>Ω</a:t>
                </a:r>
                <a:r>
                  <a:rPr lang="zh-CN" altLang="en-US" dirty="0"/>
                  <a:t>，传输线长度为</a:t>
                </a:r>
                <a14:m>
                  <m:oMath xmlns:m="http://schemas.openxmlformats.org/officeDocument/2006/math">
                    <m:r>
                      <a:rPr lang="en-US" altLang="zh-CN" dirty="0">
                        <a:latin typeface="Cambria Math" panose="02040503050406030204" pitchFamily="18" charset="0"/>
                      </a:rPr>
                      <m:t>0</m:t>
                    </m:r>
                    <m:r>
                      <a:rPr lang="en-US" altLang="zh-CN" i="1" dirty="0">
                        <a:latin typeface="Cambria Math" panose="02040503050406030204" pitchFamily="18" charset="0"/>
                      </a:rPr>
                      <m:t>.25</m:t>
                    </m:r>
                    <m:r>
                      <a:rPr lang="zh-CN" altLang="en-US" i="1" dirty="0">
                        <a:latin typeface="Cambria Math" panose="02040503050406030204" pitchFamily="18" charset="0"/>
                      </a:rPr>
                      <m:t>𝜆</m:t>
                    </m:r>
                    <m:r>
                      <m:rPr>
                        <m:nor/>
                      </m:rPr>
                      <a:rPr lang="zh-CN" altLang="en-US" dirty="0"/>
                      <m:t>，</m:t>
                    </m:r>
                  </m:oMath>
                </a14:m>
                <a:r>
                  <a:rPr lang="zh-CN" altLang="en-US" dirty="0"/>
                  <a:t>电阻、电感、</a:t>
                </a:r>
                <a14:m>
                  <m:oMath xmlns:m="http://schemas.openxmlformats.org/officeDocument/2006/math">
                    <m:r>
                      <a:rPr lang="zh-CN" altLang="en-US" i="1" dirty="0">
                        <a:latin typeface="Cambria Math" panose="02040503050406030204" pitchFamily="18" charset="0"/>
                      </a:rPr>
                      <m:t>电容</m:t>
                    </m:r>
                  </m:oMath>
                </a14:m>
                <a:r>
                  <a:rPr lang="zh-CN" altLang="en-US" dirty="0"/>
                  <a:t>的阻抗和导纳值如图，用史密斯圆图计算输入阻抗</a:t>
                </a:r>
                <a:r>
                  <a:rPr lang="en-US" altLang="zh-CN" dirty="0"/>
                  <a:t>Z</a:t>
                </a:r>
                <a:r>
                  <a:rPr lang="en-US" altLang="zh-CN" baseline="-25000" dirty="0"/>
                  <a:t>in</a:t>
                </a:r>
                <a:r>
                  <a:rPr lang="zh-CN" altLang="en-US" baseline="-25000" dirty="0"/>
                  <a:t>。</a:t>
                </a:r>
                <a:endParaRPr lang="zh-CN" altLang="en-US" dirty="0"/>
              </a:p>
            </p:txBody>
          </p:sp>
        </mc:Choice>
        <mc:Fallback xmlns="">
          <p:sp>
            <p:nvSpPr>
              <p:cNvPr id="32" name="文本框 31">
                <a:extLst>
                  <a:ext uri="{FF2B5EF4-FFF2-40B4-BE49-F238E27FC236}">
                    <a16:creationId xmlns:a16="http://schemas.microsoft.com/office/drawing/2014/main" id="{C335413E-9DCD-4462-A6C2-1B2A22B37541}"/>
                  </a:ext>
                </a:extLst>
              </p:cNvPr>
              <p:cNvSpPr txBox="1">
                <a:spLocks noRot="1" noChangeAspect="1" noMove="1" noResize="1" noEditPoints="1" noAdjustHandles="1" noChangeArrowheads="1" noChangeShapeType="1" noTextEdit="1"/>
              </p:cNvSpPr>
              <p:nvPr/>
            </p:nvSpPr>
            <p:spPr>
              <a:xfrm>
                <a:off x="294960" y="1841633"/>
                <a:ext cx="8528183" cy="1200329"/>
              </a:xfrm>
              <a:prstGeom prst="rect">
                <a:avLst/>
              </a:prstGeom>
              <a:blipFill>
                <a:blip r:embed="rId5"/>
                <a:stretch>
                  <a:fillRect l="-1072" t="-5584" b="-11168"/>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661A1AD2-A26E-A8C3-A77C-BABB9F2A4918}"/>
              </a:ext>
            </a:extLst>
          </p:cNvPr>
          <p:cNvCxnSpPr/>
          <p:nvPr/>
        </p:nvCxnSpPr>
        <p:spPr bwMode="auto">
          <a:xfrm>
            <a:off x="3775441" y="3772519"/>
            <a:ext cx="0" cy="1095505"/>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a:extLst>
              <a:ext uri="{FF2B5EF4-FFF2-40B4-BE49-F238E27FC236}">
                <a16:creationId xmlns:a16="http://schemas.microsoft.com/office/drawing/2014/main" id="{4958DE4C-B1BB-48A5-8B46-633A7B6B6AEE}"/>
              </a:ext>
            </a:extLst>
          </p:cNvPr>
          <p:cNvSpPr txBox="1"/>
          <p:nvPr/>
        </p:nvSpPr>
        <p:spPr>
          <a:xfrm>
            <a:off x="3861969" y="4132090"/>
            <a:ext cx="1553755" cy="461665"/>
          </a:xfrm>
          <a:prstGeom prst="rect">
            <a:avLst/>
          </a:prstGeom>
          <a:noFill/>
        </p:spPr>
        <p:txBody>
          <a:bodyPr wrap="square" rtlCol="0">
            <a:spAutoFit/>
          </a:bodyPr>
          <a:lstStyle/>
          <a:p>
            <a:r>
              <a:rPr lang="en-US" altLang="zh-CN" i="1" dirty="0"/>
              <a:t>b=0.12</a:t>
            </a:r>
            <a:endParaRPr lang="zh-CN" altLang="en-US" i="1" dirty="0"/>
          </a:p>
        </p:txBody>
      </p:sp>
      <p:pic>
        <p:nvPicPr>
          <p:cNvPr id="21" name="图片 20">
            <a:extLst>
              <a:ext uri="{FF2B5EF4-FFF2-40B4-BE49-F238E27FC236}">
                <a16:creationId xmlns:a16="http://schemas.microsoft.com/office/drawing/2014/main" id="{688AA05F-5F34-61CF-A7A1-71F4EAB8494E}"/>
              </a:ext>
            </a:extLst>
          </p:cNvPr>
          <p:cNvPicPr>
            <a:picLocks noChangeAspect="1"/>
          </p:cNvPicPr>
          <p:nvPr/>
        </p:nvPicPr>
        <p:blipFill rotWithShape="1">
          <a:blip r:embed="rId6"/>
          <a:srcRect l="46089" t="57465" r="52776" b="35297"/>
          <a:stretch/>
        </p:blipFill>
        <p:spPr>
          <a:xfrm rot="5400000">
            <a:off x="4358847" y="3449652"/>
            <a:ext cx="173900" cy="624048"/>
          </a:xfrm>
          <a:prstGeom prst="rect">
            <a:avLst/>
          </a:prstGeom>
        </p:spPr>
      </p:pic>
      <p:sp>
        <p:nvSpPr>
          <p:cNvPr id="31" name="文本框 30">
            <a:extLst>
              <a:ext uri="{FF2B5EF4-FFF2-40B4-BE49-F238E27FC236}">
                <a16:creationId xmlns:a16="http://schemas.microsoft.com/office/drawing/2014/main" id="{9F5D8636-3CF5-3A49-09D6-125BB6D87D97}"/>
              </a:ext>
            </a:extLst>
          </p:cNvPr>
          <p:cNvSpPr txBox="1"/>
          <p:nvPr/>
        </p:nvSpPr>
        <p:spPr>
          <a:xfrm>
            <a:off x="3980943" y="3223864"/>
            <a:ext cx="1553755" cy="461665"/>
          </a:xfrm>
          <a:prstGeom prst="rect">
            <a:avLst/>
          </a:prstGeom>
          <a:noFill/>
        </p:spPr>
        <p:txBody>
          <a:bodyPr wrap="square" rtlCol="0">
            <a:spAutoFit/>
          </a:bodyPr>
          <a:lstStyle/>
          <a:p>
            <a:r>
              <a:rPr lang="en-US" altLang="zh-CN" i="1" dirty="0"/>
              <a:t>x=2.4</a:t>
            </a:r>
            <a:r>
              <a:rPr lang="el-GR" altLang="zh-CN" dirty="0"/>
              <a:t> </a:t>
            </a:r>
            <a:endParaRPr lang="zh-CN" altLang="en-US" i="1" dirty="0"/>
          </a:p>
        </p:txBody>
      </p:sp>
      <p:pic>
        <p:nvPicPr>
          <p:cNvPr id="33" name="图片 32">
            <a:extLst>
              <a:ext uri="{FF2B5EF4-FFF2-40B4-BE49-F238E27FC236}">
                <a16:creationId xmlns:a16="http://schemas.microsoft.com/office/drawing/2014/main" id="{254560F8-FEE7-AF53-0D6A-FDEC7DC7B454}"/>
              </a:ext>
            </a:extLst>
          </p:cNvPr>
          <p:cNvPicPr>
            <a:picLocks noChangeAspect="1"/>
          </p:cNvPicPr>
          <p:nvPr/>
        </p:nvPicPr>
        <p:blipFill rotWithShape="1">
          <a:blip r:embed="rId7"/>
          <a:srcRect l="32052" t="22865" r="59565" b="56708"/>
          <a:stretch/>
        </p:blipFill>
        <p:spPr>
          <a:xfrm>
            <a:off x="3601988" y="4156494"/>
            <a:ext cx="283654" cy="368634"/>
          </a:xfrm>
          <a:prstGeom prst="rect">
            <a:avLst/>
          </a:prstGeom>
        </p:spPr>
      </p:pic>
    </p:spTree>
    <p:extLst>
      <p:ext uri="{BB962C8B-B14F-4D97-AF65-F5344CB8AC3E}">
        <p14:creationId xmlns:p14="http://schemas.microsoft.com/office/powerpoint/2010/main" val="232243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11560" y="3501008"/>
            <a:ext cx="8126413" cy="838200"/>
          </a:xfrm>
        </p:spPr>
        <p:txBody>
          <a:bodyPr/>
          <a:lstStyle/>
          <a:p>
            <a:pPr algn="ctr" eaLnBrk="1" hangingPunct="1"/>
            <a:r>
              <a:rPr lang="en-US" altLang="zh-CN" dirty="0" smtClean="0">
                <a:latin typeface="隶书" panose="02010509060101010101" pitchFamily="49" charset="-122"/>
              </a:rPr>
              <a:t>5.2 </a:t>
            </a:r>
            <a:r>
              <a:rPr lang="zh-CN" altLang="en-US" dirty="0" smtClean="0">
                <a:latin typeface="隶书" panose="02010509060101010101" pitchFamily="49" charset="-122"/>
              </a:rPr>
              <a:t>射频</a:t>
            </a:r>
            <a:r>
              <a:rPr lang="zh-CN" altLang="en-US" dirty="0">
                <a:latin typeface="隶书" panose="02010509060101010101" pitchFamily="49" charset="-122"/>
              </a:rPr>
              <a:t>微波网络理论</a:t>
            </a:r>
            <a:br>
              <a:rPr lang="zh-CN" altLang="en-US" dirty="0">
                <a:latin typeface="隶书" panose="02010509060101010101" pitchFamily="49" charset="-122"/>
              </a:rPr>
            </a:br>
            <a:endParaRPr lang="zh-CN" altLang="en-US" dirty="0"/>
          </a:p>
        </p:txBody>
      </p:sp>
    </p:spTree>
    <p:extLst>
      <p:ext uri="{BB962C8B-B14F-4D97-AF65-F5344CB8AC3E}">
        <p14:creationId xmlns:p14="http://schemas.microsoft.com/office/powerpoint/2010/main" val="3935466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95511" y="620688"/>
            <a:ext cx="7678738" cy="1143000"/>
          </a:xfrm>
        </p:spPr>
        <p:txBody>
          <a:bodyPr>
            <a:normAutofit/>
          </a:bodyPr>
          <a:lstStyle/>
          <a:p>
            <a:pPr eaLnBrk="1" hangingPunct="1"/>
            <a:r>
              <a:rPr lang="zh-CN" altLang="en-US" sz="3600" dirty="0" smtClean="0">
                <a:ea typeface="宋体" pitchFamily="2" charset="-122"/>
              </a:rPr>
              <a:t>微波网络理论的发展</a:t>
            </a:r>
            <a:endParaRPr lang="en-US" altLang="zh-CN" sz="3600" dirty="0" smtClean="0">
              <a:ea typeface="宋体" pitchFamily="2" charset="-122"/>
            </a:endParaRPr>
          </a:p>
        </p:txBody>
      </p:sp>
      <p:sp>
        <p:nvSpPr>
          <p:cNvPr id="10243" name="Rectangle 3"/>
          <p:cNvSpPr>
            <a:spLocks noGrp="1" noChangeArrowheads="1"/>
          </p:cNvSpPr>
          <p:nvPr>
            <p:ph type="body" idx="1"/>
          </p:nvPr>
        </p:nvSpPr>
        <p:spPr>
          <a:xfrm>
            <a:off x="539552" y="1945927"/>
            <a:ext cx="7990656" cy="3643313"/>
          </a:xfrm>
        </p:spPr>
        <p:txBody>
          <a:bodyPr>
            <a:normAutofit/>
          </a:bodyPr>
          <a:lstStyle/>
          <a:p>
            <a:pPr algn="just" eaLnBrk="1" hangingPunct="1"/>
            <a:r>
              <a:rPr lang="zh-CN" altLang="en-US" sz="2400" b="1" dirty="0" smtClean="0">
                <a:solidFill>
                  <a:srgbClr val="FF00FF"/>
                </a:solidFill>
                <a:latin typeface="楷体_GB2312" pitchFamily="49" charset="-122"/>
                <a:ea typeface="楷体_GB2312" pitchFamily="49" charset="-122"/>
              </a:rPr>
              <a:t>首先是</a:t>
            </a:r>
            <a:r>
              <a:rPr lang="en-US" altLang="zh-CN" sz="2400" b="1" dirty="0" smtClean="0">
                <a:solidFill>
                  <a:srgbClr val="FF00FF"/>
                </a:solidFill>
                <a:latin typeface="楷体_GB2312" pitchFamily="49" charset="-122"/>
                <a:ea typeface="楷体_GB2312" pitchFamily="49" charset="-122"/>
              </a:rPr>
              <a:t>1940S</a:t>
            </a:r>
            <a:r>
              <a:rPr lang="zh-CN" altLang="en-US" sz="2400" b="1" dirty="0" smtClean="0">
                <a:solidFill>
                  <a:srgbClr val="FF00FF"/>
                </a:solidFill>
                <a:latin typeface="楷体_GB2312" pitchFamily="49" charset="-122"/>
                <a:ea typeface="楷体_GB2312" pitchFamily="49" charset="-122"/>
              </a:rPr>
              <a:t>的</a:t>
            </a:r>
            <a:r>
              <a:rPr lang="en-US" altLang="zh-CN" sz="2400" b="1" dirty="0" smtClean="0">
                <a:solidFill>
                  <a:srgbClr val="FF00FF"/>
                </a:solidFill>
                <a:latin typeface="楷体_GB2312" pitchFamily="49" charset="-122"/>
                <a:ea typeface="楷体_GB2312" pitchFamily="49" charset="-122"/>
              </a:rPr>
              <a:t>MIT</a:t>
            </a:r>
            <a:r>
              <a:rPr lang="zh-CN" altLang="en-US" sz="2400" b="1" dirty="0" smtClean="0">
                <a:solidFill>
                  <a:srgbClr val="FF00FF"/>
                </a:solidFill>
                <a:latin typeface="楷体_GB2312" pitchFamily="49" charset="-122"/>
                <a:ea typeface="楷体_GB2312" pitchFamily="49" charset="-122"/>
              </a:rPr>
              <a:t>实验室提出，主要是为了服务于雷达系统和器件的设计；</a:t>
            </a:r>
            <a:endParaRPr lang="en-US" altLang="zh-CN" sz="2400" b="1" dirty="0" smtClean="0">
              <a:solidFill>
                <a:srgbClr val="FF00FF"/>
              </a:solidFill>
              <a:latin typeface="楷体_GB2312" pitchFamily="49" charset="-122"/>
              <a:ea typeface="楷体_GB2312" pitchFamily="49" charset="-122"/>
            </a:endParaRPr>
          </a:p>
          <a:p>
            <a:pPr algn="just" eaLnBrk="1" hangingPunct="1"/>
            <a:endParaRPr lang="zh-CN" altLang="en-US" sz="2400" dirty="0" smtClean="0">
              <a:latin typeface="Comic Sans MS" pitchFamily="66" charset="0"/>
              <a:ea typeface="宋体" pitchFamily="2" charset="-122"/>
            </a:endParaRPr>
          </a:p>
          <a:p>
            <a:pPr algn="just" eaLnBrk="1" hangingPunct="1"/>
            <a:r>
              <a:rPr lang="zh-CN" altLang="en-US" sz="2400" b="1" dirty="0" smtClean="0">
                <a:solidFill>
                  <a:srgbClr val="FF00FF"/>
                </a:solidFill>
                <a:latin typeface="Comic Sans MS" pitchFamily="66" charset="0"/>
                <a:ea typeface="楷体_GB2312" pitchFamily="49" charset="-122"/>
              </a:rPr>
              <a:t>由布鲁克林工学院的微波研究所的研究人员加以发展；</a:t>
            </a:r>
            <a:endParaRPr lang="en-US" altLang="zh-CN" sz="2400" b="1" dirty="0" smtClean="0">
              <a:solidFill>
                <a:srgbClr val="FF00FF"/>
              </a:solidFill>
              <a:latin typeface="Comic Sans MS" pitchFamily="66" charset="0"/>
              <a:ea typeface="楷体_GB2312" pitchFamily="49" charset="-122"/>
            </a:endParaRPr>
          </a:p>
          <a:p>
            <a:pPr marL="0" indent="0" algn="just" eaLnBrk="1" hangingPunct="1">
              <a:buNone/>
            </a:pPr>
            <a:endParaRPr lang="zh-CN" altLang="en-US" sz="2400" dirty="0" smtClean="0">
              <a:latin typeface="Comic Sans MS" pitchFamily="66" charset="0"/>
              <a:ea typeface="宋体" pitchFamily="2" charset="-122"/>
            </a:endParaRPr>
          </a:p>
          <a:p>
            <a:pPr algn="just" eaLnBrk="1" hangingPunct="1"/>
            <a:r>
              <a:rPr lang="zh-CN" altLang="en-US" sz="2400" b="1" dirty="0">
                <a:solidFill>
                  <a:srgbClr val="FF00FF"/>
                </a:solidFill>
                <a:latin typeface="Comic Sans MS" pitchFamily="66" charset="0"/>
                <a:ea typeface="楷体_GB2312" pitchFamily="49" charset="-122"/>
              </a:rPr>
              <a:t>主要的研究人员为</a:t>
            </a:r>
            <a:r>
              <a:rPr lang="en-US" altLang="zh-CN" sz="2400" b="1" dirty="0">
                <a:solidFill>
                  <a:srgbClr val="FF00FF"/>
                </a:solidFill>
                <a:latin typeface="Comic Sans MS" pitchFamily="66" charset="0"/>
                <a:ea typeface="楷体_GB2312" pitchFamily="49" charset="-122"/>
              </a:rPr>
              <a:t>E. Weber, N. </a:t>
            </a:r>
            <a:r>
              <a:rPr lang="en-US" altLang="zh-CN" sz="2400" b="1" dirty="0" err="1">
                <a:solidFill>
                  <a:srgbClr val="FF00FF"/>
                </a:solidFill>
                <a:latin typeface="Comic Sans MS" pitchFamily="66" charset="0"/>
                <a:ea typeface="楷体_GB2312" pitchFamily="49" charset="-122"/>
              </a:rPr>
              <a:t>Marcuvitz</a:t>
            </a:r>
            <a:r>
              <a:rPr lang="en-US" altLang="zh-CN" sz="2400" b="1" dirty="0">
                <a:solidFill>
                  <a:srgbClr val="FF00FF"/>
                </a:solidFill>
                <a:latin typeface="Comic Sans MS" pitchFamily="66" charset="0"/>
                <a:ea typeface="楷体_GB2312" pitchFamily="49" charset="-122"/>
              </a:rPr>
              <a:t>, A. A. </a:t>
            </a:r>
            <a:r>
              <a:rPr lang="en-US" altLang="zh-CN" sz="2400" b="1" dirty="0" err="1">
                <a:solidFill>
                  <a:srgbClr val="FF00FF"/>
                </a:solidFill>
                <a:latin typeface="Comic Sans MS" pitchFamily="66" charset="0"/>
                <a:ea typeface="楷体_GB2312" pitchFamily="49" charset="-122"/>
              </a:rPr>
              <a:t>Oliner</a:t>
            </a:r>
            <a:r>
              <a:rPr lang="en-US" altLang="zh-CN" sz="2400" b="1" dirty="0">
                <a:solidFill>
                  <a:srgbClr val="FF00FF"/>
                </a:solidFill>
                <a:latin typeface="Comic Sans MS" pitchFamily="66" charset="0"/>
                <a:ea typeface="楷体_GB2312" pitchFamily="49" charset="-122"/>
              </a:rPr>
              <a:t>, L. B. </a:t>
            </a:r>
            <a:r>
              <a:rPr lang="en-US" altLang="zh-CN" sz="2400" b="1" dirty="0" err="1">
                <a:solidFill>
                  <a:srgbClr val="FF00FF"/>
                </a:solidFill>
                <a:latin typeface="Comic Sans MS" pitchFamily="66" charset="0"/>
                <a:ea typeface="楷体_GB2312" pitchFamily="49" charset="-122"/>
              </a:rPr>
              <a:t>Felsen</a:t>
            </a:r>
            <a:r>
              <a:rPr lang="en-US" altLang="zh-CN" sz="2400" b="1" dirty="0">
                <a:solidFill>
                  <a:srgbClr val="FF00FF"/>
                </a:solidFill>
                <a:latin typeface="Comic Sans MS" pitchFamily="66" charset="0"/>
                <a:ea typeface="楷体_GB2312" pitchFamily="49" charset="-122"/>
              </a:rPr>
              <a:t>, A. Hessel </a:t>
            </a:r>
            <a:r>
              <a:rPr lang="zh-CN" altLang="en-US" sz="2400" b="1" dirty="0">
                <a:solidFill>
                  <a:srgbClr val="FF00FF"/>
                </a:solidFill>
                <a:latin typeface="Comic Sans MS" pitchFamily="66" charset="0"/>
                <a:ea typeface="楷体_GB2312" pitchFamily="49" charset="-122"/>
              </a:rPr>
              <a:t>等</a:t>
            </a:r>
            <a:r>
              <a:rPr lang="en-US" altLang="zh-CN" sz="2400" b="1" dirty="0">
                <a:solidFill>
                  <a:srgbClr val="FF00FF"/>
                </a:solidFill>
                <a:latin typeface="Comic Sans MS" pitchFamily="66" charset="0"/>
                <a:ea typeface="楷体_GB2312" pitchFamily="49" charset="-122"/>
              </a:rPr>
              <a:t>. </a:t>
            </a:r>
          </a:p>
          <a:p>
            <a:pPr eaLnBrk="1" hangingPunct="1"/>
            <a:endParaRPr lang="en-US" altLang="zh-CN" sz="2400" dirty="0" smtClean="0">
              <a:latin typeface="Comic Sans MS" pitchFamily="66" charset="0"/>
              <a:ea typeface="宋体" pitchFamily="2" charset="-122"/>
            </a:endParaRPr>
          </a:p>
        </p:txBody>
      </p:sp>
      <p:sp>
        <p:nvSpPr>
          <p:cNvPr id="10244"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4EF5147A-038D-4D91-8071-F876B16D5B9D}" type="slidenum">
              <a:rPr lang="zh-CN" altLang="en-US" sz="1400" b="0"/>
              <a:pPr eaLnBrk="1" hangingPunct="1"/>
              <a:t>57</a:t>
            </a:fld>
            <a:endParaRPr lang="en-US" altLang="zh-CN" sz="1400" b="0"/>
          </a:p>
        </p:txBody>
      </p:sp>
    </p:spTree>
    <p:extLst>
      <p:ext uri="{BB962C8B-B14F-4D97-AF65-F5344CB8AC3E}">
        <p14:creationId xmlns:p14="http://schemas.microsoft.com/office/powerpoint/2010/main" val="3115627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ChangeArrowheads="1"/>
          </p:cNvSpPr>
          <p:nvPr/>
        </p:nvSpPr>
        <p:spPr bwMode="auto">
          <a:xfrm>
            <a:off x="467544" y="1772816"/>
            <a:ext cx="7777162"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r>
              <a:rPr lang="zh-CN" altLang="en-US" sz="2400" dirty="0">
                <a:solidFill>
                  <a:srgbClr val="FF00FF"/>
                </a:solidFill>
                <a:latin typeface="Comic Sans MS" pitchFamily="66" charset="0"/>
                <a:ea typeface="楷体_GB2312" pitchFamily="49" charset="-122"/>
              </a:rPr>
              <a:t>工作在低频的电路</a:t>
            </a:r>
            <a:r>
              <a:rPr lang="en-US" altLang="zh-CN" sz="2400" dirty="0">
                <a:solidFill>
                  <a:srgbClr val="FF00FF"/>
                </a:solidFill>
                <a:latin typeface="Comic Sans MS" pitchFamily="66" charset="0"/>
                <a:ea typeface="楷体_GB2312" pitchFamily="49" charset="-122"/>
              </a:rPr>
              <a:t>, </a:t>
            </a:r>
            <a:r>
              <a:rPr lang="zh-CN" altLang="en-US" sz="2400" dirty="0">
                <a:solidFill>
                  <a:srgbClr val="FF00FF"/>
                </a:solidFill>
                <a:latin typeface="Comic Sans MS" pitchFamily="66" charset="0"/>
                <a:ea typeface="楷体_GB2312" pitchFamily="49" charset="-122"/>
              </a:rPr>
              <a:t>几何尺寸与波长相比</a:t>
            </a:r>
            <a:r>
              <a:rPr lang="en-US" altLang="zh-CN" sz="2400" dirty="0">
                <a:solidFill>
                  <a:srgbClr val="FF00FF"/>
                </a:solidFill>
                <a:latin typeface="Comic Sans MS" pitchFamily="66" charset="0"/>
                <a:ea typeface="楷体_GB2312" pitchFamily="49" charset="-122"/>
              </a:rPr>
              <a:t>,</a:t>
            </a:r>
            <a:r>
              <a:rPr lang="zh-CN" altLang="en-US" sz="2400" dirty="0">
                <a:solidFill>
                  <a:srgbClr val="FF00FF"/>
                </a:solidFill>
                <a:latin typeface="Comic Sans MS" pitchFamily="66" charset="0"/>
                <a:ea typeface="楷体_GB2312" pitchFamily="49" charset="-122"/>
              </a:rPr>
              <a:t>显得比较小</a:t>
            </a:r>
            <a:r>
              <a:rPr lang="en-US" altLang="zh-CN" sz="2400" dirty="0">
                <a:solidFill>
                  <a:srgbClr val="FF00FF"/>
                </a:solidFill>
                <a:latin typeface="Comic Sans MS" pitchFamily="66" charset="0"/>
                <a:ea typeface="楷体_GB2312" pitchFamily="49" charset="-122"/>
              </a:rPr>
              <a:t>, </a:t>
            </a:r>
            <a:r>
              <a:rPr lang="zh-CN" altLang="en-US" sz="2400" dirty="0">
                <a:solidFill>
                  <a:srgbClr val="FF00FF"/>
                </a:solidFill>
                <a:latin typeface="Comic Sans MS" pitchFamily="66" charset="0"/>
                <a:ea typeface="楷体_GB2312" pitchFamily="49" charset="-122"/>
              </a:rPr>
              <a:t>因此可以看做是有源或无源集总参数的连接</a:t>
            </a:r>
            <a:r>
              <a:rPr lang="en-US" altLang="zh-CN" sz="2400" dirty="0">
                <a:solidFill>
                  <a:srgbClr val="FF00FF"/>
                </a:solidFill>
                <a:latin typeface="Comic Sans MS" pitchFamily="66" charset="0"/>
                <a:ea typeface="楷体_GB2312" pitchFamily="49" charset="-122"/>
              </a:rPr>
              <a:t>.</a:t>
            </a:r>
          </a:p>
          <a:p>
            <a:pPr algn="just" eaLnBrk="1" hangingPunct="1"/>
            <a:r>
              <a:rPr lang="zh-CN" altLang="en-US" sz="2400" dirty="0">
                <a:solidFill>
                  <a:srgbClr val="FF00FF"/>
                </a:solidFill>
                <a:latin typeface="Comic Sans MS" pitchFamily="66" charset="0"/>
                <a:ea typeface="楷体_GB2312" pitchFamily="49" charset="-122"/>
              </a:rPr>
              <a:t>在电路的任意点可以定义唯一的电压和电流</a:t>
            </a:r>
            <a:r>
              <a:rPr lang="en-US" altLang="zh-CN" sz="2400" dirty="0">
                <a:solidFill>
                  <a:srgbClr val="FF00FF"/>
                </a:solidFill>
                <a:latin typeface="Comic Sans MS" pitchFamily="66" charset="0"/>
                <a:ea typeface="楷体_GB2312" pitchFamily="49" charset="-122"/>
              </a:rPr>
              <a:t>,</a:t>
            </a:r>
            <a:r>
              <a:rPr lang="zh-CN" altLang="en-US" sz="2400" dirty="0">
                <a:solidFill>
                  <a:srgbClr val="FF00FF"/>
                </a:solidFill>
                <a:latin typeface="Comic Sans MS" pitchFamily="66" charset="0"/>
                <a:ea typeface="楷体_GB2312" pitchFamily="49" charset="-122"/>
              </a:rPr>
              <a:t>相位变化可以忽略不计</a:t>
            </a:r>
            <a:r>
              <a:rPr lang="en-US" altLang="zh-CN" sz="2400" dirty="0">
                <a:solidFill>
                  <a:srgbClr val="FF00FF"/>
                </a:solidFill>
                <a:latin typeface="Comic Sans MS" pitchFamily="66" charset="0"/>
                <a:ea typeface="楷体_GB2312" pitchFamily="49" charset="-122"/>
              </a:rPr>
              <a:t>.</a:t>
            </a:r>
          </a:p>
          <a:p>
            <a:pPr algn="just" eaLnBrk="1" hangingPunct="1"/>
            <a:r>
              <a:rPr lang="zh-CN" altLang="en-US" sz="2400" dirty="0">
                <a:solidFill>
                  <a:srgbClr val="FF00FF"/>
                </a:solidFill>
                <a:latin typeface="Comic Sans MS" pitchFamily="66" charset="0"/>
                <a:ea typeface="楷体_GB2312" pitchFamily="49" charset="-122"/>
              </a:rPr>
              <a:t>电路中的场可以看作双</a:t>
            </a:r>
            <a:r>
              <a:rPr lang="en-US" altLang="zh-CN" sz="2400" dirty="0">
                <a:solidFill>
                  <a:srgbClr val="FF00FF"/>
                </a:solidFill>
                <a:latin typeface="Comic Sans MS" pitchFamily="66" charset="0"/>
                <a:ea typeface="楷体_GB2312" pitchFamily="49" charset="-122"/>
              </a:rPr>
              <a:t>(</a:t>
            </a:r>
            <a:r>
              <a:rPr lang="zh-CN" altLang="en-US" sz="2400" dirty="0">
                <a:solidFill>
                  <a:srgbClr val="FF00FF"/>
                </a:solidFill>
                <a:latin typeface="Comic Sans MS" pitchFamily="66" charset="0"/>
                <a:ea typeface="楷体_GB2312" pitchFamily="49" charset="-122"/>
              </a:rPr>
              <a:t>或多</a:t>
            </a:r>
            <a:r>
              <a:rPr lang="en-US" altLang="zh-CN" sz="2400" dirty="0">
                <a:solidFill>
                  <a:srgbClr val="FF00FF"/>
                </a:solidFill>
                <a:latin typeface="Comic Sans MS" pitchFamily="66" charset="0"/>
                <a:ea typeface="楷体_GB2312" pitchFamily="49" charset="-122"/>
              </a:rPr>
              <a:t>)</a:t>
            </a:r>
            <a:r>
              <a:rPr lang="zh-CN" altLang="en-US" sz="2400" dirty="0">
                <a:solidFill>
                  <a:srgbClr val="FF00FF"/>
                </a:solidFill>
                <a:latin typeface="Comic Sans MS" pitchFamily="66" charset="0"/>
                <a:ea typeface="楷体_GB2312" pitchFamily="49" charset="-122"/>
              </a:rPr>
              <a:t>导体中的</a:t>
            </a:r>
            <a:r>
              <a:rPr lang="en-US" altLang="zh-CN" sz="2400" dirty="0">
                <a:solidFill>
                  <a:srgbClr val="FF00FF"/>
                </a:solidFill>
                <a:latin typeface="Comic Sans MS" pitchFamily="66" charset="0"/>
                <a:ea typeface="楷体_GB2312" pitchFamily="49" charset="-122"/>
              </a:rPr>
              <a:t>TEM</a:t>
            </a:r>
            <a:r>
              <a:rPr lang="zh-CN" altLang="en-US" sz="2400" dirty="0">
                <a:solidFill>
                  <a:srgbClr val="FF00FF"/>
                </a:solidFill>
                <a:latin typeface="Comic Sans MS" pitchFamily="66" charset="0"/>
                <a:ea typeface="楷体_GB2312" pitchFamily="49" charset="-122"/>
              </a:rPr>
              <a:t>模式</a:t>
            </a:r>
            <a:r>
              <a:rPr lang="en-US" altLang="zh-CN" sz="2400" dirty="0">
                <a:solidFill>
                  <a:srgbClr val="FF00FF"/>
                </a:solidFill>
                <a:latin typeface="Comic Sans MS" pitchFamily="66" charset="0"/>
                <a:ea typeface="楷体_GB2312" pitchFamily="49" charset="-122"/>
              </a:rPr>
              <a:t>. </a:t>
            </a:r>
          </a:p>
          <a:p>
            <a:pPr algn="just" eaLnBrk="1" hangingPunct="1"/>
            <a:r>
              <a:rPr lang="zh-CN" altLang="en-US" sz="2400" dirty="0">
                <a:solidFill>
                  <a:srgbClr val="FF00FF"/>
                </a:solidFill>
                <a:latin typeface="Comic Sans MS" pitchFamily="66" charset="0"/>
                <a:ea typeface="楷体_GB2312" pitchFamily="49" charset="-122"/>
              </a:rPr>
              <a:t>因此可以求取</a:t>
            </a:r>
            <a:r>
              <a:rPr lang="en-US" altLang="zh-CN" sz="2400" dirty="0">
                <a:solidFill>
                  <a:srgbClr val="FF00FF"/>
                </a:solidFill>
                <a:latin typeface="Comic Sans MS" pitchFamily="66" charset="0"/>
                <a:ea typeface="楷体_GB2312" pitchFamily="49" charset="-122"/>
              </a:rPr>
              <a:t>Maxwell</a:t>
            </a:r>
            <a:r>
              <a:rPr lang="zh-CN" altLang="en-US" sz="2400" dirty="0">
                <a:solidFill>
                  <a:srgbClr val="FF00FF"/>
                </a:solidFill>
                <a:latin typeface="Comic Sans MS" pitchFamily="66" charset="0"/>
                <a:ea typeface="楷体_GB2312" pitchFamily="49" charset="-122"/>
              </a:rPr>
              <a:t>方程组的准静态解</a:t>
            </a:r>
          </a:p>
          <a:p>
            <a:pPr algn="just" eaLnBrk="1" hangingPunct="1"/>
            <a:r>
              <a:rPr lang="zh-CN" altLang="en-US" sz="2400" dirty="0">
                <a:solidFill>
                  <a:srgbClr val="FF00FF"/>
                </a:solidFill>
                <a:latin typeface="Comic Sans MS" pitchFamily="66" charset="0"/>
                <a:ea typeface="楷体_GB2312" pitchFamily="49" charset="-122"/>
              </a:rPr>
              <a:t>可以采用</a:t>
            </a:r>
            <a:r>
              <a:rPr lang="en-US" altLang="zh-CN" sz="2400" dirty="0">
                <a:solidFill>
                  <a:srgbClr val="FF00FF"/>
                </a:solidFill>
                <a:latin typeface="Comic Sans MS" pitchFamily="66" charset="0"/>
                <a:ea typeface="楷体_GB2312" pitchFamily="49" charset="-122"/>
              </a:rPr>
              <a:t>Kirchhoff</a:t>
            </a:r>
            <a:r>
              <a:rPr lang="zh-CN" altLang="en-US" sz="2400" dirty="0">
                <a:solidFill>
                  <a:srgbClr val="FF00FF"/>
                </a:solidFill>
                <a:latin typeface="Comic Sans MS" pitchFamily="66" charset="0"/>
                <a:ea typeface="楷体_GB2312" pitchFamily="49" charset="-122"/>
              </a:rPr>
              <a:t>电压电流定律</a:t>
            </a:r>
            <a:r>
              <a:rPr lang="en-US" altLang="zh-CN" sz="2400" dirty="0">
                <a:solidFill>
                  <a:srgbClr val="FF00FF"/>
                </a:solidFill>
                <a:latin typeface="Comic Sans MS" pitchFamily="66" charset="0"/>
                <a:ea typeface="楷体_GB2312" pitchFamily="49" charset="-122"/>
              </a:rPr>
              <a:t>,</a:t>
            </a:r>
            <a:r>
              <a:rPr lang="zh-CN" altLang="en-US" sz="2400" dirty="0">
                <a:solidFill>
                  <a:srgbClr val="FF00FF"/>
                </a:solidFill>
                <a:latin typeface="Comic Sans MS" pitchFamily="66" charset="0"/>
                <a:ea typeface="楷体_GB2312" pitchFamily="49" charset="-122"/>
              </a:rPr>
              <a:t>以及电路理论中的阻抗概念等</a:t>
            </a:r>
            <a:r>
              <a:rPr lang="en-US" altLang="zh-CN" sz="2400" dirty="0">
                <a:solidFill>
                  <a:srgbClr val="FF00FF"/>
                </a:solidFill>
                <a:latin typeface="Comic Sans MS" pitchFamily="66" charset="0"/>
                <a:ea typeface="楷体_GB2312" pitchFamily="49" charset="-122"/>
              </a:rPr>
              <a:t>.</a:t>
            </a:r>
          </a:p>
          <a:p>
            <a:pPr algn="just" eaLnBrk="1" hangingPunct="1"/>
            <a:r>
              <a:rPr lang="zh-CN" altLang="en-US" sz="2400" dirty="0">
                <a:solidFill>
                  <a:srgbClr val="FF00FF"/>
                </a:solidFill>
                <a:latin typeface="Comic Sans MS" pitchFamily="66" charset="0"/>
                <a:ea typeface="楷体_GB2312" pitchFamily="49" charset="-122"/>
              </a:rPr>
              <a:t>但是这些用于低频电路的方法不能直接用到微波电路中</a:t>
            </a:r>
            <a:r>
              <a:rPr lang="en-US" altLang="zh-CN" sz="2400" dirty="0">
                <a:solidFill>
                  <a:srgbClr val="FF00FF"/>
                </a:solidFill>
                <a:latin typeface="Comic Sans MS" pitchFamily="66" charset="0"/>
                <a:ea typeface="楷体_GB2312" pitchFamily="49" charset="-122"/>
              </a:rPr>
              <a:t>.</a:t>
            </a:r>
          </a:p>
          <a:p>
            <a:pPr algn="just" eaLnBrk="1" hangingPunct="1"/>
            <a:r>
              <a:rPr lang="zh-CN" altLang="en-US" sz="2400" dirty="0">
                <a:solidFill>
                  <a:srgbClr val="FF00FF"/>
                </a:solidFill>
                <a:latin typeface="Comic Sans MS" pitchFamily="66" charset="0"/>
                <a:ea typeface="楷体_GB2312" pitchFamily="49" charset="-122"/>
              </a:rPr>
              <a:t>本章的目的就是考虑如何把电路和网络的概念扩展到许多微波电路的分析和设计当中</a:t>
            </a:r>
            <a:r>
              <a:rPr lang="en-US" altLang="zh-CN" sz="2400" dirty="0">
                <a:solidFill>
                  <a:srgbClr val="FF00FF"/>
                </a:solidFill>
                <a:latin typeface="Comic Sans MS" pitchFamily="66" charset="0"/>
                <a:ea typeface="楷体_GB2312" pitchFamily="49" charset="-122"/>
              </a:rPr>
              <a:t>.</a:t>
            </a:r>
          </a:p>
          <a:p>
            <a:pPr algn="just" eaLnBrk="1" hangingPunct="1"/>
            <a:endParaRPr lang="en-US" altLang="zh-CN" sz="2400" dirty="0">
              <a:solidFill>
                <a:srgbClr val="FF00FF"/>
              </a:solidFill>
              <a:latin typeface="Comic Sans MS" pitchFamily="66" charset="0"/>
              <a:ea typeface="楷体_GB2312" pitchFamily="49" charset="-122"/>
            </a:endParaRPr>
          </a:p>
        </p:txBody>
      </p:sp>
      <p:sp>
        <p:nvSpPr>
          <p:cNvPr id="5123" name="Rectangle 5"/>
          <p:cNvSpPr>
            <a:spLocks noChangeArrowheads="1"/>
          </p:cNvSpPr>
          <p:nvPr/>
        </p:nvSpPr>
        <p:spPr bwMode="auto">
          <a:xfrm>
            <a:off x="683568" y="836712"/>
            <a:ext cx="4114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nchor="ct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zh-CN" altLang="en-US" sz="4000" b="0" i="1" dirty="0" smtClean="0">
                <a:solidFill>
                  <a:schemeClr val="tx2"/>
                </a:solidFill>
                <a:ea typeface="宋体" pitchFamily="2" charset="-122"/>
              </a:rPr>
              <a:t>出发点</a:t>
            </a:r>
            <a:r>
              <a:rPr lang="en-US" altLang="zh-CN" sz="4000" b="0" i="1" dirty="0" smtClean="0">
                <a:solidFill>
                  <a:schemeClr val="tx2"/>
                </a:solidFill>
                <a:ea typeface="宋体" pitchFamily="2" charset="-122"/>
              </a:rPr>
              <a:t>(*)</a:t>
            </a:r>
            <a:endParaRPr lang="en-US" altLang="zh-CN" sz="4000" b="0" i="1" dirty="0">
              <a:solidFill>
                <a:schemeClr val="tx2"/>
              </a:solidFill>
              <a:ea typeface="宋体" pitchFamily="2" charset="-122"/>
            </a:endParaRPr>
          </a:p>
        </p:txBody>
      </p:sp>
      <p:sp>
        <p:nvSpPr>
          <p:cNvPr id="5124" name="灯片编号占位符 1"/>
          <p:cNvSpPr>
            <a:spLocks noGrp="1"/>
          </p:cNvSpPr>
          <p:nvPr>
            <p:ph type="sldNum" sz="quarter" idx="4294967295"/>
          </p:nvPr>
        </p:nvSpPr>
        <p:spPr>
          <a:xfrm>
            <a:off x="6193656" y="5656163"/>
            <a:ext cx="2133600" cy="365125"/>
          </a:xfrm>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517EE8B5-E5EF-4063-A2B2-F4C200CFA8B4}" type="slidenum">
              <a:rPr lang="zh-CN" altLang="en-US" sz="1400" b="0"/>
              <a:pPr eaLnBrk="1" hangingPunct="1"/>
              <a:t>58</a:t>
            </a:fld>
            <a:endParaRPr lang="en-US" altLang="zh-CN" sz="1400" b="0"/>
          </a:p>
        </p:txBody>
      </p:sp>
    </p:spTree>
    <p:extLst>
      <p:ext uri="{BB962C8B-B14F-4D97-AF65-F5344CB8AC3E}">
        <p14:creationId xmlns:p14="http://schemas.microsoft.com/office/powerpoint/2010/main" val="6998278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5" name="Text Box 10"/>
          <p:cNvSpPr txBox="1">
            <a:spLocks noChangeArrowheads="1"/>
          </p:cNvSpPr>
          <p:nvPr/>
        </p:nvSpPr>
        <p:spPr bwMode="auto">
          <a:xfrm>
            <a:off x="899592" y="1631954"/>
            <a:ext cx="7467600" cy="4450449"/>
          </a:xfrm>
          <a:prstGeom prst="rect">
            <a:avLst/>
          </a:prstGeom>
          <a:noFill/>
          <a:ln>
            <a:noFill/>
          </a:ln>
          <a:effectLst/>
        </p:spPr>
        <p:txBody>
          <a:bodyPr>
            <a:spAutoFit/>
          </a:bodyPr>
          <a:lstStyle>
            <a:lvl1pPr marL="342900" indent="-342900">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0"/>
              </a:spcBef>
              <a:buFont typeface="Wingdings" panose="05000000000000000000" pitchFamily="2" charset="2"/>
              <a:buChar char="n"/>
              <a:defRPr/>
            </a:pPr>
            <a:r>
              <a:rPr lang="zh-CN" altLang="en-US" sz="3600" dirty="0">
                <a:solidFill>
                  <a:srgbClr val="0000FF"/>
                </a:solidFill>
                <a:latin typeface="楷体_GB2312" pitchFamily="49" charset="-122"/>
              </a:rPr>
              <a:t> </a:t>
            </a:r>
            <a:r>
              <a:rPr lang="zh-CN" altLang="en-US" sz="3600" dirty="0">
                <a:latin typeface="楷体_GB2312" pitchFamily="49" charset="-122"/>
              </a:rPr>
              <a:t>射频微波网络理论</a:t>
            </a:r>
            <a:endParaRPr lang="en-US" altLang="zh-CN" sz="3600" dirty="0">
              <a:latin typeface="楷体_GB2312" pitchFamily="49" charset="-122"/>
            </a:endParaRPr>
          </a:p>
          <a:p>
            <a:pPr marL="0" indent="0" eaLnBrk="1" hangingPunct="1">
              <a:lnSpc>
                <a:spcPct val="120000"/>
              </a:lnSpc>
              <a:spcBef>
                <a:spcPct val="0"/>
              </a:spcBef>
              <a:defRPr/>
            </a:pPr>
            <a:r>
              <a:rPr lang="zh-CN" altLang="en-US" b="0" dirty="0">
                <a:solidFill>
                  <a:srgbClr val="9900CC"/>
                </a:solidFill>
              </a:rPr>
              <a:t>低频电路</a:t>
            </a:r>
            <a:r>
              <a:rPr lang="zh-CN" altLang="en-US" b="0" dirty="0"/>
              <a:t>：电路尺度远小于波长，电路上任意点电压电流相同，电路由无源和有源集总元件组合。</a:t>
            </a:r>
            <a:endParaRPr lang="en-US" altLang="zh-CN" b="0" dirty="0"/>
          </a:p>
          <a:p>
            <a:pPr marL="0" indent="0" eaLnBrk="1" hangingPunct="1">
              <a:lnSpc>
                <a:spcPct val="120000"/>
              </a:lnSpc>
              <a:spcBef>
                <a:spcPct val="0"/>
              </a:spcBef>
              <a:defRPr/>
            </a:pPr>
            <a:r>
              <a:rPr lang="en-US" altLang="zh-CN" dirty="0">
                <a:solidFill>
                  <a:srgbClr val="0000FF"/>
                </a:solidFill>
              </a:rPr>
              <a:t>KVL\KCL</a:t>
            </a:r>
          </a:p>
          <a:p>
            <a:pPr marL="0" indent="0" eaLnBrk="1" hangingPunct="1">
              <a:lnSpc>
                <a:spcPct val="120000"/>
              </a:lnSpc>
              <a:spcBef>
                <a:spcPct val="0"/>
              </a:spcBef>
              <a:defRPr/>
            </a:pPr>
            <a:r>
              <a:rPr lang="zh-CN" altLang="en-US" b="0" dirty="0">
                <a:solidFill>
                  <a:srgbClr val="9900CC"/>
                </a:solidFill>
              </a:rPr>
              <a:t>微波电路</a:t>
            </a:r>
            <a:r>
              <a:rPr lang="zh-CN" altLang="en-US" b="0" dirty="0"/>
              <a:t>：电路尺度与波长接近，无法忽略电路中的相位信息。</a:t>
            </a:r>
            <a:endParaRPr lang="en-US" altLang="zh-CN" b="0" dirty="0"/>
          </a:p>
          <a:p>
            <a:pPr marL="0" indent="0" eaLnBrk="1" hangingPunct="1">
              <a:lnSpc>
                <a:spcPct val="120000"/>
              </a:lnSpc>
              <a:spcBef>
                <a:spcPct val="0"/>
              </a:spcBef>
              <a:defRPr/>
            </a:pPr>
            <a:r>
              <a:rPr lang="zh-CN" altLang="en-US" dirty="0"/>
              <a:t>麦克斯韦方程组→</a:t>
            </a:r>
            <a:r>
              <a:rPr lang="zh-CN" altLang="en-US" dirty="0">
                <a:solidFill>
                  <a:srgbClr val="FF0000"/>
                </a:solidFill>
              </a:rPr>
              <a:t>空间每一个点的</a:t>
            </a:r>
            <a:r>
              <a:rPr lang="zh-CN" altLang="en-US" dirty="0" smtClean="0">
                <a:solidFill>
                  <a:srgbClr val="FF0000"/>
                </a:solidFill>
              </a:rPr>
              <a:t>电磁场</a:t>
            </a:r>
            <a:endParaRPr lang="en-US" altLang="zh-CN" b="0" dirty="0"/>
          </a:p>
          <a:p>
            <a:pPr marL="0" indent="0" eaLnBrk="1" hangingPunct="1">
              <a:lnSpc>
                <a:spcPct val="120000"/>
              </a:lnSpc>
              <a:spcBef>
                <a:spcPct val="0"/>
              </a:spcBef>
              <a:defRPr/>
            </a:pPr>
            <a:r>
              <a:rPr lang="zh-CN" altLang="en-US" dirty="0">
                <a:solidFill>
                  <a:schemeClr val="accent6"/>
                </a:solidFill>
              </a:rPr>
              <a:t>需求：一组端口上的电压</a:t>
            </a:r>
            <a:r>
              <a:rPr lang="zh-CN" altLang="en-US" dirty="0" smtClean="0">
                <a:solidFill>
                  <a:schemeClr val="accent6"/>
                </a:solidFill>
              </a:rPr>
              <a:t>电流</a:t>
            </a:r>
            <a:r>
              <a:rPr lang="en-US" altLang="zh-CN" dirty="0" smtClean="0">
                <a:solidFill>
                  <a:schemeClr val="accent6"/>
                </a:solidFill>
              </a:rPr>
              <a:t>\</a:t>
            </a:r>
            <a:r>
              <a:rPr lang="zh-CN" altLang="en-US" dirty="0" smtClean="0">
                <a:solidFill>
                  <a:schemeClr val="accent6"/>
                </a:solidFill>
              </a:rPr>
              <a:t>功率（</a:t>
            </a:r>
            <a:r>
              <a:rPr lang="zh-CN" altLang="en-US" dirty="0">
                <a:solidFill>
                  <a:schemeClr val="accent6"/>
                </a:solidFill>
              </a:rPr>
              <a:t>概括量</a:t>
            </a:r>
            <a:r>
              <a:rPr lang="zh-CN" altLang="en-US" dirty="0" smtClean="0">
                <a:solidFill>
                  <a:schemeClr val="accent6"/>
                </a:solidFill>
              </a:rPr>
              <a:t>）</a:t>
            </a:r>
            <a:endParaRPr lang="en-US" altLang="zh-CN" dirty="0" smtClean="0">
              <a:solidFill>
                <a:schemeClr val="accent6"/>
              </a:solidFill>
            </a:endParaRPr>
          </a:p>
          <a:p>
            <a:pPr marL="0" indent="0" eaLnBrk="1" hangingPunct="1">
              <a:lnSpc>
                <a:spcPct val="120000"/>
              </a:lnSpc>
              <a:spcBef>
                <a:spcPct val="0"/>
              </a:spcBef>
              <a:defRPr/>
            </a:pPr>
            <a:endParaRPr lang="en-US" altLang="zh-CN" dirty="0">
              <a:solidFill>
                <a:schemeClr val="accent6"/>
              </a:solidFill>
            </a:endParaRPr>
          </a:p>
          <a:p>
            <a:pPr marL="0" indent="0" eaLnBrk="1" hangingPunct="1">
              <a:lnSpc>
                <a:spcPct val="120000"/>
              </a:lnSpc>
              <a:spcBef>
                <a:spcPct val="0"/>
              </a:spcBef>
              <a:defRPr/>
            </a:pPr>
            <a:r>
              <a:rPr lang="zh-CN" altLang="en-US" sz="2400" dirty="0">
                <a:solidFill>
                  <a:srgbClr val="FF00FF"/>
                </a:solidFill>
                <a:latin typeface="楷体_GB2312" pitchFamily="49" charset="-122"/>
              </a:rPr>
              <a:t>我们不需要了解这么详细的信息</a:t>
            </a:r>
            <a:r>
              <a:rPr lang="zh-CN" altLang="en-US" sz="2400" dirty="0" smtClean="0">
                <a:solidFill>
                  <a:srgbClr val="FF00FF"/>
                </a:solidFill>
                <a:latin typeface="楷体_GB2312" pitchFamily="49" charset="-122"/>
              </a:rPr>
              <a:t>.（</a:t>
            </a:r>
            <a:r>
              <a:rPr lang="zh-CN" altLang="en-US" sz="2400" dirty="0">
                <a:solidFill>
                  <a:srgbClr val="FF00FF"/>
                </a:solidFill>
                <a:latin typeface="楷体_GB2312" pitchFamily="49" charset="-122"/>
              </a:rPr>
              <a:t>第一个</a:t>
            </a:r>
            <a:r>
              <a:rPr lang="zh-CN" altLang="en-US" sz="2400" dirty="0" smtClean="0">
                <a:solidFill>
                  <a:srgbClr val="FF00FF"/>
                </a:solidFill>
                <a:latin typeface="楷体_GB2312" pitchFamily="49" charset="-122"/>
              </a:rPr>
              <a:t>原因）</a:t>
            </a:r>
            <a:endParaRPr lang="en-US" altLang="zh-CN" dirty="0">
              <a:solidFill>
                <a:schemeClr val="accent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fld id="{0C913308-F349-4B6D-A68A-DD1791B4A57B}" type="slidenum">
              <a:rPr lang="zh-CN" altLang="en-US" smtClean="0"/>
              <a:pPr/>
              <a:t>6</a:t>
            </a:fld>
            <a:endParaRPr lang="zh-CN" altLang="en-US" dirty="0"/>
          </a:p>
        </p:txBody>
      </p:sp>
      <p:sp>
        <p:nvSpPr>
          <p:cNvPr id="5" name="Rectangle 3"/>
          <p:cNvSpPr txBox="1">
            <a:spLocks noChangeArrowheads="1"/>
          </p:cNvSpPr>
          <p:nvPr/>
        </p:nvSpPr>
        <p:spPr>
          <a:xfrm>
            <a:off x="5508104" y="115416"/>
            <a:ext cx="5020072" cy="649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itchFamily="2" charset="2"/>
              <a:buNone/>
            </a:pPr>
            <a:r>
              <a:rPr lang="zh-CN" altLang="en-US" b="1" dirty="0" smtClean="0">
                <a:solidFill>
                  <a:srgbClr val="9900FF"/>
                </a:solidFill>
                <a:latin typeface="Comic Sans MS" pitchFamily="66" charset="0"/>
                <a:ea typeface="宋体" pitchFamily="2" charset="-122"/>
              </a:rPr>
              <a:t>史密斯原图的构建</a:t>
            </a:r>
            <a:endParaRPr lang="en-US" altLang="zh-CN" b="1" dirty="0" smtClean="0">
              <a:solidFill>
                <a:srgbClr val="9900FF"/>
              </a:solidFill>
              <a:latin typeface="Comic Sans MS" pitchFamily="66" charset="0"/>
              <a:ea typeface="宋体" pitchFamily="2" charset="-122"/>
            </a:endParaRPr>
          </a:p>
        </p:txBody>
      </p:sp>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908720"/>
            <a:ext cx="5286400" cy="1513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txBox="1">
            <a:spLocks noChangeArrowheads="1"/>
          </p:cNvSpPr>
          <p:nvPr/>
        </p:nvSpPr>
        <p:spPr>
          <a:xfrm>
            <a:off x="1120080" y="2845965"/>
            <a:ext cx="7772400" cy="35353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zh-CN" altLang="en-US" sz="2000" dirty="0">
                <a:latin typeface="Times New Roman" pitchFamily="18" charset="0"/>
                <a:ea typeface="宋体" pitchFamily="2" charset="-122"/>
              </a:rPr>
              <a:t>无</a:t>
            </a:r>
            <a:r>
              <a:rPr lang="zh-CN" altLang="en-US" sz="2000" dirty="0" smtClean="0">
                <a:latin typeface="Times New Roman" pitchFamily="18" charset="0"/>
                <a:ea typeface="宋体" pitchFamily="2" charset="-122"/>
              </a:rPr>
              <a:t>耗传输线在任一点处的电压值为</a:t>
            </a:r>
            <a:endParaRPr lang="en-US" altLang="zh-CN" sz="2000" dirty="0" smtClean="0">
              <a:latin typeface="Times New Roman" pitchFamily="18" charset="0"/>
              <a:ea typeface="宋体" pitchFamily="2" charset="-122"/>
            </a:endParaRPr>
          </a:p>
          <a:p>
            <a:pPr algn="just"/>
            <a:endParaRPr lang="en-US" altLang="zh-CN" sz="2000" dirty="0" smtClean="0">
              <a:latin typeface="Times New Roman" pitchFamily="18" charset="0"/>
              <a:ea typeface="宋体" pitchFamily="2" charset="-122"/>
            </a:endParaRPr>
          </a:p>
          <a:p>
            <a:pPr algn="just"/>
            <a:endParaRPr lang="en-US" altLang="zh-CN" sz="2000" dirty="0" smtClean="0">
              <a:latin typeface="Times New Roman" pitchFamily="18" charset="0"/>
              <a:ea typeface="宋体" pitchFamily="2" charset="-122"/>
            </a:endParaRPr>
          </a:p>
          <a:p>
            <a:pPr algn="just"/>
            <a:r>
              <a:rPr lang="zh-CN" altLang="en-US" sz="2000" dirty="0" smtClean="0">
                <a:latin typeface="Times New Roman" pitchFamily="18" charset="0"/>
                <a:ea typeface="宋体" pitchFamily="2" charset="-122"/>
              </a:rPr>
              <a:t>在传输线上任一点处的反射系数可以定义为</a:t>
            </a:r>
            <a:endParaRPr lang="en-US" altLang="zh-CN" sz="2000" dirty="0" smtClean="0">
              <a:latin typeface="Times New Roman" pitchFamily="18" charset="0"/>
              <a:ea typeface="宋体" pitchFamily="2" charset="-122"/>
            </a:endParaRPr>
          </a:p>
          <a:p>
            <a:pPr algn="just"/>
            <a:endParaRPr lang="en-US" altLang="zh-CN" sz="2000" dirty="0">
              <a:latin typeface="Times New Roman" pitchFamily="18" charset="0"/>
              <a:ea typeface="宋体" pitchFamily="2" charset="-122"/>
            </a:endParaRPr>
          </a:p>
          <a:p>
            <a:pPr algn="just"/>
            <a:endParaRPr lang="en-US" altLang="zh-CN" sz="2000" dirty="0" smtClean="0">
              <a:latin typeface="Times New Roman" pitchFamily="18" charset="0"/>
              <a:ea typeface="宋体" pitchFamily="2" charset="-122"/>
            </a:endParaRPr>
          </a:p>
          <a:p>
            <a:pPr algn="just"/>
            <a:endParaRPr lang="en-US" altLang="zh-CN" sz="2000" dirty="0" smtClean="0">
              <a:latin typeface="Times New Roman" pitchFamily="18" charset="0"/>
              <a:ea typeface="宋体" pitchFamily="2" charset="-122"/>
            </a:endParaRPr>
          </a:p>
          <a:p>
            <a:pPr algn="just">
              <a:buFont typeface="Wingdings" pitchFamily="2" charset="2"/>
              <a:buNone/>
            </a:pPr>
            <a:r>
              <a:rPr lang="en-US" altLang="zh-CN" sz="2000" dirty="0" smtClean="0">
                <a:latin typeface="Times New Roman" pitchFamily="18" charset="0"/>
                <a:ea typeface="宋体" pitchFamily="2" charset="-122"/>
              </a:rPr>
              <a:t>    </a:t>
            </a:r>
            <a:r>
              <a:rPr lang="zh-CN" altLang="en-US" sz="2000" dirty="0" smtClean="0">
                <a:latin typeface="Times New Roman" pitchFamily="18" charset="0"/>
                <a:ea typeface="宋体" pitchFamily="2" charset="-122"/>
              </a:rPr>
              <a:t>其中反射系数</a:t>
            </a:r>
            <a:r>
              <a:rPr lang="en-US" altLang="zh-CN" sz="2000" dirty="0" smtClean="0">
                <a:latin typeface="Times New Roman" pitchFamily="18" charset="0"/>
                <a:ea typeface="宋体" pitchFamily="2" charset="-122"/>
              </a:rPr>
              <a:t>  </a:t>
            </a:r>
            <a:r>
              <a:rPr lang="en-US" altLang="zh-CN" sz="2000" dirty="0" smtClean="0">
                <a:latin typeface="Times New Roman" pitchFamily="18" charset="0"/>
                <a:ea typeface="WPGreekCentury" charset="-122"/>
                <a:sym typeface="Symbol" pitchFamily="18" charset="2"/>
              </a:rPr>
              <a:t> </a:t>
            </a:r>
            <a:r>
              <a:rPr lang="zh-CN" altLang="en-US" sz="2000" dirty="0" smtClean="0">
                <a:latin typeface="Times New Roman" pitchFamily="18" charset="0"/>
                <a:ea typeface="WPGreekCentury" charset="-122"/>
                <a:sym typeface="Symbol" pitchFamily="18" charset="2"/>
              </a:rPr>
              <a:t>为负载处的值</a:t>
            </a:r>
            <a:r>
              <a:rPr lang="en-US" altLang="zh-CN" sz="2000" dirty="0" smtClean="0">
                <a:latin typeface="Times New Roman" pitchFamily="18" charset="0"/>
                <a:ea typeface="宋体" pitchFamily="2" charset="-122"/>
              </a:rPr>
              <a:t> (</a:t>
            </a:r>
            <a:r>
              <a:rPr lang="en-US" altLang="zh-CN" sz="2000" i="1" dirty="0" smtClean="0">
                <a:latin typeface="Times New Roman" pitchFamily="18" charset="0"/>
                <a:ea typeface="宋体" pitchFamily="2" charset="-122"/>
              </a:rPr>
              <a:t>z </a:t>
            </a:r>
            <a:r>
              <a:rPr lang="en-US" altLang="zh-CN" sz="2000" dirty="0" smtClean="0">
                <a:latin typeface="Times New Roman" pitchFamily="18" charset="0"/>
                <a:ea typeface="宋体" pitchFamily="2" charset="-122"/>
              </a:rPr>
              <a:t>= 0).</a:t>
            </a:r>
          </a:p>
          <a:p>
            <a:endParaRPr lang="en-US" altLang="zh-CN" sz="2000" dirty="0" smtClean="0">
              <a:latin typeface="TimesNewRoman" charset="0"/>
              <a:ea typeface="宋体" pitchFamily="2" charset="-122"/>
            </a:endParaRPr>
          </a:p>
          <a:p>
            <a:endParaRPr lang="en-US" altLang="zh-CN" sz="2000" dirty="0" smtClean="0">
              <a:latin typeface="TimesNewRoman" charset="0"/>
              <a:ea typeface="宋体" pitchFamily="2" charset="-122"/>
            </a:endParaRPr>
          </a:p>
          <a:p>
            <a:pPr algn="just"/>
            <a:endParaRPr lang="en-US" altLang="zh-CN" sz="2000" dirty="0" smtClean="0">
              <a:latin typeface="Times New Roman" pitchFamily="18" charset="0"/>
              <a:ea typeface="宋体" pitchFamily="2" charset="-122"/>
            </a:endParaRPr>
          </a:p>
          <a:p>
            <a:endParaRPr lang="en-US" altLang="zh-CN" sz="2000" dirty="0" smtClean="0">
              <a:latin typeface="Times New Roman" pitchFamily="18" charset="0"/>
              <a:ea typeface="宋体" pitchFamily="2" charset="-122"/>
            </a:endParaRPr>
          </a:p>
          <a:p>
            <a:endParaRPr lang="en-US" altLang="zh-CN" sz="2000" dirty="0" smtClean="0">
              <a:latin typeface="TimesNewRoman" charset="0"/>
              <a:ea typeface="宋体" pitchFamily="2" charset="-122"/>
            </a:endParaRPr>
          </a:p>
          <a:p>
            <a:endParaRPr lang="zh-CN" altLang="en-US" sz="2000" dirty="0" smtClean="0">
              <a:ea typeface="宋体" pitchFamily="2" charset="-122"/>
            </a:endParaRPr>
          </a:p>
        </p:txBody>
      </p:sp>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970" y="3328665"/>
            <a:ext cx="27432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507" y="4581128"/>
            <a:ext cx="36576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7845" y="6029027"/>
            <a:ext cx="2286000"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916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5" name="Text Box 10"/>
          <p:cNvSpPr txBox="1">
            <a:spLocks noChangeArrowheads="1"/>
          </p:cNvSpPr>
          <p:nvPr/>
        </p:nvSpPr>
        <p:spPr bwMode="auto">
          <a:xfrm>
            <a:off x="899592" y="1631954"/>
            <a:ext cx="7467600" cy="6038576"/>
          </a:xfrm>
          <a:prstGeom prst="rect">
            <a:avLst/>
          </a:prstGeom>
          <a:noFill/>
          <a:ln>
            <a:noFill/>
          </a:ln>
          <a:effectLst/>
        </p:spPr>
        <p:txBody>
          <a:bodyPr>
            <a:spAutoFit/>
          </a:bodyPr>
          <a:lstStyle>
            <a:lvl1pPr marL="342900" indent="-342900">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0"/>
              </a:spcBef>
              <a:buFont typeface="Wingdings" panose="05000000000000000000" pitchFamily="2" charset="2"/>
              <a:buChar char="n"/>
              <a:defRPr/>
            </a:pPr>
            <a:r>
              <a:rPr lang="zh-CN" altLang="en-US" sz="3600" dirty="0">
                <a:solidFill>
                  <a:srgbClr val="0000FF"/>
                </a:solidFill>
                <a:latin typeface="楷体_GB2312" pitchFamily="49" charset="-122"/>
              </a:rPr>
              <a:t> </a:t>
            </a:r>
            <a:r>
              <a:rPr lang="zh-CN" altLang="en-US" sz="3600" dirty="0">
                <a:latin typeface="楷体_GB2312" pitchFamily="49" charset="-122"/>
              </a:rPr>
              <a:t>射频微波网络理论</a:t>
            </a:r>
            <a:endParaRPr lang="en-US" altLang="zh-CN" sz="3600" dirty="0">
              <a:latin typeface="楷体_GB2312" pitchFamily="49" charset="-122"/>
            </a:endParaRPr>
          </a:p>
          <a:p>
            <a:pPr marL="0" indent="0" eaLnBrk="1" hangingPunct="1">
              <a:lnSpc>
                <a:spcPct val="120000"/>
              </a:lnSpc>
              <a:spcBef>
                <a:spcPct val="0"/>
              </a:spcBef>
              <a:defRPr/>
            </a:pPr>
            <a:r>
              <a:rPr lang="zh-CN" altLang="en-US" dirty="0" smtClean="0">
                <a:solidFill>
                  <a:schemeClr val="accent6"/>
                </a:solidFill>
              </a:rPr>
              <a:t>微波</a:t>
            </a:r>
            <a:r>
              <a:rPr lang="zh-CN" altLang="en-US" dirty="0">
                <a:solidFill>
                  <a:schemeClr val="accent6"/>
                </a:solidFill>
              </a:rPr>
              <a:t>元件</a:t>
            </a:r>
            <a:r>
              <a:rPr lang="en-US" altLang="zh-CN" dirty="0">
                <a:solidFill>
                  <a:schemeClr val="accent6"/>
                </a:solidFill>
              </a:rPr>
              <a:t>--------</a:t>
            </a:r>
            <a:r>
              <a:rPr lang="zh-CN" altLang="en-US" dirty="0">
                <a:solidFill>
                  <a:schemeClr val="accent6"/>
                </a:solidFill>
              </a:rPr>
              <a:t>视为具有多个端口的等效网络</a:t>
            </a:r>
            <a:r>
              <a:rPr lang="en-US" altLang="zh-CN" dirty="0">
                <a:solidFill>
                  <a:schemeClr val="accent6"/>
                </a:solidFill>
              </a:rPr>
              <a:t>—</a:t>
            </a:r>
            <a:r>
              <a:rPr lang="zh-CN" altLang="en-US" dirty="0">
                <a:solidFill>
                  <a:schemeClr val="accent6"/>
                </a:solidFill>
              </a:rPr>
              <a:t>微波网络</a:t>
            </a:r>
            <a:endParaRPr lang="en-US" altLang="zh-CN" dirty="0">
              <a:solidFill>
                <a:schemeClr val="accent6"/>
              </a:solidFill>
            </a:endParaRPr>
          </a:p>
          <a:p>
            <a:pPr marL="0" indent="0" eaLnBrk="1" hangingPunct="1">
              <a:lnSpc>
                <a:spcPct val="120000"/>
              </a:lnSpc>
              <a:spcBef>
                <a:spcPct val="0"/>
              </a:spcBef>
              <a:defRPr/>
            </a:pPr>
            <a:r>
              <a:rPr lang="zh-CN" altLang="en-US" b="0" dirty="0"/>
              <a:t>用网络理论处理射频与微波问题</a:t>
            </a:r>
            <a:r>
              <a:rPr lang="zh-CN" altLang="en-US" dirty="0"/>
              <a:t> →用</a:t>
            </a:r>
            <a:r>
              <a:rPr lang="zh-CN" altLang="en-US" dirty="0">
                <a:solidFill>
                  <a:srgbClr val="FF0000"/>
                </a:solidFill>
              </a:rPr>
              <a:t>麦克斯韦方程</a:t>
            </a:r>
            <a:r>
              <a:rPr lang="zh-CN" altLang="en-US" dirty="0"/>
              <a:t>严格处理基础性标准问题→它们可与电路或传输线参量直接联系→用</a:t>
            </a:r>
            <a:r>
              <a:rPr lang="zh-CN" altLang="en-US" dirty="0">
                <a:solidFill>
                  <a:srgbClr val="FF0000"/>
                </a:solidFill>
              </a:rPr>
              <a:t>电路</a:t>
            </a:r>
            <a:r>
              <a:rPr lang="en-US" altLang="zh-CN" dirty="0">
                <a:solidFill>
                  <a:srgbClr val="FF0000"/>
                </a:solidFill>
              </a:rPr>
              <a:t>\</a:t>
            </a:r>
            <a:r>
              <a:rPr lang="zh-CN" altLang="en-US" dirty="0">
                <a:solidFill>
                  <a:srgbClr val="FF0000"/>
                </a:solidFill>
              </a:rPr>
              <a:t>传输线理论</a:t>
            </a:r>
            <a:r>
              <a:rPr lang="zh-CN" altLang="en-US" dirty="0"/>
              <a:t>分析电路系统</a:t>
            </a:r>
            <a:r>
              <a:rPr lang="zh-CN" altLang="en-US" dirty="0" smtClean="0"/>
              <a:t>。</a:t>
            </a:r>
            <a:endParaRPr lang="en-US" altLang="zh-CN" dirty="0" smtClean="0"/>
          </a:p>
          <a:p>
            <a:pPr marL="0" indent="0" eaLnBrk="1" hangingPunct="1">
              <a:lnSpc>
                <a:spcPct val="120000"/>
              </a:lnSpc>
              <a:spcBef>
                <a:spcPct val="0"/>
              </a:spcBef>
              <a:defRPr/>
            </a:pPr>
            <a:endParaRPr lang="en-US" altLang="zh-CN" sz="1800" dirty="0">
              <a:latin typeface="楷体_GB2312" pitchFamily="49" charset="-122"/>
            </a:endParaRPr>
          </a:p>
          <a:p>
            <a:pPr marL="0" indent="0" eaLnBrk="1" hangingPunct="1">
              <a:lnSpc>
                <a:spcPct val="120000"/>
              </a:lnSpc>
              <a:spcBef>
                <a:spcPct val="0"/>
              </a:spcBef>
              <a:defRPr/>
            </a:pPr>
            <a:r>
              <a:rPr lang="zh-CN" altLang="en-US" sz="1800" dirty="0">
                <a:solidFill>
                  <a:srgbClr val="FF00FF"/>
                </a:solidFill>
                <a:latin typeface="楷体_GB2312" pitchFamily="49" charset="-122"/>
              </a:rPr>
              <a:t>微波网络分析方法，其实</a:t>
            </a:r>
            <a:r>
              <a:rPr lang="zh-CN" altLang="en-US" sz="1800" dirty="0">
                <a:solidFill>
                  <a:schemeClr val="accent2"/>
                </a:solidFill>
                <a:latin typeface="楷体_GB2312" pitchFamily="49" charset="-122"/>
              </a:rPr>
              <a:t>就是微波电路和系统的等效电路分析方法,也是一种矩阵分析方法.我们用端口电压电流,以及入射波反射波电压电流等来定义不同的矩阵形式,用以处理不同的问题.而这些矩阵之间存在一定的换算关系. </a:t>
            </a:r>
            <a:endParaRPr lang="en-US" altLang="zh-CN" sz="1800" dirty="0" smtClean="0">
              <a:solidFill>
                <a:schemeClr val="accent2"/>
              </a:solidFill>
              <a:latin typeface="楷体_GB2312" pitchFamily="49" charset="-122"/>
            </a:endParaRPr>
          </a:p>
          <a:p>
            <a:pPr marL="0" indent="0" eaLnBrk="1" hangingPunct="1">
              <a:lnSpc>
                <a:spcPct val="120000"/>
              </a:lnSpc>
              <a:spcBef>
                <a:spcPct val="0"/>
              </a:spcBef>
              <a:defRPr/>
            </a:pPr>
            <a:r>
              <a:rPr lang="zh-CN" altLang="en-US" sz="1800" dirty="0">
                <a:solidFill>
                  <a:srgbClr val="FF00FF"/>
                </a:solidFill>
                <a:latin typeface="楷体_GB2312" pitchFamily="49" charset="-122"/>
              </a:rPr>
              <a:t>用这种方法可以更容易模拟原始问题，可以很方便地处理多个元件组合情况下的总响应，而无需对每个单独的电路进行详细的</a:t>
            </a:r>
            <a:r>
              <a:rPr lang="zh-CN" altLang="en-US" sz="1800" dirty="0" smtClean="0">
                <a:solidFill>
                  <a:srgbClr val="FF00FF"/>
                </a:solidFill>
                <a:latin typeface="楷体_GB2312" pitchFamily="49" charset="-122"/>
              </a:rPr>
              <a:t>分析</a:t>
            </a:r>
            <a:r>
              <a:rPr lang="zh-CN" altLang="en-US" sz="1800" dirty="0">
                <a:solidFill>
                  <a:srgbClr val="FF00FF"/>
                </a:solidFill>
                <a:latin typeface="楷体_GB2312" pitchFamily="49" charset="-122"/>
              </a:rPr>
              <a:t>（</a:t>
            </a:r>
            <a:r>
              <a:rPr lang="zh-CN" altLang="en-US" sz="1800" dirty="0" smtClean="0">
                <a:solidFill>
                  <a:srgbClr val="FF00FF"/>
                </a:solidFill>
                <a:latin typeface="楷体_GB2312" pitchFamily="49" charset="-122"/>
              </a:rPr>
              <a:t>第二个</a:t>
            </a:r>
            <a:r>
              <a:rPr lang="zh-CN" altLang="en-US" sz="1800" dirty="0">
                <a:solidFill>
                  <a:srgbClr val="FF00FF"/>
                </a:solidFill>
                <a:latin typeface="楷体_GB2312" pitchFamily="49" charset="-122"/>
              </a:rPr>
              <a:t>原因）</a:t>
            </a:r>
            <a:endParaRPr lang="en-US" altLang="zh-CN" sz="1800" dirty="0">
              <a:solidFill>
                <a:schemeClr val="accent6"/>
              </a:solidFill>
            </a:endParaRPr>
          </a:p>
          <a:p>
            <a:pPr marL="0" indent="0" eaLnBrk="1" hangingPunct="1">
              <a:lnSpc>
                <a:spcPct val="120000"/>
              </a:lnSpc>
              <a:spcBef>
                <a:spcPct val="0"/>
              </a:spcBef>
              <a:defRPr/>
            </a:pPr>
            <a:endParaRPr lang="en-US" altLang="zh-CN" sz="1800" dirty="0">
              <a:solidFill>
                <a:schemeClr val="accent2"/>
              </a:solidFill>
              <a:latin typeface="楷体_GB2312" pitchFamily="49" charset="-122"/>
            </a:endParaRPr>
          </a:p>
          <a:p>
            <a:pPr marL="0" indent="0" eaLnBrk="1" hangingPunct="1">
              <a:lnSpc>
                <a:spcPct val="120000"/>
              </a:lnSpc>
              <a:spcBef>
                <a:spcPct val="0"/>
              </a:spcBef>
              <a:defRPr/>
            </a:pPr>
            <a:endParaRPr lang="en-US" altLang="zh-CN" sz="3600" dirty="0">
              <a:latin typeface="楷体_GB2312" pitchFamily="49" charset="-122"/>
            </a:endParaRPr>
          </a:p>
        </p:txBody>
      </p:sp>
    </p:spTree>
    <p:extLst>
      <p:ext uri="{BB962C8B-B14F-4D97-AF65-F5344CB8AC3E}">
        <p14:creationId xmlns:p14="http://schemas.microsoft.com/office/powerpoint/2010/main" val="39354025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ChangeArrowheads="1"/>
          </p:cNvSpPr>
          <p:nvPr/>
        </p:nvSpPr>
        <p:spPr bwMode="auto">
          <a:xfrm>
            <a:off x="683568" y="1988840"/>
            <a:ext cx="7772400" cy="280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eaLnBrk="1" hangingPunct="1">
              <a:lnSpc>
                <a:spcPct val="150000"/>
              </a:lnSpc>
            </a:pPr>
            <a:r>
              <a:rPr lang="zh-CN" altLang="en-US" sz="2800" b="0" dirty="0">
                <a:ea typeface="楷体_GB2312" pitchFamily="49" charset="-122"/>
              </a:rPr>
              <a:t>引入微波网络概念之后，许多微波问题，在电磁场理论分析基础上，或者在实验的基础上，便可以应用传输线理论和低频网络理论来处理，从而使问题得到解决，而且运算要简单得多。</a:t>
            </a:r>
            <a:endParaRPr lang="en-US" altLang="zh-CN" sz="2800" b="0" dirty="0">
              <a:ea typeface="楷体_GB2312" pitchFamily="49" charset="-122"/>
            </a:endParaRPr>
          </a:p>
        </p:txBody>
      </p:sp>
      <p:sp>
        <p:nvSpPr>
          <p:cNvPr id="8195"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412CB566-1957-44AE-BC10-046FC5F0E2F8}" type="slidenum">
              <a:rPr lang="zh-CN" altLang="en-US" sz="1400" b="0"/>
              <a:pPr eaLnBrk="1" hangingPunct="1"/>
              <a:t>61</a:t>
            </a:fld>
            <a:endParaRPr lang="en-US" altLang="zh-CN" sz="1400" b="0"/>
          </a:p>
        </p:txBody>
      </p:sp>
    </p:spTree>
    <p:extLst>
      <p:ext uri="{BB962C8B-B14F-4D97-AF65-F5344CB8AC3E}">
        <p14:creationId xmlns:p14="http://schemas.microsoft.com/office/powerpoint/2010/main" val="28926869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827584" y="517163"/>
            <a:ext cx="5867400" cy="1143000"/>
          </a:xfrm>
        </p:spPr>
        <p:txBody>
          <a:bodyPr/>
          <a:lstStyle/>
          <a:p>
            <a:pPr eaLnBrk="1" hangingPunct="1"/>
            <a:r>
              <a:rPr lang="zh-CN" altLang="en-US" sz="3600" b="1" i="0" dirty="0" smtClean="0">
                <a:ea typeface="楷体_GB2312" pitchFamily="49" charset="-122"/>
              </a:rPr>
              <a:t>本章的学习思路和内容(**)</a:t>
            </a:r>
          </a:p>
        </p:txBody>
      </p:sp>
      <p:sp>
        <p:nvSpPr>
          <p:cNvPr id="11267" name="Rectangle 3"/>
          <p:cNvSpPr>
            <a:spLocks noGrp="1" noChangeArrowheads="1"/>
          </p:cNvSpPr>
          <p:nvPr>
            <p:ph type="body" idx="1"/>
          </p:nvPr>
        </p:nvSpPr>
        <p:spPr>
          <a:xfrm>
            <a:off x="611560" y="1690464"/>
            <a:ext cx="7772400" cy="4114800"/>
          </a:xfrm>
        </p:spPr>
        <p:txBody>
          <a:bodyPr/>
          <a:lstStyle/>
          <a:p>
            <a:pPr eaLnBrk="1" hangingPunct="1"/>
            <a:r>
              <a:rPr lang="zh-CN" altLang="en-US" sz="2200" b="1" dirty="0" smtClean="0">
                <a:solidFill>
                  <a:srgbClr val="FF00FF"/>
                </a:solidFill>
                <a:latin typeface="楷体_GB2312" pitchFamily="49" charset="-122"/>
                <a:ea typeface="楷体_GB2312" pitchFamily="49" charset="-122"/>
              </a:rPr>
              <a:t>在场论和传输线理论的基础上,引入微波网络理论.</a:t>
            </a:r>
            <a:r>
              <a:rPr lang="zh-CN" altLang="en-US" sz="2200" dirty="0" smtClean="0">
                <a:latin typeface="楷体_GB2312" pitchFamily="49" charset="-122"/>
                <a:ea typeface="楷体_GB2312" pitchFamily="49" charset="-122"/>
              </a:rPr>
              <a:t>(因为简单,直观,可以更方便地处理有很多元件组合而成的电路或系统)</a:t>
            </a:r>
          </a:p>
          <a:p>
            <a:pPr eaLnBrk="1" hangingPunct="1"/>
            <a:r>
              <a:rPr lang="zh-CN" altLang="en-US" sz="2200" b="1" dirty="0" smtClean="0">
                <a:solidFill>
                  <a:srgbClr val="FF00FF"/>
                </a:solidFill>
                <a:latin typeface="楷体_GB2312" pitchFamily="49" charset="-122"/>
                <a:ea typeface="楷体_GB2312" pitchFamily="49" charset="-122"/>
              </a:rPr>
              <a:t>描述微波网络特性的是一些矩阵参数,往往是用端口电压电流来定义网络矩阵参量.</a:t>
            </a:r>
          </a:p>
          <a:p>
            <a:pPr eaLnBrk="1" hangingPunct="1"/>
            <a:r>
              <a:rPr lang="en-US" altLang="zh-CN" sz="2200" b="1" dirty="0" smtClean="0">
                <a:solidFill>
                  <a:srgbClr val="FF00FF"/>
                </a:solidFill>
                <a:latin typeface="楷体_GB2312" pitchFamily="49" charset="-122"/>
                <a:ea typeface="楷体_GB2312" pitchFamily="49" charset="-122"/>
              </a:rPr>
              <a:t>TEM</a:t>
            </a:r>
            <a:r>
              <a:rPr lang="zh-CN" altLang="en-US" sz="2200" b="1" dirty="0" smtClean="0">
                <a:solidFill>
                  <a:srgbClr val="FF00FF"/>
                </a:solidFill>
                <a:latin typeface="楷体_GB2312" pitchFamily="49" charset="-122"/>
                <a:ea typeface="楷体_GB2312" pitchFamily="49" charset="-122"/>
              </a:rPr>
              <a:t>模传输线有明确的电压电流定义,但非</a:t>
            </a:r>
            <a:r>
              <a:rPr lang="en-US" altLang="zh-CN" sz="2200" b="1" dirty="0" smtClean="0">
                <a:solidFill>
                  <a:srgbClr val="FF00FF"/>
                </a:solidFill>
                <a:latin typeface="楷体_GB2312" pitchFamily="49" charset="-122"/>
                <a:ea typeface="楷体_GB2312" pitchFamily="49" charset="-122"/>
              </a:rPr>
              <a:t>TEM</a:t>
            </a:r>
            <a:r>
              <a:rPr lang="zh-CN" altLang="en-US" sz="2200" b="1" dirty="0" smtClean="0">
                <a:solidFill>
                  <a:srgbClr val="FF00FF"/>
                </a:solidFill>
                <a:latin typeface="楷体_GB2312" pitchFamily="49" charset="-122"/>
                <a:ea typeface="楷体_GB2312" pitchFamily="49" charset="-122"/>
              </a:rPr>
              <a:t>模传输线没有,所以要引入等效电压,等效电流的定义.(既然特性阻抗是行波电压和电流的比值,所以也有等效特性阻抗的概念)</a:t>
            </a:r>
          </a:p>
          <a:p>
            <a:pPr eaLnBrk="1" hangingPunct="1"/>
            <a:r>
              <a:rPr lang="zh-CN" altLang="en-US" sz="2200" b="1" dirty="0" smtClean="0">
                <a:solidFill>
                  <a:srgbClr val="FF00FF"/>
                </a:solidFill>
                <a:latin typeface="楷体_GB2312" pitchFamily="49" charset="-122"/>
                <a:ea typeface="楷体_GB2312" pitchFamily="49" charset="-122"/>
              </a:rPr>
              <a:t>几种网络矩阵参数的定义及应用</a:t>
            </a:r>
          </a:p>
          <a:p>
            <a:pPr eaLnBrk="1" hangingPunct="1"/>
            <a:r>
              <a:rPr lang="zh-CN" altLang="en-US" sz="2200" b="1" dirty="0" smtClean="0">
                <a:solidFill>
                  <a:srgbClr val="FF00FF"/>
                </a:solidFill>
                <a:latin typeface="楷体_GB2312" pitchFamily="49" charset="-122"/>
                <a:ea typeface="楷体_GB2312" pitchFamily="49" charset="-122"/>
              </a:rPr>
              <a:t>几种网络矩阵参量的换算</a:t>
            </a:r>
          </a:p>
          <a:p>
            <a:pPr eaLnBrk="1" hangingPunct="1"/>
            <a:r>
              <a:rPr lang="zh-CN" altLang="en-US" sz="2200" b="1" dirty="0" smtClean="0">
                <a:solidFill>
                  <a:srgbClr val="FF00FF"/>
                </a:solidFill>
                <a:latin typeface="楷体_GB2312" pitchFamily="49" charset="-122"/>
                <a:ea typeface="楷体_GB2312" pitchFamily="49" charset="-122"/>
              </a:rPr>
              <a:t>网络外部参量</a:t>
            </a:r>
            <a:endParaRPr lang="en-US" altLang="zh-CN" sz="2200" b="1" dirty="0" smtClean="0">
              <a:solidFill>
                <a:srgbClr val="FF00FF"/>
              </a:solidFill>
              <a:latin typeface="楷体_GB2312" pitchFamily="49" charset="-122"/>
              <a:ea typeface="楷体_GB2312" pitchFamily="49" charset="-122"/>
            </a:endParaRPr>
          </a:p>
          <a:p>
            <a:pPr eaLnBrk="1" hangingPunct="1"/>
            <a:endParaRPr lang="zh-CN" altLang="en-US" sz="2200" b="1" dirty="0" smtClean="0">
              <a:solidFill>
                <a:srgbClr val="FF00FF"/>
              </a:solidFill>
              <a:latin typeface="楷体_GB2312" pitchFamily="49" charset="-122"/>
              <a:ea typeface="楷体_GB2312" pitchFamily="49" charset="-122"/>
            </a:endParaRPr>
          </a:p>
          <a:p>
            <a:pPr eaLnBrk="1" hangingPunct="1"/>
            <a:endParaRPr lang="zh-CN" altLang="en-US" sz="2000" dirty="0" smtClean="0">
              <a:latin typeface="楷体_GB2312" pitchFamily="49" charset="-122"/>
              <a:ea typeface="楷体_GB2312" pitchFamily="49" charset="-122"/>
            </a:endParaRPr>
          </a:p>
        </p:txBody>
      </p:sp>
      <p:sp>
        <p:nvSpPr>
          <p:cNvPr id="11268" name="灯片编号占位符 1"/>
          <p:cNvSpPr>
            <a:spLocks noGrp="1"/>
          </p:cNvSpPr>
          <p:nvPr>
            <p:ph type="sldNum" sz="quarter" idx="4294967295"/>
          </p:nvPr>
        </p:nvSpPr>
        <p:spPr>
          <a:xfrm>
            <a:off x="6830888" y="6520259"/>
            <a:ext cx="2133600" cy="365125"/>
          </a:xfrm>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EFAA3DF2-AC19-4636-94AB-BD0423CB5E61}" type="slidenum">
              <a:rPr lang="zh-CN" altLang="en-US" sz="1400" b="0"/>
              <a:pPr eaLnBrk="1" hangingPunct="1"/>
              <a:t>62</a:t>
            </a:fld>
            <a:endParaRPr lang="en-US" altLang="zh-CN" sz="1400" b="0"/>
          </a:p>
        </p:txBody>
      </p:sp>
    </p:spTree>
    <p:extLst>
      <p:ext uri="{BB962C8B-B14F-4D97-AF65-F5344CB8AC3E}">
        <p14:creationId xmlns:p14="http://schemas.microsoft.com/office/powerpoint/2010/main" val="42879651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914400" y="2590800"/>
            <a:ext cx="7772400" cy="1143000"/>
          </a:xfrm>
        </p:spPr>
        <p:txBody>
          <a:bodyPr>
            <a:normAutofit fontScale="90000"/>
          </a:bodyPr>
          <a:lstStyle/>
          <a:p>
            <a:pPr eaLnBrk="1" hangingPunct="1"/>
            <a:r>
              <a:rPr lang="en-US" altLang="zh-CN" i="0" dirty="0" smtClean="0">
                <a:latin typeface="Comic Sans MS" pitchFamily="66" charset="0"/>
                <a:ea typeface="宋体" pitchFamily="2" charset="-122"/>
              </a:rPr>
              <a:t>5.2.1 Microwave one-port network</a:t>
            </a:r>
            <a:r>
              <a:rPr lang="en-US" altLang="zh-CN" i="0" dirty="0" smtClean="0">
                <a:latin typeface="楷体_GB2312" pitchFamily="49" charset="-122"/>
                <a:ea typeface="楷体_GB2312" pitchFamily="49" charset="-122"/>
              </a:rPr>
              <a:t>(</a:t>
            </a:r>
            <a:r>
              <a:rPr lang="zh-CN" altLang="en-US" b="1" i="0" dirty="0" smtClean="0">
                <a:latin typeface="楷体_GB2312" pitchFamily="49" charset="-122"/>
                <a:ea typeface="楷体_GB2312" pitchFamily="49" charset="-122"/>
              </a:rPr>
              <a:t>微波一端口网络</a:t>
            </a:r>
            <a:r>
              <a:rPr lang="zh-CN" altLang="en-US" i="0" dirty="0" smtClean="0">
                <a:latin typeface="楷体_GB2312" pitchFamily="49" charset="-122"/>
                <a:ea typeface="楷体_GB2312" pitchFamily="49" charset="-122"/>
              </a:rPr>
              <a:t>)</a:t>
            </a:r>
          </a:p>
        </p:txBody>
      </p:sp>
      <p:sp>
        <p:nvSpPr>
          <p:cNvPr id="49155"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4227D684-5D42-42F6-88A6-C7C5858464D4}" type="slidenum">
              <a:rPr lang="zh-CN" altLang="en-US" sz="1400" b="0"/>
              <a:pPr eaLnBrk="1" hangingPunct="1"/>
              <a:t>63</a:t>
            </a:fld>
            <a:endParaRPr lang="en-US" altLang="zh-CN" sz="1400" b="0"/>
          </a:p>
        </p:txBody>
      </p:sp>
    </p:spTree>
    <p:extLst>
      <p:ext uri="{BB962C8B-B14F-4D97-AF65-F5344CB8AC3E}">
        <p14:creationId xmlns:p14="http://schemas.microsoft.com/office/powerpoint/2010/main" val="20563535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body" idx="1"/>
          </p:nvPr>
        </p:nvSpPr>
        <p:spPr>
          <a:xfrm>
            <a:off x="762000" y="1981200"/>
            <a:ext cx="7772400" cy="3733800"/>
          </a:xfrm>
        </p:spPr>
        <p:txBody>
          <a:bodyPr/>
          <a:lstStyle/>
          <a:p>
            <a:pPr algn="just" eaLnBrk="1" hangingPunct="1">
              <a:lnSpc>
                <a:spcPct val="80000"/>
              </a:lnSpc>
            </a:pPr>
            <a:r>
              <a:rPr lang="en-US" altLang="zh-CN" sz="2000" smtClean="0">
                <a:latin typeface="Comic Sans MS" pitchFamily="66" charset="0"/>
                <a:ea typeface="宋体" pitchFamily="2" charset="-122"/>
              </a:rPr>
              <a:t>A general microwave one-port network is defined by a device for which power can enter or leave through only one transmission line or waveguide. </a:t>
            </a:r>
          </a:p>
          <a:p>
            <a:pPr algn="just" eaLnBrk="1" hangingPunct="1">
              <a:lnSpc>
                <a:spcPct val="80000"/>
              </a:lnSpc>
              <a:buFontTx/>
              <a:buNone/>
            </a:pPr>
            <a:r>
              <a:rPr lang="en-US" altLang="zh-CN" sz="2000" smtClean="0">
                <a:latin typeface="Comic Sans MS" pitchFamily="66" charset="0"/>
                <a:ea typeface="宋体" pitchFamily="2" charset="-122"/>
              </a:rPr>
              <a:t>    </a:t>
            </a:r>
            <a:r>
              <a:rPr lang="zh-CN" altLang="en-US" sz="2000" b="1" smtClean="0">
                <a:solidFill>
                  <a:srgbClr val="FF00FF"/>
                </a:solidFill>
                <a:latin typeface="Comic Sans MS" pitchFamily="66" charset="0"/>
                <a:ea typeface="楷体_GB2312" pitchFamily="49" charset="-122"/>
              </a:rPr>
              <a:t>微波一端口网络其实就是只有一个端口的器件，功率的输入和输出都在此端口进行。比如终端负载就是一个典型的一端口器件。</a:t>
            </a:r>
            <a:r>
              <a:rPr lang="zh-CN" altLang="en-US" sz="2000" smtClean="0">
                <a:latin typeface="Comic Sans MS" pitchFamily="66" charset="0"/>
                <a:ea typeface="宋体" pitchFamily="2" charset="-122"/>
              </a:rPr>
              <a:t> </a:t>
            </a:r>
          </a:p>
          <a:p>
            <a:pPr algn="just" eaLnBrk="1" hangingPunct="1">
              <a:lnSpc>
                <a:spcPct val="80000"/>
              </a:lnSpc>
              <a:buFontTx/>
              <a:buNone/>
            </a:pPr>
            <a:r>
              <a:rPr lang="en-US" altLang="zh-CN" sz="2000" b="1" smtClean="0">
                <a:latin typeface="Comic Sans MS" pitchFamily="66" charset="0"/>
                <a:ea typeface="宋体" pitchFamily="2" charset="-122"/>
              </a:rPr>
              <a:t>    </a:t>
            </a:r>
            <a:r>
              <a:rPr lang="zh-CN" altLang="en-US" sz="2000" b="1" smtClean="0">
                <a:latin typeface="Comic Sans MS" pitchFamily="66" charset="0"/>
                <a:ea typeface="宋体" pitchFamily="2" charset="-122"/>
              </a:rPr>
              <a:t>匹配负载：解决波反射和吸收两者之间的矛盾</a:t>
            </a:r>
          </a:p>
          <a:p>
            <a:pPr algn="just" eaLnBrk="1" hangingPunct="1">
              <a:lnSpc>
                <a:spcPct val="80000"/>
              </a:lnSpc>
              <a:buFontTx/>
              <a:buNone/>
            </a:pPr>
            <a:r>
              <a:rPr lang="zh-CN" altLang="en-US" sz="2000" b="1" smtClean="0">
                <a:latin typeface="Comic Sans MS" pitchFamily="66" charset="0"/>
                <a:ea typeface="宋体" pitchFamily="2" charset="-122"/>
              </a:rPr>
              <a:t>    短路负载：解决理想短路和活动间隙之间的矛盾，短路活塞</a:t>
            </a:r>
          </a:p>
          <a:p>
            <a:pPr algn="just" eaLnBrk="1" hangingPunct="1">
              <a:lnSpc>
                <a:spcPct val="80000"/>
              </a:lnSpc>
              <a:buFontTx/>
              <a:buNone/>
            </a:pPr>
            <a:r>
              <a:rPr lang="zh-CN" altLang="en-US" sz="2000" b="1" smtClean="0">
                <a:latin typeface="Comic Sans MS" pitchFamily="66" charset="0"/>
                <a:ea typeface="宋体" pitchFamily="2" charset="-122"/>
              </a:rPr>
              <a:t>    失配负载：解决宽带和反射系数模之间的矛盾，</a:t>
            </a:r>
          </a:p>
          <a:p>
            <a:pPr algn="just" eaLnBrk="1" hangingPunct="1">
              <a:lnSpc>
                <a:spcPct val="80000"/>
              </a:lnSpc>
              <a:buFontTx/>
              <a:buNone/>
            </a:pPr>
            <a:endParaRPr lang="zh-CN" altLang="en-US" sz="2000" smtClean="0">
              <a:latin typeface="Comic Sans MS" pitchFamily="66" charset="0"/>
              <a:ea typeface="宋体" pitchFamily="2" charset="-122"/>
            </a:endParaRPr>
          </a:p>
          <a:p>
            <a:pPr algn="just" eaLnBrk="1" hangingPunct="1">
              <a:lnSpc>
                <a:spcPct val="80000"/>
              </a:lnSpc>
            </a:pPr>
            <a:r>
              <a:rPr lang="en-US" altLang="zh-CN" sz="2000" smtClean="0">
                <a:latin typeface="Comic Sans MS" pitchFamily="66" charset="0"/>
                <a:ea typeface="宋体" pitchFamily="2" charset="-122"/>
              </a:rPr>
              <a:t>We assume that the one-port network is defined by a surface </a:t>
            </a:r>
            <a:r>
              <a:rPr lang="en-US" altLang="zh-CN" sz="2000" i="1" smtClean="0">
                <a:latin typeface="Comic Sans MS" pitchFamily="66" charset="0"/>
                <a:ea typeface="宋体" pitchFamily="2" charset="-122"/>
              </a:rPr>
              <a:t>S </a:t>
            </a:r>
            <a:r>
              <a:rPr lang="en-US" altLang="zh-CN" sz="2000" smtClean="0">
                <a:latin typeface="Comic Sans MS" pitchFamily="66" charset="0"/>
                <a:ea typeface="宋体" pitchFamily="2" charset="-122"/>
              </a:rPr>
              <a:t>which is perfectly conducting except for an opening at the terminal connection.</a:t>
            </a:r>
          </a:p>
          <a:p>
            <a:pPr algn="just" eaLnBrk="1" hangingPunct="1">
              <a:lnSpc>
                <a:spcPct val="80000"/>
              </a:lnSpc>
              <a:buFontTx/>
              <a:buNone/>
            </a:pPr>
            <a:r>
              <a:rPr lang="en-US" altLang="zh-CN" sz="2000" smtClean="0">
                <a:latin typeface="Comic Sans MS" pitchFamily="66" charset="0"/>
                <a:ea typeface="宋体" pitchFamily="2" charset="-122"/>
              </a:rPr>
              <a:t>    </a:t>
            </a:r>
            <a:r>
              <a:rPr lang="zh-CN" altLang="en-US" sz="2000" b="1" smtClean="0">
                <a:solidFill>
                  <a:srgbClr val="FF00FF"/>
                </a:solidFill>
                <a:latin typeface="Comic Sans MS" pitchFamily="66" charset="0"/>
                <a:ea typeface="楷体_GB2312" pitchFamily="49" charset="-122"/>
              </a:rPr>
              <a:t>假设一端口网络是一个理想导体面，在连接处开路。</a:t>
            </a:r>
          </a:p>
          <a:p>
            <a:pPr eaLnBrk="1" hangingPunct="1">
              <a:lnSpc>
                <a:spcPct val="80000"/>
              </a:lnSpc>
            </a:pPr>
            <a:endParaRPr lang="en-US" altLang="zh-CN" sz="2400" smtClean="0">
              <a:ea typeface="宋体" pitchFamily="2" charset="-122"/>
            </a:endParaRPr>
          </a:p>
        </p:txBody>
      </p:sp>
      <p:sp>
        <p:nvSpPr>
          <p:cNvPr id="50179" name="Rectangle 7"/>
          <p:cNvSpPr>
            <a:spLocks noGrp="1" noChangeArrowheads="1"/>
          </p:cNvSpPr>
          <p:nvPr>
            <p:ph type="title"/>
          </p:nvPr>
        </p:nvSpPr>
        <p:spPr>
          <a:xfrm>
            <a:off x="1266031" y="1052736"/>
            <a:ext cx="6764338" cy="609600"/>
          </a:xfrm>
          <a:noFill/>
        </p:spPr>
        <p:txBody>
          <a:bodyPr>
            <a:normAutofit fontScale="90000"/>
          </a:bodyPr>
          <a:lstStyle/>
          <a:p>
            <a:pPr eaLnBrk="1" hangingPunct="1"/>
            <a:r>
              <a:rPr lang="en-US" altLang="zh-CN" sz="3600" dirty="0" smtClean="0">
                <a:ea typeface="宋体" pitchFamily="2" charset="-122"/>
              </a:rPr>
              <a:t>Definition of  one-port network</a:t>
            </a:r>
          </a:p>
        </p:txBody>
      </p:sp>
      <p:sp>
        <p:nvSpPr>
          <p:cNvPr id="50180"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2DB38816-6DAE-4471-8F1D-8566A22E9D7B}" type="slidenum">
              <a:rPr lang="zh-CN" altLang="en-US" sz="1400" b="0"/>
              <a:pPr eaLnBrk="1" hangingPunct="1"/>
              <a:t>64</a:t>
            </a:fld>
            <a:endParaRPr lang="en-US" altLang="zh-CN" sz="1400" b="0"/>
          </a:p>
        </p:txBody>
      </p:sp>
    </p:spTree>
    <p:extLst>
      <p:ext uri="{BB962C8B-B14F-4D97-AF65-F5344CB8AC3E}">
        <p14:creationId xmlns:p14="http://schemas.microsoft.com/office/powerpoint/2010/main" val="21291733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133600"/>
            <a:ext cx="69342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64576448-0885-43E4-B09A-297C2E77AEA2}" type="slidenum">
              <a:rPr lang="zh-CN" altLang="en-US" sz="1400" b="0"/>
              <a:pPr eaLnBrk="1" hangingPunct="1"/>
              <a:t>65</a:t>
            </a:fld>
            <a:endParaRPr lang="en-US" altLang="zh-CN" sz="1400" b="0"/>
          </a:p>
        </p:txBody>
      </p:sp>
    </p:spTree>
    <p:extLst>
      <p:ext uri="{BB962C8B-B14F-4D97-AF65-F5344CB8AC3E}">
        <p14:creationId xmlns:p14="http://schemas.microsoft.com/office/powerpoint/2010/main" val="756768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295400" y="1524000"/>
            <a:ext cx="6764338" cy="457200"/>
          </a:xfrm>
        </p:spPr>
        <p:txBody>
          <a:bodyPr>
            <a:normAutofit fontScale="90000"/>
          </a:bodyPr>
          <a:lstStyle/>
          <a:p>
            <a:pPr eaLnBrk="1" hangingPunct="1"/>
            <a:r>
              <a:rPr lang="en-US" altLang="zh-CN" sz="3600" smtClean="0">
                <a:ea typeface="宋体" pitchFamily="2" charset="-122"/>
              </a:rPr>
              <a:t>Power flow for one-port network</a:t>
            </a:r>
          </a:p>
        </p:txBody>
      </p:sp>
      <p:sp>
        <p:nvSpPr>
          <p:cNvPr id="52227" name="Rectangle 3"/>
          <p:cNvSpPr>
            <a:spLocks noGrp="1" noChangeArrowheads="1"/>
          </p:cNvSpPr>
          <p:nvPr>
            <p:ph type="body" idx="1"/>
          </p:nvPr>
        </p:nvSpPr>
        <p:spPr>
          <a:xfrm>
            <a:off x="762000" y="2438400"/>
            <a:ext cx="7772400" cy="3429000"/>
          </a:xfrm>
        </p:spPr>
        <p:txBody>
          <a:bodyPr>
            <a:normAutofit fontScale="92500" lnSpcReduction="10000"/>
          </a:bodyPr>
          <a:lstStyle/>
          <a:p>
            <a:pPr algn="just" eaLnBrk="1" hangingPunct="1">
              <a:lnSpc>
                <a:spcPct val="90000"/>
              </a:lnSpc>
            </a:pPr>
            <a:r>
              <a:rPr lang="en-US" altLang="zh-CN" sz="2200" dirty="0" smtClean="0">
                <a:latin typeface="Comic Sans MS" pitchFamily="66" charset="0"/>
                <a:ea typeface="宋体" pitchFamily="2" charset="-122"/>
              </a:rPr>
              <a:t>We may apply the general form of </a:t>
            </a:r>
            <a:r>
              <a:rPr lang="en-US" altLang="zh-CN" sz="2200" dirty="0" err="1" smtClean="0">
                <a:latin typeface="Comic Sans MS" pitchFamily="66" charset="0"/>
                <a:ea typeface="宋体" pitchFamily="2" charset="-122"/>
              </a:rPr>
              <a:t>Poynting’s</a:t>
            </a:r>
            <a:r>
              <a:rPr lang="en-US" altLang="zh-CN" sz="2200" dirty="0" smtClean="0">
                <a:latin typeface="Comic Sans MS" pitchFamily="66" charset="0"/>
                <a:ea typeface="宋体" pitchFamily="2" charset="-122"/>
              </a:rPr>
              <a:t> theorem to describe the power flow for the one-port network. </a:t>
            </a:r>
          </a:p>
          <a:p>
            <a:pPr algn="just" eaLnBrk="1" hangingPunct="1">
              <a:lnSpc>
                <a:spcPct val="90000"/>
              </a:lnSpc>
            </a:pPr>
            <a:endParaRPr lang="en-US" altLang="zh-CN" sz="2200" dirty="0" smtClean="0">
              <a:latin typeface="Comic Sans MS" pitchFamily="66" charset="0"/>
              <a:ea typeface="宋体" pitchFamily="2" charset="-122"/>
            </a:endParaRPr>
          </a:p>
          <a:p>
            <a:pPr algn="just" eaLnBrk="1" hangingPunct="1">
              <a:lnSpc>
                <a:spcPct val="90000"/>
              </a:lnSpc>
            </a:pPr>
            <a:r>
              <a:rPr lang="en-US" altLang="zh-CN" sz="2200" dirty="0" smtClean="0">
                <a:latin typeface="Comic Sans MS" pitchFamily="66" charset="0"/>
                <a:ea typeface="宋体" pitchFamily="2" charset="-122"/>
              </a:rPr>
              <a:t>The </a:t>
            </a:r>
            <a:r>
              <a:rPr lang="en-US" altLang="zh-CN" sz="2200" b="1" dirty="0" smtClean="0">
                <a:solidFill>
                  <a:srgbClr val="FF00FF"/>
                </a:solidFill>
                <a:latin typeface="Comic Sans MS" pitchFamily="66" charset="0"/>
                <a:ea typeface="宋体" pitchFamily="2" charset="-122"/>
              </a:rPr>
              <a:t>general form of </a:t>
            </a:r>
            <a:r>
              <a:rPr lang="en-US" altLang="zh-CN" sz="2200" b="1" dirty="0" err="1" smtClean="0">
                <a:solidFill>
                  <a:srgbClr val="FF00FF"/>
                </a:solidFill>
                <a:latin typeface="Comic Sans MS" pitchFamily="66" charset="0"/>
                <a:ea typeface="宋体" pitchFamily="2" charset="-122"/>
              </a:rPr>
              <a:t>Poynting’s</a:t>
            </a:r>
            <a:r>
              <a:rPr lang="en-US" altLang="zh-CN" sz="2200" b="1" dirty="0" smtClean="0">
                <a:solidFill>
                  <a:srgbClr val="FF00FF"/>
                </a:solidFill>
                <a:latin typeface="Comic Sans MS" pitchFamily="66" charset="0"/>
                <a:ea typeface="宋体" pitchFamily="2" charset="-122"/>
              </a:rPr>
              <a:t> theorem</a:t>
            </a:r>
            <a:r>
              <a:rPr lang="en-US" altLang="zh-CN" sz="2200" b="1" i="1" dirty="0" smtClean="0">
                <a:solidFill>
                  <a:srgbClr val="FF00FF"/>
                </a:solidFill>
                <a:latin typeface="Comic Sans MS" pitchFamily="66" charset="0"/>
                <a:ea typeface="宋体" pitchFamily="2" charset="-122"/>
              </a:rPr>
              <a:t> </a:t>
            </a:r>
            <a:r>
              <a:rPr lang="en-US" altLang="zh-CN" sz="2200" dirty="0" smtClean="0">
                <a:latin typeface="Comic Sans MS" pitchFamily="66" charset="0"/>
                <a:ea typeface="宋体" pitchFamily="2" charset="-122"/>
              </a:rPr>
              <a:t>for the closed surface S</a:t>
            </a:r>
            <a:r>
              <a:rPr lang="en-US" altLang="zh-CN" sz="2200" i="1" dirty="0" smtClean="0">
                <a:latin typeface="Comic Sans MS" pitchFamily="66" charset="0"/>
                <a:ea typeface="宋体" pitchFamily="2" charset="-122"/>
              </a:rPr>
              <a:t> </a:t>
            </a:r>
            <a:r>
              <a:rPr lang="en-US" altLang="zh-CN" sz="2200" dirty="0" smtClean="0">
                <a:latin typeface="Comic Sans MS" pitchFamily="66" charset="0"/>
                <a:ea typeface="宋体" pitchFamily="2" charset="-122"/>
              </a:rPr>
              <a:t>shown below is   </a:t>
            </a:r>
          </a:p>
          <a:p>
            <a:pPr algn="just" eaLnBrk="1" hangingPunct="1">
              <a:lnSpc>
                <a:spcPct val="90000"/>
              </a:lnSpc>
              <a:buFontTx/>
              <a:buNone/>
            </a:pPr>
            <a:endParaRPr lang="en-US" altLang="zh-CN" sz="2200" dirty="0" smtClean="0">
              <a:latin typeface="Comic Sans MS" pitchFamily="66" charset="0"/>
              <a:ea typeface="宋体" pitchFamily="2" charset="-122"/>
            </a:endParaRPr>
          </a:p>
          <a:p>
            <a:pPr algn="just" eaLnBrk="1" hangingPunct="1">
              <a:lnSpc>
                <a:spcPct val="90000"/>
              </a:lnSpc>
              <a:buFontTx/>
              <a:buNone/>
            </a:pPr>
            <a:r>
              <a:rPr lang="en-US" altLang="zh-CN" sz="2200" dirty="0" smtClean="0">
                <a:latin typeface="Comic Sans MS" pitchFamily="66" charset="0"/>
                <a:ea typeface="宋体" pitchFamily="2" charset="-122"/>
              </a:rPr>
              <a:t>    </a:t>
            </a:r>
            <a:r>
              <a:rPr lang="zh-CN" altLang="en-US" sz="2200" b="1" dirty="0" smtClean="0">
                <a:solidFill>
                  <a:srgbClr val="FF00FF"/>
                </a:solidFill>
                <a:latin typeface="Comic Sans MS" pitchFamily="66" charset="0"/>
                <a:ea typeface="楷体_GB2312" pitchFamily="49" charset="-122"/>
              </a:rPr>
              <a:t>闭合面上的坡印亭定理的一般表示式为：</a:t>
            </a:r>
          </a:p>
          <a:p>
            <a:pPr algn="just" eaLnBrk="1" hangingPunct="1">
              <a:lnSpc>
                <a:spcPct val="90000"/>
              </a:lnSpc>
              <a:buFontTx/>
              <a:buNone/>
            </a:pPr>
            <a:endParaRPr lang="en-US" altLang="zh-CN" sz="2200" dirty="0" smtClean="0">
              <a:latin typeface="Comic Sans MS" pitchFamily="66" charset="0"/>
              <a:ea typeface="宋体" pitchFamily="2" charset="-122"/>
            </a:endParaRPr>
          </a:p>
          <a:p>
            <a:pPr algn="just" eaLnBrk="1" hangingPunct="1">
              <a:lnSpc>
                <a:spcPct val="90000"/>
              </a:lnSpc>
            </a:pPr>
            <a:endParaRPr lang="en-US" altLang="zh-CN" sz="2200" dirty="0" smtClean="0">
              <a:latin typeface="Comic Sans MS" pitchFamily="66" charset="0"/>
              <a:ea typeface="宋体" pitchFamily="2" charset="-122"/>
            </a:endParaRPr>
          </a:p>
          <a:p>
            <a:pPr eaLnBrk="1" hangingPunct="1">
              <a:lnSpc>
                <a:spcPct val="90000"/>
              </a:lnSpc>
              <a:buFontTx/>
              <a:buNone/>
            </a:pPr>
            <a:r>
              <a:rPr lang="en-US" altLang="zh-CN" sz="2200" i="1" dirty="0" smtClean="0">
                <a:latin typeface="Comic Sans MS" pitchFamily="66" charset="0"/>
                <a:ea typeface="宋体" pitchFamily="2" charset="-122"/>
              </a:rPr>
              <a:t>    </a:t>
            </a:r>
          </a:p>
          <a:p>
            <a:pPr algn="just" eaLnBrk="1" hangingPunct="1">
              <a:lnSpc>
                <a:spcPct val="90000"/>
              </a:lnSpc>
              <a:buFontTx/>
              <a:buNone/>
            </a:pPr>
            <a:r>
              <a:rPr lang="en-US" altLang="zh-CN" sz="2400" dirty="0" smtClean="0">
                <a:latin typeface="TimesNewRoman" charset="0"/>
                <a:ea typeface="宋体" pitchFamily="2" charset="-122"/>
              </a:rPr>
              <a:t>     </a:t>
            </a:r>
            <a:endParaRPr lang="en-US" altLang="zh-CN" sz="2000" dirty="0" smtClean="0">
              <a:latin typeface="TimesNewRoman,Italic" charset="0"/>
              <a:ea typeface="宋体" pitchFamily="2" charset="-122"/>
            </a:endParaRPr>
          </a:p>
          <a:p>
            <a:pPr algn="just" eaLnBrk="1" hangingPunct="1">
              <a:lnSpc>
                <a:spcPct val="90000"/>
              </a:lnSpc>
            </a:pPr>
            <a:endParaRPr lang="en-US" altLang="zh-CN" sz="2000" dirty="0" smtClean="0">
              <a:latin typeface="TimesNewRoman" charset="0"/>
              <a:ea typeface="宋体" pitchFamily="2" charset="-122"/>
            </a:endParaRPr>
          </a:p>
          <a:p>
            <a:pPr eaLnBrk="1" hangingPunct="1">
              <a:lnSpc>
                <a:spcPct val="90000"/>
              </a:lnSpc>
            </a:pPr>
            <a:endParaRPr lang="zh-CN" altLang="en-US" sz="2000" dirty="0" smtClean="0">
              <a:ea typeface="宋体" pitchFamily="2" charset="-122"/>
            </a:endParaRPr>
          </a:p>
        </p:txBody>
      </p:sp>
      <p:pic>
        <p:nvPicPr>
          <p:cNvPr id="5222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5105400"/>
            <a:ext cx="37338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9"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B8D43FD1-9B89-415A-B227-37A73396DD73}" type="slidenum">
              <a:rPr lang="zh-CN" altLang="en-US" sz="1400" b="0"/>
              <a:pPr eaLnBrk="1" hangingPunct="1"/>
              <a:t>66</a:t>
            </a:fld>
            <a:endParaRPr lang="en-US" altLang="zh-CN" sz="1400" b="0"/>
          </a:p>
        </p:txBody>
      </p:sp>
    </p:spTree>
    <p:extLst>
      <p:ext uri="{BB962C8B-B14F-4D97-AF65-F5344CB8AC3E}">
        <p14:creationId xmlns:p14="http://schemas.microsoft.com/office/powerpoint/2010/main" val="40884633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1524000" y="1752600"/>
            <a:ext cx="6858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lnSpc>
                <a:spcPct val="90000"/>
              </a:lnSpc>
              <a:buFontTx/>
              <a:buNone/>
            </a:pPr>
            <a:r>
              <a:rPr lang="en-US" altLang="zh-CN" sz="2200" b="0" i="1" dirty="0">
                <a:latin typeface="Comic Sans MS" pitchFamily="66" charset="0"/>
                <a:ea typeface="宋体" pitchFamily="2" charset="-122"/>
              </a:rPr>
              <a:t>   </a:t>
            </a:r>
          </a:p>
          <a:p>
            <a:pPr eaLnBrk="1" hangingPunct="1">
              <a:lnSpc>
                <a:spcPct val="90000"/>
              </a:lnSpc>
              <a:buFontTx/>
              <a:buNone/>
            </a:pPr>
            <a:r>
              <a:rPr lang="en-US" altLang="zh-CN" sz="2200" b="0" i="1" dirty="0">
                <a:latin typeface="Comic Sans MS" pitchFamily="66" charset="0"/>
                <a:ea typeface="宋体" pitchFamily="2" charset="-122"/>
              </a:rPr>
              <a:t>    P</a:t>
            </a:r>
            <a:r>
              <a:rPr lang="en-US" altLang="zh-CN" sz="2200" b="0" i="1" baseline="-25000" dirty="0">
                <a:latin typeface="Comic Sans MS" pitchFamily="66" charset="0"/>
                <a:ea typeface="宋体" pitchFamily="2" charset="-122"/>
              </a:rPr>
              <a:t>s</a:t>
            </a:r>
            <a:r>
              <a:rPr lang="en-US" altLang="zh-CN" sz="2200" b="0" i="1" dirty="0">
                <a:latin typeface="Comic Sans MS" pitchFamily="66" charset="0"/>
                <a:ea typeface="宋体" pitchFamily="2" charset="-122"/>
              </a:rPr>
              <a:t> </a:t>
            </a:r>
            <a:r>
              <a:rPr lang="en-US" altLang="zh-CN" sz="2200" b="0" dirty="0">
                <a:latin typeface="Comic Sans MS" pitchFamily="66" charset="0"/>
                <a:ea typeface="宋体" pitchFamily="2" charset="-122"/>
              </a:rPr>
              <a:t>- power delivered by the sources within </a:t>
            </a:r>
            <a:r>
              <a:rPr lang="en-US" altLang="zh-CN" sz="2200" b="0" i="1" dirty="0">
                <a:latin typeface="Comic Sans MS" pitchFamily="66" charset="0"/>
                <a:ea typeface="宋体" pitchFamily="2" charset="-122"/>
              </a:rPr>
              <a:t>S</a:t>
            </a:r>
          </a:p>
          <a:p>
            <a:pPr eaLnBrk="1" hangingPunct="1">
              <a:lnSpc>
                <a:spcPct val="90000"/>
              </a:lnSpc>
              <a:buFontTx/>
              <a:buNone/>
            </a:pPr>
            <a:endParaRPr lang="en-US" altLang="zh-CN" sz="2200" b="0" i="1" dirty="0">
              <a:latin typeface="Comic Sans MS" pitchFamily="66" charset="0"/>
              <a:ea typeface="宋体" pitchFamily="2" charset="-122"/>
            </a:endParaRPr>
          </a:p>
          <a:p>
            <a:pPr eaLnBrk="1" hangingPunct="1">
              <a:lnSpc>
                <a:spcPct val="90000"/>
              </a:lnSpc>
              <a:buFontTx/>
              <a:buNone/>
            </a:pPr>
            <a:r>
              <a:rPr lang="en-US" altLang="zh-CN" sz="2200" b="0" i="1" dirty="0">
                <a:latin typeface="Comic Sans MS" pitchFamily="66" charset="0"/>
                <a:ea typeface="宋体" pitchFamily="2" charset="-122"/>
              </a:rPr>
              <a:t>    P</a:t>
            </a:r>
            <a:r>
              <a:rPr lang="en-US" altLang="zh-CN" sz="2200" b="0" i="1" baseline="-25000" dirty="0">
                <a:latin typeface="Comic Sans MS" pitchFamily="66" charset="0"/>
                <a:ea typeface="宋体" pitchFamily="2" charset="-122"/>
              </a:rPr>
              <a:t>o</a:t>
            </a:r>
            <a:r>
              <a:rPr lang="en-US" altLang="zh-CN" sz="2200" b="0" i="1" dirty="0">
                <a:latin typeface="Comic Sans MS" pitchFamily="66" charset="0"/>
                <a:ea typeface="宋体" pitchFamily="2" charset="-122"/>
              </a:rPr>
              <a:t> </a:t>
            </a:r>
            <a:r>
              <a:rPr lang="en-US" altLang="zh-CN" sz="2200" b="0" dirty="0">
                <a:latin typeface="Comic Sans MS" pitchFamily="66" charset="0"/>
                <a:ea typeface="宋体" pitchFamily="2" charset="-122"/>
              </a:rPr>
              <a:t>- power passing outward through </a:t>
            </a:r>
            <a:r>
              <a:rPr lang="en-US" altLang="zh-CN" sz="2200" b="0" i="1" dirty="0">
                <a:latin typeface="Comic Sans MS" pitchFamily="66" charset="0"/>
                <a:ea typeface="宋体" pitchFamily="2" charset="-122"/>
              </a:rPr>
              <a:t>S</a:t>
            </a:r>
          </a:p>
          <a:p>
            <a:pPr eaLnBrk="1" hangingPunct="1">
              <a:lnSpc>
                <a:spcPct val="90000"/>
              </a:lnSpc>
              <a:buFontTx/>
              <a:buNone/>
            </a:pPr>
            <a:endParaRPr lang="en-US" altLang="zh-CN" sz="2200" b="0" i="1" dirty="0">
              <a:latin typeface="Comic Sans MS" pitchFamily="66" charset="0"/>
              <a:ea typeface="宋体" pitchFamily="2" charset="-122"/>
            </a:endParaRPr>
          </a:p>
          <a:p>
            <a:pPr eaLnBrk="1" hangingPunct="1">
              <a:lnSpc>
                <a:spcPct val="90000"/>
              </a:lnSpc>
              <a:buFontTx/>
              <a:buNone/>
            </a:pPr>
            <a:r>
              <a:rPr lang="en-US" altLang="zh-CN" sz="2200" b="0" i="1" dirty="0">
                <a:latin typeface="Comic Sans MS" pitchFamily="66" charset="0"/>
                <a:ea typeface="宋体" pitchFamily="2" charset="-122"/>
              </a:rPr>
              <a:t>    P</a:t>
            </a:r>
            <a:r>
              <a:rPr lang="en-US" altLang="zh-CN" sz="2200" b="0" i="1" baseline="-25000" dirty="0">
                <a:latin typeface="Comic Sans MS" pitchFamily="66" charset="0"/>
                <a:ea typeface="宋体" pitchFamily="2" charset="-122"/>
              </a:rPr>
              <a:t>l</a:t>
            </a:r>
            <a:r>
              <a:rPr lang="en-US" altLang="zh-CN" sz="2200" b="0" i="1" dirty="0">
                <a:latin typeface="Comic Sans MS" pitchFamily="66" charset="0"/>
                <a:ea typeface="宋体" pitchFamily="2" charset="-122"/>
              </a:rPr>
              <a:t> </a:t>
            </a:r>
            <a:r>
              <a:rPr lang="en-US" altLang="zh-CN" sz="2200" b="0" dirty="0">
                <a:latin typeface="Comic Sans MS" pitchFamily="66" charset="0"/>
                <a:ea typeface="宋体" pitchFamily="2" charset="-122"/>
              </a:rPr>
              <a:t>- power dissipated within </a:t>
            </a:r>
            <a:r>
              <a:rPr lang="en-US" altLang="zh-CN" sz="2200" b="0" i="1" dirty="0">
                <a:latin typeface="Comic Sans MS" pitchFamily="66" charset="0"/>
                <a:ea typeface="宋体" pitchFamily="2" charset="-122"/>
              </a:rPr>
              <a:t>S</a:t>
            </a:r>
          </a:p>
          <a:p>
            <a:pPr eaLnBrk="1" hangingPunct="1">
              <a:lnSpc>
                <a:spcPct val="90000"/>
              </a:lnSpc>
              <a:buFontTx/>
              <a:buNone/>
            </a:pPr>
            <a:endParaRPr lang="en-US" altLang="zh-CN" sz="2200" b="0" dirty="0">
              <a:latin typeface="Comic Sans MS" pitchFamily="66" charset="0"/>
              <a:ea typeface="宋体" pitchFamily="2" charset="-122"/>
            </a:endParaRPr>
          </a:p>
          <a:p>
            <a:pPr eaLnBrk="1" hangingPunct="1">
              <a:lnSpc>
                <a:spcPct val="90000"/>
              </a:lnSpc>
              <a:buFontTx/>
              <a:buNone/>
            </a:pPr>
            <a:r>
              <a:rPr lang="en-US" altLang="zh-CN" sz="2200" b="0" i="1" dirty="0">
                <a:latin typeface="Comic Sans MS" pitchFamily="66" charset="0"/>
                <a:ea typeface="宋体" pitchFamily="2" charset="-122"/>
              </a:rPr>
              <a:t>   W</a:t>
            </a:r>
            <a:r>
              <a:rPr lang="en-US" altLang="zh-CN" sz="2200" b="0" i="1" baseline="-25000" dirty="0">
                <a:latin typeface="Comic Sans MS" pitchFamily="66" charset="0"/>
                <a:ea typeface="宋体" pitchFamily="2" charset="-122"/>
              </a:rPr>
              <a:t>m</a:t>
            </a:r>
            <a:r>
              <a:rPr lang="en-US" altLang="zh-CN" sz="2200" b="0" i="1" dirty="0">
                <a:latin typeface="Comic Sans MS" pitchFamily="66" charset="0"/>
                <a:ea typeface="宋体" pitchFamily="2" charset="-122"/>
              </a:rPr>
              <a:t> </a:t>
            </a:r>
            <a:r>
              <a:rPr lang="en-US" altLang="zh-CN" sz="2200" b="0" dirty="0">
                <a:latin typeface="Comic Sans MS" pitchFamily="66" charset="0"/>
                <a:ea typeface="宋体" pitchFamily="2" charset="-122"/>
              </a:rPr>
              <a:t>- magnetic energy stored within </a:t>
            </a:r>
            <a:r>
              <a:rPr lang="en-US" altLang="zh-CN" sz="2200" b="0" i="1" dirty="0">
                <a:latin typeface="Comic Sans MS" pitchFamily="66" charset="0"/>
                <a:ea typeface="宋体" pitchFamily="2" charset="-122"/>
              </a:rPr>
              <a:t>S</a:t>
            </a:r>
          </a:p>
          <a:p>
            <a:pPr eaLnBrk="1" hangingPunct="1">
              <a:lnSpc>
                <a:spcPct val="90000"/>
              </a:lnSpc>
              <a:buFontTx/>
              <a:buNone/>
            </a:pPr>
            <a:endParaRPr lang="en-US" altLang="zh-CN" sz="2200" b="0" dirty="0">
              <a:latin typeface="Comic Sans MS" pitchFamily="66" charset="0"/>
              <a:ea typeface="宋体" pitchFamily="2" charset="-122"/>
            </a:endParaRPr>
          </a:p>
          <a:p>
            <a:pPr eaLnBrk="1" hangingPunct="1">
              <a:lnSpc>
                <a:spcPct val="90000"/>
              </a:lnSpc>
              <a:buFontTx/>
              <a:buNone/>
            </a:pPr>
            <a:r>
              <a:rPr lang="en-US" altLang="zh-CN" sz="2200" b="0" i="1" dirty="0">
                <a:latin typeface="Comic Sans MS" pitchFamily="66" charset="0"/>
                <a:ea typeface="宋体" pitchFamily="2" charset="-122"/>
              </a:rPr>
              <a:t>   W</a:t>
            </a:r>
            <a:r>
              <a:rPr lang="en-US" altLang="zh-CN" sz="2200" b="0" i="1" baseline="-25000" dirty="0">
                <a:latin typeface="Comic Sans MS" pitchFamily="66" charset="0"/>
                <a:ea typeface="宋体" pitchFamily="2" charset="-122"/>
              </a:rPr>
              <a:t>e</a:t>
            </a:r>
            <a:r>
              <a:rPr lang="en-US" altLang="zh-CN" sz="2200" b="0" i="1" dirty="0">
                <a:latin typeface="Comic Sans MS" pitchFamily="66" charset="0"/>
                <a:ea typeface="宋体" pitchFamily="2" charset="-122"/>
              </a:rPr>
              <a:t> </a:t>
            </a:r>
            <a:r>
              <a:rPr lang="en-US" altLang="zh-CN" sz="2200" b="0" dirty="0">
                <a:latin typeface="Comic Sans MS" pitchFamily="66" charset="0"/>
                <a:ea typeface="宋体" pitchFamily="2" charset="-122"/>
              </a:rPr>
              <a:t>- electric energy stored within </a:t>
            </a:r>
            <a:r>
              <a:rPr lang="en-US" altLang="zh-CN" sz="2200" b="0" i="1" dirty="0">
                <a:latin typeface="Comic Sans MS" pitchFamily="66" charset="0"/>
                <a:ea typeface="宋体" pitchFamily="2" charset="-122"/>
              </a:rPr>
              <a:t>S</a:t>
            </a:r>
            <a:endParaRPr lang="en-US" altLang="zh-CN" sz="2200" b="0" dirty="0">
              <a:latin typeface="Comic Sans MS" pitchFamily="66" charset="0"/>
              <a:ea typeface="宋体" pitchFamily="2" charset="-122"/>
            </a:endParaRPr>
          </a:p>
          <a:p>
            <a:pPr algn="just" eaLnBrk="1" hangingPunct="1">
              <a:lnSpc>
                <a:spcPct val="90000"/>
              </a:lnSpc>
              <a:buFontTx/>
              <a:buNone/>
            </a:pPr>
            <a:r>
              <a:rPr lang="en-US" altLang="zh-CN" sz="2400" b="0" dirty="0">
                <a:latin typeface="TimesNewRoman" charset="0"/>
                <a:ea typeface="宋体" pitchFamily="2" charset="-122"/>
              </a:rPr>
              <a:t>     </a:t>
            </a:r>
            <a:endParaRPr lang="en-US" altLang="zh-CN" sz="2000" b="0" dirty="0">
              <a:latin typeface="TimesNewRoman,Italic" charset="0"/>
              <a:ea typeface="宋体" pitchFamily="2" charset="-122"/>
            </a:endParaRPr>
          </a:p>
          <a:p>
            <a:pPr algn="just" eaLnBrk="1" hangingPunct="1">
              <a:lnSpc>
                <a:spcPct val="90000"/>
              </a:lnSpc>
              <a:buFontTx/>
              <a:buChar char="•"/>
            </a:pPr>
            <a:endParaRPr lang="en-US" altLang="zh-CN" sz="2000" b="0" dirty="0">
              <a:latin typeface="TimesNewRoman" charset="0"/>
              <a:ea typeface="宋体" pitchFamily="2" charset="-122"/>
            </a:endParaRPr>
          </a:p>
          <a:p>
            <a:pPr eaLnBrk="1" hangingPunct="1">
              <a:lnSpc>
                <a:spcPct val="90000"/>
              </a:lnSpc>
              <a:buFontTx/>
              <a:buChar char="•"/>
            </a:pPr>
            <a:endParaRPr lang="zh-CN" altLang="en-US" sz="2000" b="0" dirty="0">
              <a:ea typeface="宋体" pitchFamily="2" charset="-122"/>
            </a:endParaRPr>
          </a:p>
        </p:txBody>
      </p:sp>
      <p:sp>
        <p:nvSpPr>
          <p:cNvPr id="53251"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8979AEF1-CED1-4B2A-915E-D51A96934AFC}" type="slidenum">
              <a:rPr lang="zh-CN" altLang="en-US" sz="1400" b="0"/>
              <a:pPr eaLnBrk="1" hangingPunct="1"/>
              <a:t>67</a:t>
            </a:fld>
            <a:endParaRPr lang="en-US" altLang="zh-CN" sz="1400" b="0"/>
          </a:p>
        </p:txBody>
      </p:sp>
    </p:spTree>
    <p:extLst>
      <p:ext uri="{BB962C8B-B14F-4D97-AF65-F5344CB8AC3E}">
        <p14:creationId xmlns:p14="http://schemas.microsoft.com/office/powerpoint/2010/main" val="17452350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683568" y="2924944"/>
            <a:ext cx="77724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lnSpc>
                <a:spcPct val="90000"/>
              </a:lnSpc>
            </a:pPr>
            <a:r>
              <a:rPr lang="en-US" altLang="zh-CN" sz="2400" b="0" dirty="0">
                <a:latin typeface="Comic Sans MS" pitchFamily="66" charset="0"/>
                <a:ea typeface="宋体" pitchFamily="2" charset="-122"/>
              </a:rPr>
              <a:t>For the one-port network, we assume that no sources are located within the surface </a:t>
            </a:r>
            <a:r>
              <a:rPr lang="en-US" altLang="zh-CN" sz="2400" b="0" i="1" dirty="0">
                <a:latin typeface="Comic Sans MS" pitchFamily="66" charset="0"/>
                <a:ea typeface="宋体" pitchFamily="2" charset="-122"/>
              </a:rPr>
              <a:t>S </a:t>
            </a:r>
            <a:r>
              <a:rPr lang="en-US" altLang="zh-CN" sz="2400" b="0" dirty="0">
                <a:latin typeface="Comic Sans MS" pitchFamily="66" charset="0"/>
                <a:ea typeface="宋体" pitchFamily="2" charset="-122"/>
              </a:rPr>
              <a:t>(</a:t>
            </a:r>
            <a:r>
              <a:rPr lang="en-US" altLang="zh-CN" sz="2400" b="0" i="1" dirty="0">
                <a:latin typeface="Comic Sans MS" pitchFamily="66" charset="0"/>
                <a:ea typeface="宋体" pitchFamily="2" charset="-122"/>
              </a:rPr>
              <a:t>P</a:t>
            </a:r>
            <a:r>
              <a:rPr lang="en-US" altLang="zh-CN" sz="2400" b="0" i="1" baseline="-25000" dirty="0">
                <a:latin typeface="Comic Sans MS" pitchFamily="66" charset="0"/>
                <a:ea typeface="宋体" pitchFamily="2" charset="-122"/>
              </a:rPr>
              <a:t>s</a:t>
            </a:r>
            <a:r>
              <a:rPr lang="en-US" altLang="zh-CN" sz="2400" b="0" i="1" dirty="0">
                <a:latin typeface="Comic Sans MS" pitchFamily="66" charset="0"/>
                <a:ea typeface="宋体" pitchFamily="2" charset="-122"/>
              </a:rPr>
              <a:t> </a:t>
            </a:r>
            <a:r>
              <a:rPr lang="en-US" altLang="zh-CN" sz="2400" b="0" dirty="0">
                <a:latin typeface="Comic Sans MS" pitchFamily="66" charset="0"/>
                <a:ea typeface="宋体" pitchFamily="2" charset="-122"/>
              </a:rPr>
              <a:t>= 0). </a:t>
            </a:r>
          </a:p>
          <a:p>
            <a:pPr algn="just" eaLnBrk="1" hangingPunct="1">
              <a:lnSpc>
                <a:spcPct val="90000"/>
              </a:lnSpc>
            </a:pPr>
            <a:r>
              <a:rPr lang="en-US" altLang="zh-CN" sz="2400" b="0" dirty="0">
                <a:latin typeface="Comic Sans MS" pitchFamily="66" charset="0"/>
                <a:ea typeface="宋体" pitchFamily="2" charset="-122"/>
              </a:rPr>
              <a:t>The unit normal </a:t>
            </a:r>
            <a:r>
              <a:rPr lang="en-US" altLang="zh-CN" sz="2400" i="1" dirty="0">
                <a:latin typeface="Comic Sans MS" pitchFamily="66" charset="0"/>
                <a:ea typeface="宋体" pitchFamily="2" charset="-122"/>
              </a:rPr>
              <a:t>n </a:t>
            </a:r>
            <a:r>
              <a:rPr lang="en-US" altLang="zh-CN" sz="2400" b="0" dirty="0">
                <a:latin typeface="Comic Sans MS" pitchFamily="66" charset="0"/>
                <a:ea typeface="宋体" pitchFamily="2" charset="-122"/>
              </a:rPr>
              <a:t>is an inward pointing normal for the one-port network such that </a:t>
            </a:r>
            <a:r>
              <a:rPr lang="en-US" altLang="zh-CN" sz="2400" dirty="0">
                <a:solidFill>
                  <a:srgbClr val="FF00FF"/>
                </a:solidFill>
                <a:latin typeface="Comic Sans MS" pitchFamily="66" charset="0"/>
                <a:ea typeface="宋体" pitchFamily="2" charset="-122"/>
              </a:rPr>
              <a:t>the term </a:t>
            </a:r>
            <a:r>
              <a:rPr lang="en-US" altLang="zh-CN" sz="2400" i="1" dirty="0">
                <a:solidFill>
                  <a:srgbClr val="FF00FF"/>
                </a:solidFill>
                <a:latin typeface="Comic Sans MS" pitchFamily="66" charset="0"/>
                <a:ea typeface="宋体" pitchFamily="2" charset="-122"/>
              </a:rPr>
              <a:t>P</a:t>
            </a:r>
            <a:r>
              <a:rPr lang="en-US" altLang="zh-CN" sz="2400" i="1" baseline="-25000" dirty="0">
                <a:solidFill>
                  <a:srgbClr val="FF00FF"/>
                </a:solidFill>
                <a:latin typeface="Comic Sans MS" pitchFamily="66" charset="0"/>
                <a:ea typeface="宋体" pitchFamily="2" charset="-122"/>
              </a:rPr>
              <a:t>o</a:t>
            </a:r>
            <a:r>
              <a:rPr lang="en-US" altLang="zh-CN" sz="2400" i="1" dirty="0">
                <a:solidFill>
                  <a:srgbClr val="FF00FF"/>
                </a:solidFill>
                <a:latin typeface="Comic Sans MS" pitchFamily="66" charset="0"/>
                <a:ea typeface="宋体" pitchFamily="2" charset="-122"/>
              </a:rPr>
              <a:t> </a:t>
            </a:r>
            <a:r>
              <a:rPr lang="en-US" altLang="zh-CN" sz="2400" dirty="0">
                <a:solidFill>
                  <a:srgbClr val="FF00FF"/>
                </a:solidFill>
                <a:latin typeface="Comic Sans MS" pitchFamily="66" charset="0"/>
                <a:ea typeface="宋体" pitchFamily="2" charset="-122"/>
              </a:rPr>
              <a:t>is negative and represents the power flow into the one-port network. </a:t>
            </a:r>
            <a:r>
              <a:rPr lang="en-US" altLang="zh-CN" sz="2400" i="1" dirty="0">
                <a:solidFill>
                  <a:srgbClr val="FF00FF"/>
                </a:solidFill>
                <a:latin typeface="Comic Sans MS" pitchFamily="66" charset="0"/>
                <a:ea typeface="宋体" pitchFamily="2" charset="-122"/>
              </a:rPr>
              <a:t>P</a:t>
            </a:r>
            <a:r>
              <a:rPr lang="en-US" altLang="zh-CN" sz="2400" i="1" baseline="-25000" dirty="0">
                <a:solidFill>
                  <a:srgbClr val="FF00FF"/>
                </a:solidFill>
                <a:latin typeface="Comic Sans MS" pitchFamily="66" charset="0"/>
                <a:ea typeface="宋体" pitchFamily="2" charset="-122"/>
              </a:rPr>
              <a:t>o</a:t>
            </a:r>
            <a:r>
              <a:rPr lang="en-US" altLang="zh-CN" sz="2400" i="1" dirty="0">
                <a:solidFill>
                  <a:srgbClr val="FF00FF"/>
                </a:solidFill>
                <a:latin typeface="Comic Sans MS" pitchFamily="66" charset="0"/>
                <a:ea typeface="宋体" pitchFamily="2" charset="-122"/>
              </a:rPr>
              <a:t> </a:t>
            </a:r>
            <a:r>
              <a:rPr lang="zh-CN" altLang="en-US" sz="2400" dirty="0">
                <a:solidFill>
                  <a:srgbClr val="FF00FF"/>
                </a:solidFill>
                <a:latin typeface="Comic Sans MS" pitchFamily="66" charset="0"/>
                <a:ea typeface="楷体_GB2312" pitchFamily="49" charset="-122"/>
              </a:rPr>
              <a:t>代表流进一端口网络的功率</a:t>
            </a:r>
          </a:p>
          <a:p>
            <a:pPr eaLnBrk="1" hangingPunct="1">
              <a:lnSpc>
                <a:spcPct val="90000"/>
              </a:lnSpc>
              <a:buFontTx/>
              <a:buNone/>
            </a:pPr>
            <a:endParaRPr lang="en-US" altLang="zh-CN" sz="2800" dirty="0">
              <a:solidFill>
                <a:srgbClr val="FF00FF"/>
              </a:solidFill>
              <a:latin typeface="TimesNewRoman" charset="0"/>
              <a:ea typeface="宋体" pitchFamily="2" charset="-122"/>
            </a:endParaRPr>
          </a:p>
          <a:p>
            <a:pPr eaLnBrk="1" hangingPunct="1">
              <a:lnSpc>
                <a:spcPct val="90000"/>
              </a:lnSpc>
              <a:buFontTx/>
              <a:buNone/>
            </a:pPr>
            <a:endParaRPr lang="en-US" altLang="zh-CN" sz="2800" b="0" dirty="0">
              <a:latin typeface="TimesNewRoman,Italic" charset="0"/>
              <a:ea typeface="宋体" pitchFamily="2" charset="-122"/>
            </a:endParaRPr>
          </a:p>
          <a:p>
            <a:pPr algn="just" eaLnBrk="1" hangingPunct="1">
              <a:lnSpc>
                <a:spcPct val="90000"/>
              </a:lnSpc>
              <a:buFontTx/>
              <a:buChar char="•"/>
            </a:pPr>
            <a:endParaRPr lang="en-US" altLang="zh-CN" sz="1800" b="0" dirty="0">
              <a:latin typeface="TimesNewRoman" charset="0"/>
              <a:ea typeface="宋体" pitchFamily="2" charset="-122"/>
            </a:endParaRPr>
          </a:p>
          <a:p>
            <a:pPr eaLnBrk="1" hangingPunct="1">
              <a:lnSpc>
                <a:spcPct val="90000"/>
              </a:lnSpc>
              <a:buFontTx/>
              <a:buChar char="•"/>
            </a:pPr>
            <a:endParaRPr lang="en-US" altLang="zh-CN" sz="1800" b="0" dirty="0">
              <a:ea typeface="宋体" pitchFamily="2" charset="-122"/>
            </a:endParaRPr>
          </a:p>
        </p:txBody>
      </p:sp>
      <p:sp>
        <p:nvSpPr>
          <p:cNvPr id="54275"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18C2612E-334B-480A-87A8-BB807D1C42D9}" type="slidenum">
              <a:rPr lang="zh-CN" altLang="en-US" sz="1400" b="0"/>
              <a:pPr eaLnBrk="1" hangingPunct="1"/>
              <a:t>68</a:t>
            </a:fld>
            <a:endParaRPr lang="en-US" altLang="zh-CN" sz="1400" b="0"/>
          </a:p>
        </p:txBody>
      </p:sp>
    </p:spTree>
    <p:extLst>
      <p:ext uri="{BB962C8B-B14F-4D97-AF65-F5344CB8AC3E}">
        <p14:creationId xmlns:p14="http://schemas.microsoft.com/office/powerpoint/2010/main" val="1387989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body" idx="1"/>
          </p:nvPr>
        </p:nvSpPr>
        <p:spPr>
          <a:xfrm>
            <a:off x="971600" y="1628800"/>
            <a:ext cx="7391400" cy="4572000"/>
          </a:xfrm>
        </p:spPr>
        <p:txBody>
          <a:bodyPr/>
          <a:lstStyle/>
          <a:p>
            <a:pPr algn="just" eaLnBrk="1" hangingPunct="1">
              <a:lnSpc>
                <a:spcPct val="90000"/>
              </a:lnSpc>
            </a:pPr>
            <a:r>
              <a:rPr lang="en-US" altLang="zh-CN" sz="2400" dirty="0" err="1" smtClean="0">
                <a:latin typeface="Comic Sans MS" pitchFamily="66" charset="0"/>
                <a:ea typeface="宋体" pitchFamily="2" charset="-122"/>
              </a:rPr>
              <a:t>Poynting’s</a:t>
            </a:r>
            <a:r>
              <a:rPr lang="en-US" altLang="zh-CN" sz="2400" dirty="0" smtClean="0">
                <a:latin typeface="Comic Sans MS" pitchFamily="66" charset="0"/>
                <a:ea typeface="宋体" pitchFamily="2" charset="-122"/>
              </a:rPr>
              <a:t> theorem for the one-port network becomes </a:t>
            </a:r>
            <a:r>
              <a:rPr lang="zh-CN" altLang="en-US" sz="2400" b="1" dirty="0" smtClean="0">
                <a:solidFill>
                  <a:srgbClr val="FF00FF"/>
                </a:solidFill>
                <a:latin typeface="楷体_GB2312" pitchFamily="49" charset="-122"/>
                <a:ea typeface="楷体_GB2312" pitchFamily="49" charset="-122"/>
              </a:rPr>
              <a:t>一端口网络的坡印亭定理表示为:</a:t>
            </a:r>
            <a:r>
              <a:rPr lang="zh-CN" altLang="en-US" sz="2400" dirty="0" smtClean="0">
                <a:latin typeface="Comic Sans MS" pitchFamily="66" charset="0"/>
                <a:ea typeface="宋体" pitchFamily="2" charset="-122"/>
              </a:rPr>
              <a:t> </a:t>
            </a:r>
            <a:endParaRPr lang="en-US" altLang="zh-CN" sz="2400" dirty="0" smtClean="0">
              <a:latin typeface="Comic Sans MS" pitchFamily="66" charset="0"/>
              <a:ea typeface="宋体" pitchFamily="2" charset="-122"/>
            </a:endParaRPr>
          </a:p>
          <a:p>
            <a:pPr algn="just" eaLnBrk="1" hangingPunct="1">
              <a:lnSpc>
                <a:spcPct val="90000"/>
              </a:lnSpc>
            </a:pPr>
            <a:endParaRPr lang="en-US" altLang="zh-CN" sz="2400" dirty="0" smtClean="0">
              <a:latin typeface="Comic Sans MS" pitchFamily="66" charset="0"/>
              <a:ea typeface="宋体" pitchFamily="2" charset="-122"/>
            </a:endParaRPr>
          </a:p>
          <a:p>
            <a:pPr algn="just" eaLnBrk="1" hangingPunct="1">
              <a:lnSpc>
                <a:spcPct val="90000"/>
              </a:lnSpc>
            </a:pPr>
            <a:endParaRPr lang="en-US" altLang="zh-CN" sz="2400" dirty="0" smtClean="0">
              <a:latin typeface="Comic Sans MS" pitchFamily="66" charset="0"/>
              <a:ea typeface="宋体" pitchFamily="2" charset="-122"/>
            </a:endParaRPr>
          </a:p>
          <a:p>
            <a:pPr algn="just" eaLnBrk="1" hangingPunct="1">
              <a:lnSpc>
                <a:spcPct val="90000"/>
              </a:lnSpc>
              <a:buFontTx/>
              <a:buNone/>
            </a:pPr>
            <a:r>
              <a:rPr lang="en-US" altLang="zh-CN" sz="2400" dirty="0" smtClean="0">
                <a:latin typeface="Comic Sans MS" pitchFamily="66" charset="0"/>
                <a:ea typeface="宋体" pitchFamily="2" charset="-122"/>
              </a:rPr>
              <a:t>    </a:t>
            </a:r>
          </a:p>
          <a:p>
            <a:pPr algn="just" eaLnBrk="1" hangingPunct="1">
              <a:lnSpc>
                <a:spcPct val="90000"/>
              </a:lnSpc>
              <a:buFontTx/>
              <a:buNone/>
            </a:pPr>
            <a:r>
              <a:rPr lang="en-US" altLang="zh-CN" sz="2400" dirty="0" smtClean="0">
                <a:latin typeface="Comic Sans MS" pitchFamily="66" charset="0"/>
                <a:ea typeface="宋体" pitchFamily="2" charset="-122"/>
              </a:rPr>
              <a:t>    Introducing the transverse fields over the wave guiding structure defined previously (last note), the power flow into the one-port network is then given by the surface integral of the transverse fields in the terminal plane (opening).</a:t>
            </a:r>
          </a:p>
          <a:p>
            <a:pPr algn="just" eaLnBrk="1" hangingPunct="1">
              <a:lnSpc>
                <a:spcPct val="90000"/>
              </a:lnSpc>
              <a:buFontTx/>
              <a:buNone/>
            </a:pPr>
            <a:r>
              <a:rPr lang="en-US" altLang="zh-CN" sz="2400" dirty="0" smtClean="0">
                <a:latin typeface="Comic Sans MS" pitchFamily="66" charset="0"/>
                <a:ea typeface="宋体" pitchFamily="2" charset="-122"/>
              </a:rPr>
              <a:t>    </a:t>
            </a:r>
            <a:r>
              <a:rPr lang="zh-CN" altLang="en-US" sz="2400" b="1" dirty="0" smtClean="0">
                <a:solidFill>
                  <a:srgbClr val="FF00FF"/>
                </a:solidFill>
                <a:latin typeface="楷体_GB2312" pitchFamily="49" charset="-122"/>
                <a:ea typeface="楷体_GB2312" pitchFamily="49" charset="-122"/>
              </a:rPr>
              <a:t>把导波结构的横向场代入上式, 即可得流入一端口网络的功率：</a:t>
            </a:r>
          </a:p>
          <a:p>
            <a:pPr eaLnBrk="1" hangingPunct="1">
              <a:lnSpc>
                <a:spcPct val="90000"/>
              </a:lnSpc>
              <a:buFontTx/>
              <a:buNone/>
            </a:pPr>
            <a:endParaRPr lang="en-US" altLang="zh-CN" sz="2400" b="1" dirty="0" smtClean="0">
              <a:solidFill>
                <a:srgbClr val="FF00FF"/>
              </a:solidFill>
              <a:latin typeface="楷体_GB2312" pitchFamily="49" charset="-122"/>
              <a:ea typeface="楷体_GB2312" pitchFamily="49" charset="-122"/>
            </a:endParaRPr>
          </a:p>
          <a:p>
            <a:pPr algn="just" eaLnBrk="1" hangingPunct="1">
              <a:lnSpc>
                <a:spcPct val="90000"/>
              </a:lnSpc>
              <a:buFontTx/>
              <a:buNone/>
            </a:pPr>
            <a:endParaRPr lang="en-US" altLang="zh-CN" sz="2400" dirty="0" smtClean="0">
              <a:latin typeface="TimesNewRoman" charset="0"/>
              <a:ea typeface="宋体" pitchFamily="2" charset="-122"/>
            </a:endParaRPr>
          </a:p>
          <a:p>
            <a:pPr eaLnBrk="1" hangingPunct="1">
              <a:lnSpc>
                <a:spcPct val="90000"/>
              </a:lnSpc>
            </a:pPr>
            <a:endParaRPr lang="zh-CN" altLang="en-US" sz="2400" dirty="0" smtClean="0">
              <a:ea typeface="宋体" pitchFamily="2" charset="-122"/>
            </a:endParaRPr>
          </a:p>
        </p:txBody>
      </p:sp>
      <p:pic>
        <p:nvPicPr>
          <p:cNvPr id="5529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590800"/>
            <a:ext cx="32766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0"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7D45BDBB-4AF4-40EA-A88C-D626F07FFC05}" type="slidenum">
              <a:rPr lang="zh-CN" altLang="en-US" sz="1400" b="0"/>
              <a:pPr eaLnBrk="1" hangingPunct="1"/>
              <a:t>69</a:t>
            </a:fld>
            <a:endParaRPr lang="en-US" altLang="zh-CN" sz="1400" b="0"/>
          </a:p>
        </p:txBody>
      </p:sp>
    </p:spTree>
    <p:extLst>
      <p:ext uri="{BB962C8B-B14F-4D97-AF65-F5344CB8AC3E}">
        <p14:creationId xmlns:p14="http://schemas.microsoft.com/office/powerpoint/2010/main" val="1773299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sp>
        <p:nvSpPr>
          <p:cNvPr id="13" name="Rectangle 3"/>
          <p:cNvSpPr txBox="1">
            <a:spLocks noChangeArrowheads="1"/>
          </p:cNvSpPr>
          <p:nvPr/>
        </p:nvSpPr>
        <p:spPr>
          <a:xfrm>
            <a:off x="-36512" y="3181475"/>
            <a:ext cx="5688632" cy="457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400" b="1" u="sng" dirty="0" smtClean="0">
                <a:solidFill>
                  <a:srgbClr val="9900FF"/>
                </a:solidFill>
                <a:latin typeface="TimesNewRoman" charset="0"/>
                <a:ea typeface="宋体" pitchFamily="2" charset="-122"/>
              </a:rPr>
              <a:t>史密斯原图中心点</a:t>
            </a:r>
            <a:r>
              <a:rPr lang="en-US" altLang="zh-CN" sz="2400" dirty="0" smtClean="0">
                <a:latin typeface="TimesNewRoman" charset="0"/>
                <a:ea typeface="宋体" pitchFamily="2" charset="-122"/>
              </a:rPr>
              <a:t> </a:t>
            </a:r>
          </a:p>
          <a:p>
            <a:pPr>
              <a:buFont typeface="Wingdings" pitchFamily="2" charset="2"/>
              <a:buNone/>
            </a:pPr>
            <a:r>
              <a:rPr lang="en-US" altLang="zh-CN" sz="2400" dirty="0" smtClean="0">
                <a:latin typeface="TimesNewRoman" charset="0"/>
                <a:ea typeface="宋体" pitchFamily="2" charset="-122"/>
              </a:rPr>
              <a:t>   </a:t>
            </a:r>
            <a:r>
              <a:rPr lang="en-US" altLang="zh-CN" sz="2400" dirty="0" smtClean="0">
                <a:latin typeface="TimesNewRoman" charset="0"/>
                <a:ea typeface="宋体" pitchFamily="2" charset="-122"/>
                <a:sym typeface="Symbol" pitchFamily="18" charset="2"/>
              </a:rPr>
              <a:t>  </a:t>
            </a:r>
            <a:r>
              <a:rPr lang="en-US" altLang="zh-CN" sz="2400" dirty="0" smtClean="0">
                <a:latin typeface="TimesNewRoman" charset="0"/>
                <a:ea typeface="宋体" pitchFamily="2" charset="-122"/>
              </a:rPr>
              <a:t>|</a:t>
            </a:r>
            <a:r>
              <a:rPr lang="en-US" altLang="zh-CN" sz="2400" dirty="0" smtClean="0">
                <a:latin typeface="WPGreekCentury" charset="-122"/>
                <a:ea typeface="WPGreekCentury" charset="-122"/>
                <a:sym typeface="Symbol" pitchFamily="18" charset="2"/>
              </a:rPr>
              <a:t></a:t>
            </a:r>
            <a:r>
              <a:rPr lang="en-US" altLang="zh-CN" sz="2400" dirty="0" smtClean="0">
                <a:latin typeface="TimesNewRoman" charset="0"/>
                <a:ea typeface="宋体" pitchFamily="2" charset="-122"/>
              </a:rPr>
              <a:t>| = 0 	(</a:t>
            </a:r>
            <a:r>
              <a:rPr lang="zh-CN" altLang="en-US" sz="2400" dirty="0" smtClean="0">
                <a:latin typeface="TimesNewRoman" charset="0"/>
                <a:ea typeface="宋体" pitchFamily="2" charset="-122"/>
              </a:rPr>
              <a:t>无反射</a:t>
            </a:r>
            <a:r>
              <a:rPr lang="en-US" altLang="zh-CN" sz="2400" dirty="0" smtClean="0">
                <a:latin typeface="TimesNewRoman" charset="0"/>
                <a:ea typeface="宋体" pitchFamily="2" charset="-122"/>
              </a:rPr>
              <a:t> – </a:t>
            </a:r>
            <a:r>
              <a:rPr lang="zh-CN" altLang="en-US" sz="2400" dirty="0" smtClean="0">
                <a:latin typeface="TimesNewRoman" charset="0"/>
                <a:ea typeface="宋体" pitchFamily="2" charset="-122"/>
              </a:rPr>
              <a:t>匹配</a:t>
            </a:r>
            <a:r>
              <a:rPr lang="en-US" altLang="zh-CN" sz="2400" dirty="0" smtClean="0">
                <a:latin typeface="TimesNewRoman" charset="0"/>
                <a:ea typeface="宋体" pitchFamily="2" charset="-122"/>
              </a:rPr>
              <a:t>) (</a:t>
            </a:r>
            <a:r>
              <a:rPr lang="en-US" altLang="zh-CN" sz="2400" b="1" dirty="0" smtClean="0">
                <a:solidFill>
                  <a:srgbClr val="009900"/>
                </a:solidFill>
                <a:latin typeface="TimesNewRoman" charset="0"/>
                <a:ea typeface="宋体" pitchFamily="2" charset="-122"/>
              </a:rPr>
              <a:t>Z</a:t>
            </a:r>
            <a:r>
              <a:rPr lang="en-US" altLang="zh-CN" sz="2400" b="1" baseline="-25000" dirty="0" smtClean="0">
                <a:solidFill>
                  <a:srgbClr val="009900"/>
                </a:solidFill>
                <a:latin typeface="TimesNewRoman" charset="0"/>
                <a:ea typeface="宋体" pitchFamily="2" charset="-122"/>
              </a:rPr>
              <a:t>L</a:t>
            </a:r>
            <a:r>
              <a:rPr lang="en-US" altLang="zh-CN" sz="2400" b="1" dirty="0" smtClean="0">
                <a:solidFill>
                  <a:srgbClr val="009900"/>
                </a:solidFill>
                <a:latin typeface="TimesNewRoman" charset="0"/>
                <a:ea typeface="宋体" pitchFamily="2" charset="-122"/>
              </a:rPr>
              <a:t>=Z</a:t>
            </a:r>
            <a:r>
              <a:rPr lang="en-US" altLang="zh-CN" sz="2400" b="1" baseline="-25000" dirty="0" smtClean="0">
                <a:solidFill>
                  <a:srgbClr val="009900"/>
                </a:solidFill>
                <a:latin typeface="TimesNewRoman" charset="0"/>
                <a:ea typeface="宋体" pitchFamily="2" charset="-122"/>
              </a:rPr>
              <a:t>0</a:t>
            </a:r>
            <a:r>
              <a:rPr lang="en-US" altLang="zh-CN" sz="2400" dirty="0" smtClean="0">
                <a:latin typeface="TimesNewRoman" charset="0"/>
                <a:ea typeface="宋体" pitchFamily="2" charset="-122"/>
              </a:rPr>
              <a:t>)  </a:t>
            </a:r>
            <a:r>
              <a:rPr lang="en-US" altLang="zh-CN" sz="2400" b="1" dirty="0" smtClean="0">
                <a:latin typeface="TimesNewRoman" charset="0"/>
                <a:ea typeface="宋体" pitchFamily="2" charset="-122"/>
              </a:rPr>
              <a:t>(</a:t>
            </a:r>
            <a:r>
              <a:rPr lang="zh-CN" altLang="en-US" sz="2400" b="1" dirty="0" smtClean="0">
                <a:latin typeface="TimesNewRoman" charset="0"/>
                <a:ea typeface="宋体" pitchFamily="2" charset="-122"/>
              </a:rPr>
              <a:t>原点</a:t>
            </a:r>
            <a:r>
              <a:rPr lang="en-US" altLang="zh-CN" sz="2400" b="1" dirty="0" smtClean="0">
                <a:latin typeface="TimesNewRoman" charset="0"/>
                <a:ea typeface="宋体" pitchFamily="2" charset="-122"/>
              </a:rPr>
              <a:t> 0)</a:t>
            </a:r>
          </a:p>
          <a:p>
            <a:pPr>
              <a:buFont typeface="Wingdings" pitchFamily="2" charset="2"/>
              <a:buNone/>
            </a:pPr>
            <a:r>
              <a:rPr lang="en-US" altLang="zh-CN" sz="2400" b="1" dirty="0" smtClean="0">
                <a:latin typeface="TimesNewRoman" charset="0"/>
                <a:ea typeface="宋体" pitchFamily="2" charset="-122"/>
              </a:rPr>
              <a:t>        </a:t>
            </a:r>
            <a:r>
              <a:rPr lang="zh-CN" altLang="en-US" sz="2400" b="1" u="sng" dirty="0">
                <a:solidFill>
                  <a:srgbClr val="9900FF"/>
                </a:solidFill>
                <a:latin typeface="TimesNewRoman" charset="0"/>
                <a:ea typeface="宋体" pitchFamily="2" charset="-122"/>
              </a:rPr>
              <a:t>外圈</a:t>
            </a:r>
            <a:r>
              <a:rPr lang="zh-CN" altLang="en-US" sz="2400" b="1" u="sng" dirty="0" smtClean="0">
                <a:solidFill>
                  <a:srgbClr val="9900FF"/>
                </a:solidFill>
                <a:latin typeface="TimesNewRoman" charset="0"/>
                <a:ea typeface="宋体" pitchFamily="2" charset="-122"/>
              </a:rPr>
              <a:t>圆</a:t>
            </a:r>
            <a:r>
              <a:rPr lang="en-US" altLang="zh-CN" sz="2400" dirty="0" smtClean="0">
                <a:latin typeface="TimesNewRoman" charset="0"/>
                <a:ea typeface="宋体" pitchFamily="2" charset="-122"/>
              </a:rPr>
              <a:t> </a:t>
            </a:r>
          </a:p>
          <a:p>
            <a:pPr>
              <a:buFont typeface="Wingdings" pitchFamily="2" charset="2"/>
              <a:buNone/>
            </a:pPr>
            <a:r>
              <a:rPr lang="en-US" altLang="zh-CN" sz="2400" dirty="0" smtClean="0">
                <a:latin typeface="WPMathA" charset="-122"/>
                <a:ea typeface="WPMathA" charset="-122"/>
              </a:rPr>
              <a:t>  </a:t>
            </a:r>
            <a:r>
              <a:rPr lang="en-US" altLang="zh-CN" sz="2400" dirty="0" smtClean="0">
                <a:latin typeface="TimesNewRoman" charset="0"/>
                <a:ea typeface="宋体" pitchFamily="2" charset="-122"/>
                <a:sym typeface="Symbol" pitchFamily="18" charset="2"/>
              </a:rPr>
              <a:t>  </a:t>
            </a:r>
            <a:r>
              <a:rPr lang="en-US" altLang="zh-CN" sz="2400" dirty="0" smtClean="0">
                <a:latin typeface="TimesNewRoman" charset="0"/>
                <a:ea typeface="宋体" pitchFamily="2" charset="-122"/>
              </a:rPr>
              <a:t>|</a:t>
            </a:r>
            <a:r>
              <a:rPr lang="en-US" altLang="zh-CN" sz="2400" dirty="0" smtClean="0">
                <a:latin typeface="WPGreekCentury" charset="-122"/>
                <a:ea typeface="WPGreekCentury" charset="-122"/>
                <a:sym typeface="Symbol" pitchFamily="18" charset="2"/>
              </a:rPr>
              <a:t></a:t>
            </a:r>
            <a:r>
              <a:rPr lang="en-US" altLang="zh-CN" sz="2400" dirty="0" smtClean="0">
                <a:latin typeface="TimesNewRoman" charset="0"/>
                <a:ea typeface="宋体" pitchFamily="2" charset="-122"/>
              </a:rPr>
              <a:t>| = 1 	 (</a:t>
            </a:r>
            <a:r>
              <a:rPr lang="zh-CN" altLang="en-US" sz="2400" dirty="0" smtClean="0">
                <a:latin typeface="TimesNewRoman" charset="0"/>
                <a:ea typeface="宋体" pitchFamily="2" charset="-122"/>
              </a:rPr>
              <a:t>全反射</a:t>
            </a:r>
            <a:r>
              <a:rPr lang="en-US" altLang="zh-CN" sz="2400" dirty="0" smtClean="0">
                <a:latin typeface="TimesNewRoman" charset="0"/>
                <a:ea typeface="宋体" pitchFamily="2" charset="-122"/>
              </a:rPr>
              <a:t>) </a:t>
            </a:r>
          </a:p>
          <a:p>
            <a:pPr>
              <a:buFont typeface="Wingdings" pitchFamily="2" charset="2"/>
              <a:buNone/>
            </a:pPr>
            <a:endParaRPr lang="en-US" altLang="zh-CN" sz="2400" dirty="0" smtClean="0">
              <a:latin typeface="TimesNewRoman" charset="0"/>
              <a:ea typeface="宋体" pitchFamily="2" charset="-122"/>
            </a:endParaRPr>
          </a:p>
          <a:p>
            <a:r>
              <a:rPr lang="zh-CN" altLang="en-US" sz="2400" b="1" u="sng" dirty="0" smtClean="0">
                <a:solidFill>
                  <a:srgbClr val="9900FF"/>
                </a:solidFill>
                <a:latin typeface="TimesNewRoman" charset="0"/>
                <a:ea typeface="宋体" pitchFamily="2" charset="-122"/>
              </a:rPr>
              <a:t>其他地方负载代表了任意的反射系数</a:t>
            </a:r>
            <a:endParaRPr lang="zh-CN" altLang="en-US" sz="2800" dirty="0" smtClean="0">
              <a:ea typeface="宋体" pitchFamily="2" charset="-122"/>
            </a:endParaRPr>
          </a:p>
        </p:txBody>
      </p:sp>
      <p:grpSp>
        <p:nvGrpSpPr>
          <p:cNvPr id="3" name="组合 2"/>
          <p:cNvGrpSpPr/>
          <p:nvPr/>
        </p:nvGrpSpPr>
        <p:grpSpPr>
          <a:xfrm>
            <a:off x="5787508" y="2996952"/>
            <a:ext cx="3200400" cy="3116263"/>
            <a:chOff x="5562600" y="2239293"/>
            <a:chExt cx="3200400" cy="3116263"/>
          </a:xfrm>
        </p:grpSpPr>
        <p:pic>
          <p:nvPicPr>
            <p:cNvPr id="1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2282194"/>
              <a:ext cx="3200400"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9"/>
            <p:cNvGrpSpPr>
              <a:grpSpLocks/>
            </p:cNvGrpSpPr>
            <p:nvPr/>
          </p:nvGrpSpPr>
          <p:grpSpPr bwMode="auto">
            <a:xfrm>
              <a:off x="5562600" y="3504531"/>
              <a:ext cx="3036888" cy="661987"/>
              <a:chOff x="3264" y="3024"/>
              <a:chExt cx="2095" cy="480"/>
            </a:xfrm>
          </p:grpSpPr>
          <p:sp>
            <p:nvSpPr>
              <p:cNvPr id="17" name="Text Box 6"/>
              <p:cNvSpPr txBox="1">
                <a:spLocks noChangeArrowheads="1"/>
              </p:cNvSpPr>
              <p:nvPr/>
            </p:nvSpPr>
            <p:spPr bwMode="auto">
              <a:xfrm>
                <a:off x="5137" y="3024"/>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zh-CN" altLang="en-US" sz="2000" dirty="0">
                    <a:ea typeface="宋体" pitchFamily="2" charset="-122"/>
                  </a:rPr>
                  <a:t>1</a:t>
                </a:r>
              </a:p>
            </p:txBody>
          </p:sp>
          <p:sp>
            <p:nvSpPr>
              <p:cNvPr id="18" name="Text Box 7"/>
              <p:cNvSpPr txBox="1">
                <a:spLocks noChangeArrowheads="1"/>
              </p:cNvSpPr>
              <p:nvPr/>
            </p:nvSpPr>
            <p:spPr bwMode="auto">
              <a:xfrm>
                <a:off x="3264" y="3024"/>
                <a:ext cx="2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zh-CN" altLang="en-US" sz="2000">
                    <a:ea typeface="宋体" pitchFamily="2" charset="-122"/>
                  </a:rPr>
                  <a:t>2</a:t>
                </a:r>
              </a:p>
            </p:txBody>
          </p:sp>
          <p:sp>
            <p:nvSpPr>
              <p:cNvPr id="19" name="Text Box 8"/>
              <p:cNvSpPr txBox="1">
                <a:spLocks noChangeArrowheads="1"/>
              </p:cNvSpPr>
              <p:nvPr/>
            </p:nvSpPr>
            <p:spPr bwMode="auto">
              <a:xfrm>
                <a:off x="4080" y="3216"/>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zh-CN" altLang="en-US" sz="2000">
                    <a:ea typeface="宋体" pitchFamily="2" charset="-122"/>
                  </a:rPr>
                  <a:t>0</a:t>
                </a:r>
              </a:p>
            </p:txBody>
          </p:sp>
        </p:grpSp>
        <p:sp>
          <p:nvSpPr>
            <p:cNvPr id="20" name="Text Box 10"/>
            <p:cNvSpPr txBox="1">
              <a:spLocks noChangeArrowheads="1"/>
            </p:cNvSpPr>
            <p:nvPr/>
          </p:nvSpPr>
          <p:spPr bwMode="auto">
            <a:xfrm>
              <a:off x="6705600" y="2239293"/>
              <a:ext cx="322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zh-CN" altLang="en-US" sz="2000">
                  <a:ea typeface="宋体" pitchFamily="2" charset="-122"/>
                </a:rPr>
                <a:t>3</a:t>
              </a:r>
            </a:p>
          </p:txBody>
        </p:sp>
        <p:sp>
          <p:nvSpPr>
            <p:cNvPr id="21" name="Text Box 11"/>
            <p:cNvSpPr txBox="1">
              <a:spLocks noChangeArrowheads="1"/>
            </p:cNvSpPr>
            <p:nvPr/>
          </p:nvSpPr>
          <p:spPr bwMode="auto">
            <a:xfrm>
              <a:off x="6815138" y="4958681"/>
              <a:ext cx="322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zh-CN" altLang="en-US" sz="2000" dirty="0">
                  <a:ea typeface="宋体" pitchFamily="2" charset="-122"/>
                </a:rPr>
                <a:t>4</a:t>
              </a:r>
            </a:p>
          </p:txBody>
        </p:sp>
      </p:grpSp>
      <p:pic>
        <p:nvPicPr>
          <p:cNvPr id="4" name="图片 3"/>
          <p:cNvPicPr>
            <a:picLocks noChangeAspect="1"/>
          </p:cNvPicPr>
          <p:nvPr/>
        </p:nvPicPr>
        <p:blipFill>
          <a:blip r:embed="rId4"/>
          <a:stretch>
            <a:fillRect/>
          </a:stretch>
        </p:blipFill>
        <p:spPr>
          <a:xfrm>
            <a:off x="-7381" y="1630837"/>
            <a:ext cx="7395089" cy="15119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 calcmode="lin" valueType="num">
                                      <p:cBhvr additive="base">
                                        <p:cTn id="19"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 calcmode="lin" valueType="num">
                                      <p:cBhvr additive="base">
                                        <p:cTn id="25"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anim calcmode="lin" valueType="num">
                                      <p:cBhvr additive="base">
                                        <p:cTn id="31" dur="500" fill="hold"/>
                                        <p:tgtEl>
                                          <p:spTgt spid="1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362200"/>
            <a:ext cx="47244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3"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ED66B535-464C-4BA7-9614-47614BF68F97}" type="slidenum">
              <a:rPr lang="zh-CN" altLang="en-US" sz="1400" b="0"/>
              <a:pPr eaLnBrk="1" hangingPunct="1"/>
              <a:t>70</a:t>
            </a:fld>
            <a:endParaRPr lang="en-US" altLang="zh-CN" sz="1400" b="0"/>
          </a:p>
        </p:txBody>
      </p:sp>
    </p:spTree>
    <p:extLst>
      <p:ext uri="{BB962C8B-B14F-4D97-AF65-F5344CB8AC3E}">
        <p14:creationId xmlns:p14="http://schemas.microsoft.com/office/powerpoint/2010/main" val="7496417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043608" y="620688"/>
            <a:ext cx="5316538" cy="1143000"/>
          </a:xfrm>
        </p:spPr>
        <p:txBody>
          <a:bodyPr/>
          <a:lstStyle/>
          <a:p>
            <a:pPr eaLnBrk="1" hangingPunct="1"/>
            <a:r>
              <a:rPr lang="zh-CN" altLang="en-US" dirty="0" smtClean="0">
                <a:ea typeface="宋体" pitchFamily="2" charset="-122"/>
              </a:rPr>
              <a:t>   </a:t>
            </a:r>
            <a:r>
              <a:rPr lang="en-US" altLang="zh-CN" sz="3600" b="1" dirty="0" smtClean="0">
                <a:ea typeface="宋体" pitchFamily="2" charset="-122"/>
              </a:rPr>
              <a:t>physical explanation</a:t>
            </a:r>
          </a:p>
        </p:txBody>
      </p:sp>
      <p:sp>
        <p:nvSpPr>
          <p:cNvPr id="57347" name="Rectangle 3"/>
          <p:cNvSpPr>
            <a:spLocks noGrp="1" noChangeArrowheads="1"/>
          </p:cNvSpPr>
          <p:nvPr>
            <p:ph type="body" idx="1"/>
          </p:nvPr>
        </p:nvSpPr>
        <p:spPr>
          <a:xfrm>
            <a:off x="1219200" y="2209800"/>
            <a:ext cx="7010400" cy="4114800"/>
          </a:xfrm>
        </p:spPr>
        <p:txBody>
          <a:bodyPr/>
          <a:lstStyle/>
          <a:p>
            <a:pPr algn="just" eaLnBrk="1" hangingPunct="1"/>
            <a:r>
              <a:rPr lang="zh-CN" altLang="en-US" sz="2800" smtClean="0">
                <a:latin typeface="楷体_GB2312" pitchFamily="49" charset="-122"/>
                <a:ea typeface="楷体_GB2312" pitchFamily="49" charset="-122"/>
              </a:rPr>
              <a:t>流入一端口网络的功率可分成两部分:</a:t>
            </a:r>
          </a:p>
          <a:p>
            <a:pPr algn="just" eaLnBrk="1" hangingPunct="1"/>
            <a:endParaRPr lang="zh-CN" altLang="en-US" sz="2800" smtClean="0">
              <a:latin typeface="楷体_GB2312" pitchFamily="49" charset="-122"/>
              <a:ea typeface="楷体_GB2312" pitchFamily="49" charset="-122"/>
            </a:endParaRPr>
          </a:p>
          <a:p>
            <a:pPr algn="just" eaLnBrk="1" hangingPunct="1">
              <a:buFontTx/>
              <a:buNone/>
            </a:pPr>
            <a:r>
              <a:rPr lang="en-US" altLang="zh-CN" sz="2800" b="1" smtClean="0">
                <a:latin typeface="楷体_GB2312" pitchFamily="49" charset="-122"/>
                <a:ea typeface="楷体_GB2312" pitchFamily="49" charset="-122"/>
              </a:rPr>
              <a:t>  </a:t>
            </a:r>
            <a:r>
              <a:rPr lang="zh-CN" altLang="en-US" sz="2800" b="1" u="sng" smtClean="0">
                <a:solidFill>
                  <a:srgbClr val="FF00FF"/>
                </a:solidFill>
                <a:latin typeface="楷体_GB2312" pitchFamily="49" charset="-122"/>
                <a:ea typeface="楷体_GB2312" pitchFamily="49" charset="-122"/>
              </a:rPr>
              <a:t>一部分为有功损耗,转化成热能损耗掉了;</a:t>
            </a:r>
          </a:p>
          <a:p>
            <a:pPr algn="just" eaLnBrk="1" hangingPunct="1">
              <a:buFontTx/>
              <a:buNone/>
            </a:pPr>
            <a:endParaRPr lang="zh-CN" altLang="en-US" sz="2800" b="1" u="sng" smtClean="0">
              <a:solidFill>
                <a:srgbClr val="FF00FF"/>
              </a:solidFill>
              <a:latin typeface="楷体_GB2312" pitchFamily="49" charset="-122"/>
              <a:ea typeface="楷体_GB2312" pitchFamily="49" charset="-122"/>
            </a:endParaRPr>
          </a:p>
          <a:p>
            <a:pPr algn="just" eaLnBrk="1" hangingPunct="1">
              <a:buFontTx/>
              <a:buNone/>
            </a:pPr>
            <a:r>
              <a:rPr lang="en-US" altLang="zh-CN" sz="2800" b="1" smtClean="0">
                <a:latin typeface="楷体_GB2312" pitchFamily="49" charset="-122"/>
                <a:ea typeface="楷体_GB2312" pitchFamily="49" charset="-122"/>
              </a:rPr>
              <a:t>  </a:t>
            </a:r>
            <a:r>
              <a:rPr lang="zh-CN" altLang="en-US" sz="2800" b="1" u="sng" smtClean="0">
                <a:solidFill>
                  <a:srgbClr val="FF00FF"/>
                </a:solidFill>
                <a:latin typeface="楷体_GB2312" pitchFamily="49" charset="-122"/>
                <a:ea typeface="楷体_GB2312" pitchFamily="49" charset="-122"/>
              </a:rPr>
              <a:t>另一部分则以电能或磁能的形式储存在</a:t>
            </a:r>
          </a:p>
          <a:p>
            <a:pPr algn="just" eaLnBrk="1" hangingPunct="1">
              <a:buFontTx/>
              <a:buNone/>
            </a:pPr>
            <a:r>
              <a:rPr lang="zh-CN" altLang="en-US" sz="2800" b="1" smtClean="0">
                <a:solidFill>
                  <a:srgbClr val="FF00FF"/>
                </a:solidFill>
                <a:latin typeface="楷体_GB2312" pitchFamily="49" charset="-122"/>
                <a:ea typeface="楷体_GB2312" pitchFamily="49" charset="-122"/>
              </a:rPr>
              <a:t>  </a:t>
            </a:r>
            <a:r>
              <a:rPr lang="zh-CN" altLang="en-US" sz="2800" b="1" u="sng" smtClean="0">
                <a:solidFill>
                  <a:srgbClr val="FF00FF"/>
                </a:solidFill>
                <a:latin typeface="楷体_GB2312" pitchFamily="49" charset="-122"/>
                <a:ea typeface="楷体_GB2312" pitchFamily="49" charset="-122"/>
              </a:rPr>
              <a:t>器件中.</a:t>
            </a:r>
          </a:p>
        </p:txBody>
      </p:sp>
      <p:sp>
        <p:nvSpPr>
          <p:cNvPr id="57348"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869EAD04-6708-4407-8A03-B9378DCB586C}" type="slidenum">
              <a:rPr lang="zh-CN" altLang="en-US" sz="1400" b="0"/>
              <a:pPr eaLnBrk="1" hangingPunct="1"/>
              <a:t>71</a:t>
            </a:fld>
            <a:endParaRPr lang="en-US" altLang="zh-CN" sz="1400" b="0"/>
          </a:p>
        </p:txBody>
      </p:sp>
    </p:spTree>
    <p:extLst>
      <p:ext uri="{BB962C8B-B14F-4D97-AF65-F5344CB8AC3E}">
        <p14:creationId xmlns:p14="http://schemas.microsoft.com/office/powerpoint/2010/main" val="17298845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755576" y="908720"/>
            <a:ext cx="7973888" cy="609600"/>
          </a:xfrm>
        </p:spPr>
        <p:txBody>
          <a:bodyPr/>
          <a:lstStyle/>
          <a:p>
            <a:pPr eaLnBrk="1" hangingPunct="1"/>
            <a:r>
              <a:rPr lang="en-US" altLang="zh-CN" sz="3600" dirty="0" smtClean="0">
                <a:ea typeface="宋体" pitchFamily="2" charset="-122"/>
              </a:rPr>
              <a:t>Input Impedance of one-port network</a:t>
            </a:r>
          </a:p>
        </p:txBody>
      </p:sp>
      <p:sp>
        <p:nvSpPr>
          <p:cNvPr id="58371" name="Rectangle 3"/>
          <p:cNvSpPr>
            <a:spLocks noGrp="1" noChangeArrowheads="1"/>
          </p:cNvSpPr>
          <p:nvPr>
            <p:ph type="body" idx="1"/>
          </p:nvPr>
        </p:nvSpPr>
        <p:spPr>
          <a:xfrm>
            <a:off x="990600" y="2209800"/>
            <a:ext cx="7086600" cy="2438400"/>
          </a:xfrm>
        </p:spPr>
        <p:txBody>
          <a:bodyPr/>
          <a:lstStyle/>
          <a:p>
            <a:pPr algn="just" eaLnBrk="1" hangingPunct="1"/>
            <a:r>
              <a:rPr lang="en-US" altLang="zh-CN" sz="2400" smtClean="0">
                <a:latin typeface="Comic Sans MS" pitchFamily="66" charset="0"/>
                <a:ea typeface="宋体" pitchFamily="2" charset="-122"/>
              </a:rPr>
              <a:t>The power flow can be related to the input impedance of the one-port network which according to circuit theory is</a:t>
            </a:r>
          </a:p>
          <a:p>
            <a:pPr algn="just" eaLnBrk="1" hangingPunct="1"/>
            <a:endParaRPr lang="en-US" altLang="zh-CN" sz="2400" smtClean="0">
              <a:latin typeface="Comic Sans MS" pitchFamily="66" charset="0"/>
              <a:ea typeface="宋体" pitchFamily="2" charset="-122"/>
            </a:endParaRPr>
          </a:p>
          <a:p>
            <a:pPr algn="just" eaLnBrk="1" hangingPunct="1">
              <a:buFontTx/>
              <a:buNone/>
            </a:pPr>
            <a:r>
              <a:rPr lang="en-US" altLang="zh-CN" sz="2400" b="1" smtClean="0">
                <a:solidFill>
                  <a:srgbClr val="FF00FF"/>
                </a:solidFill>
                <a:latin typeface="楷体_GB2312" pitchFamily="49" charset="-122"/>
                <a:ea typeface="楷体_GB2312" pitchFamily="49" charset="-122"/>
              </a:rPr>
              <a:t>  </a:t>
            </a:r>
            <a:r>
              <a:rPr lang="zh-CN" altLang="en-US" sz="2400" b="1" smtClean="0">
                <a:solidFill>
                  <a:srgbClr val="FF00FF"/>
                </a:solidFill>
                <a:latin typeface="楷体_GB2312" pitchFamily="49" charset="-122"/>
                <a:ea typeface="楷体_GB2312" pitchFamily="49" charset="-122"/>
              </a:rPr>
              <a:t>由电路理论, 一端口网络的功率流可与输入阻抗联系起来</a:t>
            </a:r>
            <a:endParaRPr lang="en-US" altLang="zh-CN" sz="2400" b="1" smtClean="0">
              <a:solidFill>
                <a:srgbClr val="FF00FF"/>
              </a:solidFill>
              <a:latin typeface="楷体_GB2312" pitchFamily="49" charset="-122"/>
              <a:ea typeface="楷体_GB2312" pitchFamily="49" charset="-122"/>
            </a:endParaRPr>
          </a:p>
          <a:p>
            <a:pPr algn="just" eaLnBrk="1" hangingPunct="1"/>
            <a:endParaRPr lang="en-US" altLang="zh-CN" sz="2400" b="1" smtClean="0">
              <a:solidFill>
                <a:srgbClr val="FF00FF"/>
              </a:solidFill>
              <a:latin typeface="楷体_GB2312" pitchFamily="49" charset="-122"/>
              <a:ea typeface="楷体_GB2312" pitchFamily="49" charset="-122"/>
            </a:endParaRPr>
          </a:p>
          <a:p>
            <a:pPr algn="just" eaLnBrk="1" hangingPunct="1"/>
            <a:endParaRPr lang="en-US" altLang="zh-CN" sz="2000" smtClean="0">
              <a:latin typeface="TimesNewRoman" charset="0"/>
              <a:ea typeface="宋体" pitchFamily="2" charset="-122"/>
            </a:endParaRPr>
          </a:p>
          <a:p>
            <a:pPr algn="just" eaLnBrk="1" hangingPunct="1"/>
            <a:endParaRPr lang="en-US" altLang="zh-CN" sz="2000" smtClean="0">
              <a:latin typeface="TimesNewRoman" charset="0"/>
              <a:ea typeface="宋体" pitchFamily="2" charset="-122"/>
            </a:endParaRPr>
          </a:p>
          <a:p>
            <a:pPr eaLnBrk="1" hangingPunct="1"/>
            <a:endParaRPr lang="en-US" altLang="zh-CN" sz="1800" smtClean="0">
              <a:ea typeface="宋体" pitchFamily="2" charset="-122"/>
            </a:endParaRPr>
          </a:p>
        </p:txBody>
      </p:sp>
      <p:pic>
        <p:nvPicPr>
          <p:cNvPr id="583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4800600"/>
            <a:ext cx="23622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3"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AED57006-D6E6-467F-AA24-6517AA64F8EB}" type="slidenum">
              <a:rPr lang="zh-CN" altLang="en-US" sz="1400" b="0"/>
              <a:pPr eaLnBrk="1" hangingPunct="1"/>
              <a:t>72</a:t>
            </a:fld>
            <a:endParaRPr lang="en-US" altLang="zh-CN" sz="1400" b="0"/>
          </a:p>
        </p:txBody>
      </p:sp>
    </p:spTree>
    <p:extLst>
      <p:ext uri="{BB962C8B-B14F-4D97-AF65-F5344CB8AC3E}">
        <p14:creationId xmlns:p14="http://schemas.microsoft.com/office/powerpoint/2010/main" val="6422713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683568" y="1196752"/>
            <a:ext cx="7772400" cy="534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buFontTx/>
              <a:buNone/>
            </a:pPr>
            <a:endParaRPr lang="en-US" altLang="zh-CN" sz="2400" b="0" dirty="0">
              <a:latin typeface="TimesNewRoman" charset="0"/>
              <a:ea typeface="宋体" pitchFamily="2" charset="-122"/>
            </a:endParaRPr>
          </a:p>
          <a:p>
            <a:pPr algn="just" eaLnBrk="1" hangingPunct="1">
              <a:buFontTx/>
              <a:buChar char="•"/>
            </a:pPr>
            <a:r>
              <a:rPr lang="en-US" altLang="zh-CN" sz="2200" b="0" dirty="0">
                <a:latin typeface="Comic Sans MS" pitchFamily="66" charset="0"/>
                <a:ea typeface="宋体" pitchFamily="2" charset="-122"/>
              </a:rPr>
              <a:t>Since the voltage and current that we are using in this impedance relationship may be the equivalent voltage and current of a waveguide, the resulting input impedance would be an </a:t>
            </a:r>
            <a:r>
              <a:rPr lang="en-US" altLang="zh-CN" sz="2200" i="1" dirty="0">
                <a:solidFill>
                  <a:srgbClr val="FF00FF"/>
                </a:solidFill>
                <a:latin typeface="Comic Sans MS" pitchFamily="66" charset="0"/>
                <a:ea typeface="宋体" pitchFamily="2" charset="-122"/>
              </a:rPr>
              <a:t>equivalent impedance</a:t>
            </a:r>
            <a:r>
              <a:rPr lang="en-US" altLang="zh-CN" sz="2200" b="0" dirty="0">
                <a:latin typeface="Comic Sans MS" pitchFamily="66" charset="0"/>
                <a:ea typeface="宋体" pitchFamily="2" charset="-122"/>
              </a:rPr>
              <a:t>. </a:t>
            </a:r>
          </a:p>
          <a:p>
            <a:pPr algn="just" eaLnBrk="1" hangingPunct="1">
              <a:buFontTx/>
              <a:buNone/>
            </a:pPr>
            <a:r>
              <a:rPr lang="en-US" altLang="zh-CN" sz="2200" b="0" dirty="0">
                <a:latin typeface="Comic Sans MS" pitchFamily="66" charset="0"/>
                <a:ea typeface="宋体" pitchFamily="2" charset="-122"/>
              </a:rPr>
              <a:t>    </a:t>
            </a:r>
            <a:r>
              <a:rPr lang="zh-CN" altLang="en-US" sz="2200" dirty="0">
                <a:solidFill>
                  <a:srgbClr val="FF00FF"/>
                </a:solidFill>
                <a:latin typeface="楷体_GB2312" pitchFamily="49" charset="-122"/>
                <a:ea typeface="楷体_GB2312" pitchFamily="49" charset="-122"/>
              </a:rPr>
              <a:t>在上面的阻抗关系中用的是等效电压和电流, 因而该阻抗也是等效阻抗.</a:t>
            </a:r>
          </a:p>
          <a:p>
            <a:pPr algn="just" eaLnBrk="1" hangingPunct="1">
              <a:buFontTx/>
              <a:buNone/>
            </a:pPr>
            <a:endParaRPr lang="en-US" altLang="zh-CN" sz="2200" dirty="0">
              <a:solidFill>
                <a:srgbClr val="FF00FF"/>
              </a:solidFill>
              <a:latin typeface="楷体_GB2312" pitchFamily="49" charset="-122"/>
              <a:ea typeface="楷体_GB2312" pitchFamily="49" charset="-122"/>
            </a:endParaRPr>
          </a:p>
          <a:p>
            <a:pPr algn="just" eaLnBrk="1" hangingPunct="1">
              <a:buFontTx/>
              <a:buChar char="•"/>
            </a:pPr>
            <a:r>
              <a:rPr lang="en-US" altLang="zh-CN" sz="2200" b="0" dirty="0">
                <a:latin typeface="Comic Sans MS" pitchFamily="66" charset="0"/>
                <a:ea typeface="宋体" pitchFamily="2" charset="-122"/>
              </a:rPr>
              <a:t>The power flow equation can be rewritten as</a:t>
            </a:r>
          </a:p>
          <a:p>
            <a:pPr algn="just" eaLnBrk="1" hangingPunct="1">
              <a:buFontTx/>
              <a:buChar char="•"/>
            </a:pPr>
            <a:endParaRPr lang="en-US" altLang="zh-CN" sz="2400" b="0" dirty="0">
              <a:latin typeface="TimesNewRoman" charset="0"/>
              <a:ea typeface="宋体" pitchFamily="2" charset="-122"/>
            </a:endParaRPr>
          </a:p>
          <a:p>
            <a:pPr eaLnBrk="1" hangingPunct="1">
              <a:buFontTx/>
              <a:buChar char="•"/>
            </a:pPr>
            <a:endParaRPr lang="en-US" altLang="zh-CN" sz="2000" b="0" dirty="0">
              <a:ea typeface="宋体" pitchFamily="2" charset="-122"/>
            </a:endParaRPr>
          </a:p>
        </p:txBody>
      </p:sp>
      <p:pic>
        <p:nvPicPr>
          <p:cNvPr id="593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168" y="4725144"/>
            <a:ext cx="7315200" cy="94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396"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6B4995E4-9A8D-4CF6-9C43-42F87C2B4861}" type="slidenum">
              <a:rPr lang="zh-CN" altLang="en-US" sz="1400" b="0"/>
              <a:pPr eaLnBrk="1" hangingPunct="1"/>
              <a:t>73</a:t>
            </a:fld>
            <a:endParaRPr lang="en-US" altLang="zh-CN" sz="1400" b="0"/>
          </a:p>
        </p:txBody>
      </p:sp>
    </p:spTree>
    <p:extLst>
      <p:ext uri="{BB962C8B-B14F-4D97-AF65-F5344CB8AC3E}">
        <p14:creationId xmlns:p14="http://schemas.microsoft.com/office/powerpoint/2010/main" val="33607254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ph type="body" idx="1"/>
          </p:nvPr>
        </p:nvSpPr>
        <p:spPr>
          <a:xfrm>
            <a:off x="683568" y="1700808"/>
            <a:ext cx="7772400" cy="4343400"/>
          </a:xfrm>
        </p:spPr>
        <p:txBody>
          <a:bodyPr/>
          <a:lstStyle/>
          <a:p>
            <a:pPr eaLnBrk="1" hangingPunct="1"/>
            <a:r>
              <a:rPr lang="en-US" altLang="zh-CN" sz="2400" smtClean="0">
                <a:latin typeface="Comic Sans MS" pitchFamily="66" charset="0"/>
                <a:ea typeface="楷体_GB2312" pitchFamily="49" charset="-122"/>
              </a:rPr>
              <a:t>so that the </a:t>
            </a:r>
            <a:r>
              <a:rPr lang="en-US" altLang="zh-CN" sz="2400" b="1" i="1" smtClean="0">
                <a:solidFill>
                  <a:srgbClr val="FF00FF"/>
                </a:solidFill>
                <a:latin typeface="Comic Sans MS" pitchFamily="66" charset="0"/>
                <a:ea typeface="楷体_GB2312" pitchFamily="49" charset="-122"/>
              </a:rPr>
              <a:t>input impedance</a:t>
            </a:r>
            <a:r>
              <a:rPr lang="en-US" altLang="zh-CN" sz="2400" smtClean="0">
                <a:latin typeface="Comic Sans MS" pitchFamily="66" charset="0"/>
                <a:ea typeface="楷体_GB2312" pitchFamily="49" charset="-122"/>
              </a:rPr>
              <a:t> (</a:t>
            </a:r>
            <a:r>
              <a:rPr lang="zh-CN" altLang="en-US" sz="2400" dirty="0" smtClean="0">
                <a:latin typeface="Comic Sans MS" pitchFamily="66" charset="0"/>
                <a:ea typeface="楷体_GB2312" pitchFamily="49" charset="-122"/>
              </a:rPr>
              <a:t>输入阻抗) </a:t>
            </a:r>
            <a:r>
              <a:rPr lang="en-US" altLang="zh-CN" sz="2400" dirty="0" smtClean="0">
                <a:latin typeface="Comic Sans MS" pitchFamily="66" charset="0"/>
                <a:ea typeface="楷体_GB2312" pitchFamily="49" charset="-122"/>
              </a:rPr>
              <a:t>of the one-port network is</a:t>
            </a:r>
          </a:p>
          <a:p>
            <a:pPr eaLnBrk="1" hangingPunct="1"/>
            <a:endParaRPr lang="en-US" altLang="zh-CN" sz="2400" dirty="0" smtClean="0">
              <a:latin typeface="Comic Sans MS" pitchFamily="66" charset="0"/>
              <a:ea typeface="楷体_GB2312" pitchFamily="49" charset="-122"/>
            </a:endParaRPr>
          </a:p>
          <a:p>
            <a:pPr eaLnBrk="1" hangingPunct="1"/>
            <a:endParaRPr lang="en-US" altLang="zh-CN" sz="2800" dirty="0" smtClean="0">
              <a:latin typeface="TimesNewRoman" charset="0"/>
              <a:ea typeface="宋体" pitchFamily="2" charset="-122"/>
            </a:endParaRPr>
          </a:p>
          <a:p>
            <a:pPr eaLnBrk="1" hangingPunct="1"/>
            <a:endParaRPr lang="en-US" altLang="zh-CN" sz="2400" dirty="0" smtClean="0">
              <a:latin typeface="TimesNewRoman" charset="0"/>
              <a:ea typeface="宋体" pitchFamily="2" charset="-122"/>
            </a:endParaRPr>
          </a:p>
          <a:p>
            <a:pPr eaLnBrk="1" hangingPunct="1"/>
            <a:endParaRPr lang="en-US" altLang="zh-CN" sz="2400" dirty="0" smtClean="0">
              <a:latin typeface="TimesNewRoman" charset="0"/>
              <a:ea typeface="宋体" pitchFamily="2" charset="-122"/>
            </a:endParaRPr>
          </a:p>
          <a:p>
            <a:pPr eaLnBrk="1" hangingPunct="1"/>
            <a:endParaRPr lang="en-US" altLang="zh-CN" sz="2400" dirty="0" smtClean="0">
              <a:latin typeface="TimesNewRoman" charset="0"/>
              <a:ea typeface="宋体" pitchFamily="2" charset="-122"/>
            </a:endParaRPr>
          </a:p>
          <a:p>
            <a:pPr eaLnBrk="1" hangingPunct="1"/>
            <a:endParaRPr lang="en-US" altLang="zh-CN" sz="2400" dirty="0" smtClean="0">
              <a:latin typeface="TimesNewRoman" charset="0"/>
              <a:ea typeface="宋体" pitchFamily="2" charset="-122"/>
            </a:endParaRPr>
          </a:p>
          <a:p>
            <a:pPr algn="just" eaLnBrk="1" hangingPunct="1"/>
            <a:endParaRPr lang="en-US" altLang="zh-CN" sz="2400" dirty="0" smtClean="0">
              <a:latin typeface="TimesNewRoman" charset="0"/>
              <a:ea typeface="宋体" pitchFamily="2" charset="-122"/>
            </a:endParaRPr>
          </a:p>
          <a:p>
            <a:pPr algn="just" eaLnBrk="1" hangingPunct="1"/>
            <a:endParaRPr lang="en-US" altLang="zh-CN" sz="2400" dirty="0" smtClean="0">
              <a:latin typeface="TimesNewRoman" charset="0"/>
              <a:ea typeface="宋体" pitchFamily="2" charset="-122"/>
            </a:endParaRPr>
          </a:p>
          <a:p>
            <a:pPr eaLnBrk="1" hangingPunct="1"/>
            <a:endParaRPr lang="en-US" altLang="zh-CN" sz="2400" dirty="0" smtClean="0">
              <a:latin typeface="TimesNewRoman" charset="0"/>
              <a:ea typeface="宋体" pitchFamily="2" charset="-122"/>
            </a:endParaRPr>
          </a:p>
          <a:p>
            <a:pPr eaLnBrk="1" hangingPunct="1"/>
            <a:endParaRPr lang="zh-CN" altLang="en-US" dirty="0" smtClean="0">
              <a:ea typeface="宋体" pitchFamily="2" charset="-122"/>
            </a:endParaRPr>
          </a:p>
        </p:txBody>
      </p:sp>
      <p:pic>
        <p:nvPicPr>
          <p:cNvPr id="6041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996952"/>
            <a:ext cx="4267200"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0"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827A4D01-8C62-4D65-97D2-88597D517F63}" type="slidenum">
              <a:rPr lang="zh-CN" altLang="en-US" sz="1400" b="0"/>
              <a:pPr eaLnBrk="1" hangingPunct="1"/>
              <a:t>74</a:t>
            </a:fld>
            <a:endParaRPr lang="en-US" altLang="zh-CN" sz="1400" b="0"/>
          </a:p>
        </p:txBody>
      </p:sp>
    </p:spTree>
    <p:extLst>
      <p:ext uri="{BB962C8B-B14F-4D97-AF65-F5344CB8AC3E}">
        <p14:creationId xmlns:p14="http://schemas.microsoft.com/office/powerpoint/2010/main" val="13473044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187624" y="908720"/>
            <a:ext cx="5181600" cy="685800"/>
          </a:xfrm>
        </p:spPr>
        <p:txBody>
          <a:bodyPr/>
          <a:lstStyle/>
          <a:p>
            <a:pPr eaLnBrk="1" hangingPunct="1"/>
            <a:r>
              <a:rPr lang="en-US" altLang="zh-CN" sz="3600" i="0" dirty="0" smtClean="0">
                <a:latin typeface="Comic Sans MS" pitchFamily="66" charset="0"/>
                <a:ea typeface="宋体" pitchFamily="2" charset="-122"/>
              </a:rPr>
              <a:t>Physical explanation</a:t>
            </a:r>
          </a:p>
        </p:txBody>
      </p:sp>
      <p:sp>
        <p:nvSpPr>
          <p:cNvPr id="61443" name="Rectangle 3"/>
          <p:cNvSpPr>
            <a:spLocks noGrp="1" noChangeArrowheads="1"/>
          </p:cNvSpPr>
          <p:nvPr>
            <p:ph type="body" idx="1"/>
          </p:nvPr>
        </p:nvSpPr>
        <p:spPr>
          <a:xfrm>
            <a:off x="914400" y="2057400"/>
            <a:ext cx="7239000" cy="3124200"/>
          </a:xfrm>
        </p:spPr>
        <p:txBody>
          <a:bodyPr/>
          <a:lstStyle/>
          <a:p>
            <a:pPr algn="just" eaLnBrk="1" hangingPunct="1">
              <a:lnSpc>
                <a:spcPct val="90000"/>
              </a:lnSpc>
              <a:buFontTx/>
              <a:buNone/>
            </a:pPr>
            <a:endParaRPr lang="zh-CN" altLang="en-US" sz="2000" dirty="0" smtClean="0">
              <a:latin typeface="Comic Sans MS" pitchFamily="66" charset="0"/>
              <a:ea typeface="宋体" pitchFamily="2" charset="-122"/>
            </a:endParaRPr>
          </a:p>
          <a:p>
            <a:pPr algn="just" eaLnBrk="1" hangingPunct="1">
              <a:lnSpc>
                <a:spcPct val="90000"/>
              </a:lnSpc>
            </a:pPr>
            <a:r>
              <a:rPr lang="en-US" altLang="zh-CN" sz="2400" b="1" dirty="0" smtClean="0">
                <a:latin typeface="Comic Sans MS" pitchFamily="66" charset="0"/>
                <a:ea typeface="楷体_GB2312" pitchFamily="49" charset="-122"/>
              </a:rPr>
              <a:t>the resistance of the one-port is related to the power dissipated within </a:t>
            </a:r>
            <a:r>
              <a:rPr lang="en-US" altLang="zh-CN" sz="2400" b="1" i="1" dirty="0" smtClean="0">
                <a:latin typeface="Comic Sans MS" pitchFamily="66" charset="0"/>
                <a:ea typeface="楷体_GB2312" pitchFamily="49" charset="-122"/>
              </a:rPr>
              <a:t>S. </a:t>
            </a:r>
          </a:p>
          <a:p>
            <a:pPr algn="just" eaLnBrk="1" hangingPunct="1">
              <a:lnSpc>
                <a:spcPct val="90000"/>
              </a:lnSpc>
              <a:buFontTx/>
              <a:buNone/>
            </a:pPr>
            <a:r>
              <a:rPr lang="zh-CN" altLang="en-US" sz="2400" b="1" dirty="0" smtClean="0">
                <a:latin typeface="Comic Sans MS" pitchFamily="66" charset="0"/>
                <a:ea typeface="楷体_GB2312" pitchFamily="49" charset="-122"/>
              </a:rPr>
              <a:t>   输入阻抗的实部与闭合面内消耗的功率有关. </a:t>
            </a:r>
          </a:p>
          <a:p>
            <a:pPr algn="just" eaLnBrk="1" hangingPunct="1">
              <a:lnSpc>
                <a:spcPct val="90000"/>
              </a:lnSpc>
            </a:pPr>
            <a:endParaRPr lang="zh-CN" altLang="en-US" sz="2400" b="1" dirty="0" smtClean="0">
              <a:latin typeface="Comic Sans MS" pitchFamily="66" charset="0"/>
              <a:ea typeface="楷体_GB2312" pitchFamily="49" charset="-122"/>
            </a:endParaRPr>
          </a:p>
          <a:p>
            <a:pPr algn="just" eaLnBrk="1" hangingPunct="1">
              <a:lnSpc>
                <a:spcPct val="90000"/>
              </a:lnSpc>
            </a:pPr>
            <a:r>
              <a:rPr lang="en-US" altLang="zh-CN" sz="2400" b="1" dirty="0" smtClean="0">
                <a:latin typeface="Comic Sans MS" pitchFamily="66" charset="0"/>
                <a:ea typeface="楷体_GB2312" pitchFamily="49" charset="-122"/>
              </a:rPr>
              <a:t>the reactance of the one-port is related to the net reactive energy stored within in </a:t>
            </a:r>
            <a:r>
              <a:rPr lang="en-US" altLang="zh-CN" sz="2400" b="1" i="1" dirty="0" smtClean="0">
                <a:latin typeface="Comic Sans MS" pitchFamily="66" charset="0"/>
                <a:ea typeface="楷体_GB2312" pitchFamily="49" charset="-122"/>
              </a:rPr>
              <a:t>S</a:t>
            </a:r>
            <a:r>
              <a:rPr lang="en-US" altLang="zh-CN" sz="2400" b="1" dirty="0" smtClean="0">
                <a:latin typeface="Comic Sans MS" pitchFamily="66" charset="0"/>
                <a:ea typeface="楷体_GB2312" pitchFamily="49" charset="-122"/>
              </a:rPr>
              <a:t>.</a:t>
            </a:r>
          </a:p>
          <a:p>
            <a:pPr algn="just" eaLnBrk="1" hangingPunct="1">
              <a:lnSpc>
                <a:spcPct val="90000"/>
              </a:lnSpc>
              <a:buFontTx/>
              <a:buNone/>
            </a:pPr>
            <a:r>
              <a:rPr lang="zh-CN" altLang="en-US" sz="2400" b="1" dirty="0" smtClean="0">
                <a:latin typeface="Comic Sans MS" pitchFamily="66" charset="0"/>
                <a:ea typeface="楷体_GB2312" pitchFamily="49" charset="-122"/>
              </a:rPr>
              <a:t>   输入阻抗的虚部则与闭合面内储存的功率有关.</a:t>
            </a:r>
            <a:r>
              <a:rPr lang="zh-CN" altLang="en-US" sz="2000" dirty="0" smtClean="0">
                <a:latin typeface="楷体_GB2312" pitchFamily="49" charset="-122"/>
                <a:ea typeface="楷体_GB2312" pitchFamily="49" charset="-122"/>
              </a:rPr>
              <a:t> </a:t>
            </a:r>
          </a:p>
          <a:p>
            <a:pPr algn="just" eaLnBrk="1" hangingPunct="1">
              <a:lnSpc>
                <a:spcPct val="90000"/>
              </a:lnSpc>
            </a:pPr>
            <a:endParaRPr lang="en-US" altLang="zh-CN" sz="2400" dirty="0" smtClean="0">
              <a:latin typeface="Comic Sans MS" pitchFamily="66" charset="0"/>
              <a:ea typeface="宋体" pitchFamily="2" charset="-122"/>
            </a:endParaRPr>
          </a:p>
          <a:p>
            <a:pPr algn="just" eaLnBrk="1" hangingPunct="1">
              <a:lnSpc>
                <a:spcPct val="90000"/>
              </a:lnSpc>
            </a:pPr>
            <a:endParaRPr lang="en-US" altLang="zh-CN" sz="2400" dirty="0" smtClean="0">
              <a:latin typeface="TimesNewRoman" charset="0"/>
              <a:ea typeface="宋体" pitchFamily="2" charset="-122"/>
            </a:endParaRPr>
          </a:p>
          <a:p>
            <a:pPr algn="just" eaLnBrk="1" hangingPunct="1">
              <a:lnSpc>
                <a:spcPct val="90000"/>
              </a:lnSpc>
            </a:pPr>
            <a:endParaRPr lang="en-US" altLang="zh-CN" sz="2400" dirty="0" smtClean="0">
              <a:latin typeface="TimesNewRoman" charset="0"/>
              <a:ea typeface="宋体" pitchFamily="2" charset="-122"/>
            </a:endParaRPr>
          </a:p>
          <a:p>
            <a:pPr eaLnBrk="1" hangingPunct="1">
              <a:lnSpc>
                <a:spcPct val="90000"/>
              </a:lnSpc>
            </a:pPr>
            <a:endParaRPr lang="en-US" altLang="zh-CN" sz="2400" dirty="0" smtClean="0">
              <a:latin typeface="Times New Roman" pitchFamily="18" charset="0"/>
              <a:ea typeface="宋体" pitchFamily="2" charset="-122"/>
            </a:endParaRPr>
          </a:p>
        </p:txBody>
      </p:sp>
      <p:sp>
        <p:nvSpPr>
          <p:cNvPr id="61444"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A1995A3B-076F-4AE2-B3A5-2FF0A2527161}" type="slidenum">
              <a:rPr lang="zh-CN" altLang="en-US" sz="1400" b="0"/>
              <a:pPr eaLnBrk="1" hangingPunct="1"/>
              <a:t>75</a:t>
            </a:fld>
            <a:endParaRPr lang="en-US" altLang="zh-CN" sz="1400" b="0"/>
          </a:p>
        </p:txBody>
      </p:sp>
    </p:spTree>
    <p:extLst>
      <p:ext uri="{BB962C8B-B14F-4D97-AF65-F5344CB8AC3E}">
        <p14:creationId xmlns:p14="http://schemas.microsoft.com/office/powerpoint/2010/main" val="24915449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827584" y="1772816"/>
            <a:ext cx="7162800" cy="489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lnSpc>
                <a:spcPct val="90000"/>
              </a:lnSpc>
            </a:pPr>
            <a:r>
              <a:rPr lang="en-US" altLang="zh-CN" sz="2200" b="0" dirty="0">
                <a:latin typeface="Comic Sans MS" pitchFamily="66" charset="0"/>
                <a:ea typeface="宋体" pitchFamily="2" charset="-122"/>
              </a:rPr>
              <a:t>If the one-port is characterized by lossless materials, then </a:t>
            </a:r>
            <a:r>
              <a:rPr lang="en-US" altLang="zh-CN" sz="2200" b="0" i="1" dirty="0">
                <a:latin typeface="Comic Sans MS" pitchFamily="66" charset="0"/>
                <a:ea typeface="宋体" pitchFamily="2" charset="-122"/>
              </a:rPr>
              <a:t>P</a:t>
            </a:r>
            <a:r>
              <a:rPr lang="en-US" altLang="zh-CN" sz="2200" b="0" i="1" baseline="-25000" dirty="0">
                <a:latin typeface="Comic Sans MS" pitchFamily="66" charset="0"/>
                <a:ea typeface="宋体" pitchFamily="2" charset="-122"/>
              </a:rPr>
              <a:t>l</a:t>
            </a:r>
            <a:r>
              <a:rPr lang="en-US" altLang="zh-CN" sz="2200" b="0" i="1" dirty="0">
                <a:latin typeface="Comic Sans MS" pitchFamily="66" charset="0"/>
                <a:ea typeface="宋体" pitchFamily="2" charset="-122"/>
              </a:rPr>
              <a:t> </a:t>
            </a:r>
            <a:r>
              <a:rPr lang="en-US" altLang="zh-CN" sz="2200" b="0" dirty="0">
                <a:latin typeface="Comic Sans MS" pitchFamily="66" charset="0"/>
                <a:ea typeface="宋体" pitchFamily="2" charset="-122"/>
              </a:rPr>
              <a:t>= 0 and </a:t>
            </a:r>
            <a:r>
              <a:rPr lang="en-US" altLang="zh-CN" sz="2200" b="0" i="1" dirty="0">
                <a:latin typeface="Comic Sans MS" pitchFamily="66" charset="0"/>
                <a:ea typeface="宋体" pitchFamily="2" charset="-122"/>
              </a:rPr>
              <a:t>R </a:t>
            </a:r>
            <a:r>
              <a:rPr lang="en-US" altLang="zh-CN" sz="2200" b="0" dirty="0">
                <a:latin typeface="Comic Sans MS" pitchFamily="66" charset="0"/>
                <a:ea typeface="宋体" pitchFamily="2" charset="-122"/>
              </a:rPr>
              <a:t>= 0, which means that no energy is dissipated within S and all the power flowing into the one-port network is stored within S. </a:t>
            </a:r>
          </a:p>
          <a:p>
            <a:pPr algn="just" eaLnBrk="1" hangingPunct="1">
              <a:lnSpc>
                <a:spcPct val="90000"/>
              </a:lnSpc>
              <a:buFontTx/>
              <a:buNone/>
            </a:pPr>
            <a:r>
              <a:rPr lang="zh-CN" altLang="en-US" sz="2200" dirty="0">
                <a:solidFill>
                  <a:srgbClr val="FF00FF"/>
                </a:solidFill>
                <a:latin typeface="Comic Sans MS" pitchFamily="66" charset="0"/>
                <a:ea typeface="楷体_GB2312" pitchFamily="49" charset="-122"/>
              </a:rPr>
              <a:t>   如果该一端口器件为无耗的, 则</a:t>
            </a:r>
            <a:r>
              <a:rPr lang="en-US" altLang="zh-CN" sz="2200" i="1" dirty="0">
                <a:solidFill>
                  <a:srgbClr val="FF00FF"/>
                </a:solidFill>
                <a:latin typeface="Comic Sans MS" pitchFamily="66" charset="0"/>
                <a:ea typeface="楷体_GB2312" pitchFamily="49" charset="-122"/>
              </a:rPr>
              <a:t>P</a:t>
            </a:r>
            <a:r>
              <a:rPr lang="en-US" altLang="zh-CN" sz="2200" i="1" baseline="-25000" dirty="0">
                <a:solidFill>
                  <a:srgbClr val="FF00FF"/>
                </a:solidFill>
                <a:latin typeface="Comic Sans MS" pitchFamily="66" charset="0"/>
                <a:ea typeface="楷体_GB2312" pitchFamily="49" charset="-122"/>
              </a:rPr>
              <a:t>l</a:t>
            </a:r>
            <a:r>
              <a:rPr lang="en-US" altLang="zh-CN" sz="2200" i="1" dirty="0">
                <a:solidFill>
                  <a:srgbClr val="FF00FF"/>
                </a:solidFill>
                <a:latin typeface="Comic Sans MS" pitchFamily="66" charset="0"/>
                <a:ea typeface="楷体_GB2312" pitchFamily="49" charset="-122"/>
              </a:rPr>
              <a:t> </a:t>
            </a:r>
            <a:r>
              <a:rPr lang="en-US" altLang="zh-CN" sz="2200" dirty="0">
                <a:solidFill>
                  <a:srgbClr val="FF00FF"/>
                </a:solidFill>
                <a:latin typeface="Comic Sans MS" pitchFamily="66" charset="0"/>
                <a:ea typeface="楷体_GB2312" pitchFamily="49" charset="-122"/>
              </a:rPr>
              <a:t>= 0 and </a:t>
            </a:r>
            <a:r>
              <a:rPr lang="en-US" altLang="zh-CN" sz="2200" i="1" dirty="0">
                <a:solidFill>
                  <a:srgbClr val="FF00FF"/>
                </a:solidFill>
                <a:latin typeface="Comic Sans MS" pitchFamily="66" charset="0"/>
                <a:ea typeface="楷体_GB2312" pitchFamily="49" charset="-122"/>
              </a:rPr>
              <a:t>R </a:t>
            </a:r>
            <a:r>
              <a:rPr lang="en-US" altLang="zh-CN" sz="2200" dirty="0">
                <a:solidFill>
                  <a:srgbClr val="FF00FF"/>
                </a:solidFill>
                <a:latin typeface="Comic Sans MS" pitchFamily="66" charset="0"/>
                <a:ea typeface="楷体_GB2312" pitchFamily="49" charset="-122"/>
              </a:rPr>
              <a:t>= 0, </a:t>
            </a:r>
            <a:r>
              <a:rPr lang="zh-CN" altLang="en-US" sz="2200" dirty="0">
                <a:solidFill>
                  <a:srgbClr val="FF00FF"/>
                </a:solidFill>
                <a:latin typeface="Comic Sans MS" pitchFamily="66" charset="0"/>
                <a:ea typeface="楷体_GB2312" pitchFamily="49" charset="-122"/>
              </a:rPr>
              <a:t>表示</a:t>
            </a:r>
            <a:r>
              <a:rPr lang="en-US" altLang="zh-CN" sz="2200" dirty="0">
                <a:solidFill>
                  <a:srgbClr val="FF00FF"/>
                </a:solidFill>
                <a:latin typeface="Comic Sans MS" pitchFamily="66" charset="0"/>
                <a:ea typeface="楷体_GB2312" pitchFamily="49" charset="-122"/>
              </a:rPr>
              <a:t>S</a:t>
            </a:r>
            <a:r>
              <a:rPr lang="zh-CN" altLang="en-US" sz="2200" dirty="0">
                <a:solidFill>
                  <a:srgbClr val="FF00FF"/>
                </a:solidFill>
                <a:latin typeface="Comic Sans MS" pitchFamily="66" charset="0"/>
                <a:ea typeface="楷体_GB2312" pitchFamily="49" charset="-122"/>
              </a:rPr>
              <a:t>内无能量损耗, 所有流入该网络的能量全部储存在</a:t>
            </a:r>
            <a:r>
              <a:rPr lang="en-US" altLang="zh-CN" sz="2200" dirty="0">
                <a:solidFill>
                  <a:srgbClr val="FF00FF"/>
                </a:solidFill>
                <a:latin typeface="Comic Sans MS" pitchFamily="66" charset="0"/>
                <a:ea typeface="楷体_GB2312" pitchFamily="49" charset="-122"/>
              </a:rPr>
              <a:t>S</a:t>
            </a:r>
            <a:r>
              <a:rPr lang="zh-CN" altLang="en-US" sz="2200" dirty="0">
                <a:solidFill>
                  <a:srgbClr val="FF00FF"/>
                </a:solidFill>
                <a:latin typeface="Comic Sans MS" pitchFamily="66" charset="0"/>
                <a:ea typeface="楷体_GB2312" pitchFamily="49" charset="-122"/>
              </a:rPr>
              <a:t>内部.</a:t>
            </a:r>
          </a:p>
          <a:p>
            <a:pPr algn="just" eaLnBrk="1" hangingPunct="1">
              <a:lnSpc>
                <a:spcPct val="90000"/>
              </a:lnSpc>
              <a:buFontTx/>
              <a:buNone/>
            </a:pPr>
            <a:endParaRPr lang="zh-CN" altLang="en-US" sz="2200" dirty="0">
              <a:solidFill>
                <a:srgbClr val="FF00FF"/>
              </a:solidFill>
              <a:latin typeface="Comic Sans MS" pitchFamily="66" charset="0"/>
              <a:ea typeface="楷体_GB2312" pitchFamily="49" charset="-122"/>
            </a:endParaRPr>
          </a:p>
          <a:p>
            <a:pPr algn="just" eaLnBrk="1" hangingPunct="1">
              <a:lnSpc>
                <a:spcPct val="90000"/>
              </a:lnSpc>
            </a:pPr>
            <a:r>
              <a:rPr lang="en-US" altLang="zh-CN" sz="2200" b="0" dirty="0">
                <a:latin typeface="Comic Sans MS" pitchFamily="66" charset="0"/>
                <a:ea typeface="宋体" pitchFamily="2" charset="-122"/>
              </a:rPr>
              <a:t>The  reactance of the one-port is inductive (positive) if </a:t>
            </a:r>
            <a:r>
              <a:rPr lang="en-US" altLang="zh-CN" sz="2200" b="0" i="1" dirty="0">
                <a:latin typeface="Comic Sans MS" pitchFamily="66" charset="0"/>
                <a:ea typeface="宋体" pitchFamily="2" charset="-122"/>
              </a:rPr>
              <a:t>W</a:t>
            </a:r>
            <a:r>
              <a:rPr lang="en-US" altLang="zh-CN" sz="2200" b="0" i="1" baseline="-25000" dirty="0">
                <a:latin typeface="Comic Sans MS" pitchFamily="66" charset="0"/>
                <a:ea typeface="宋体" pitchFamily="2" charset="-122"/>
              </a:rPr>
              <a:t>m</a:t>
            </a:r>
            <a:r>
              <a:rPr lang="en-US" altLang="zh-CN" sz="2200" b="0" i="1" dirty="0">
                <a:latin typeface="Comic Sans MS" pitchFamily="66" charset="0"/>
                <a:ea typeface="宋体" pitchFamily="2" charset="-122"/>
              </a:rPr>
              <a:t> </a:t>
            </a:r>
            <a:r>
              <a:rPr lang="en-US" altLang="zh-CN" sz="2200" b="0" dirty="0">
                <a:latin typeface="Comic Sans MS" pitchFamily="66" charset="0"/>
                <a:ea typeface="宋体" pitchFamily="2" charset="-122"/>
              </a:rPr>
              <a:t>&gt;</a:t>
            </a:r>
            <a:r>
              <a:rPr lang="en-US" altLang="zh-CN" sz="2200" b="0" i="1" dirty="0">
                <a:latin typeface="Comic Sans MS" pitchFamily="66" charset="0"/>
                <a:ea typeface="宋体" pitchFamily="2" charset="-122"/>
              </a:rPr>
              <a:t>W</a:t>
            </a:r>
            <a:r>
              <a:rPr lang="en-US" altLang="zh-CN" sz="2200" b="0" baseline="-25000" dirty="0">
                <a:latin typeface="Comic Sans MS" pitchFamily="66" charset="0"/>
                <a:ea typeface="宋体" pitchFamily="2" charset="-122"/>
              </a:rPr>
              <a:t>e</a:t>
            </a:r>
            <a:r>
              <a:rPr lang="en-US" altLang="zh-CN" sz="2200" b="0" dirty="0">
                <a:latin typeface="Comic Sans MS" pitchFamily="66" charset="0"/>
                <a:ea typeface="宋体" pitchFamily="2" charset="-122"/>
              </a:rPr>
              <a:t> or capacitive (negative) if </a:t>
            </a:r>
            <a:r>
              <a:rPr lang="en-US" altLang="zh-CN" sz="2200" b="0" i="1" dirty="0">
                <a:latin typeface="Comic Sans MS" pitchFamily="66" charset="0"/>
                <a:ea typeface="宋体" pitchFamily="2" charset="-122"/>
              </a:rPr>
              <a:t>W</a:t>
            </a:r>
            <a:r>
              <a:rPr lang="en-US" altLang="zh-CN" sz="2200" b="0" i="1" baseline="-25000" dirty="0">
                <a:latin typeface="Comic Sans MS" pitchFamily="66" charset="0"/>
                <a:ea typeface="宋体" pitchFamily="2" charset="-122"/>
              </a:rPr>
              <a:t>e</a:t>
            </a:r>
            <a:r>
              <a:rPr lang="en-US" altLang="zh-CN" sz="2200" b="0" i="1" dirty="0">
                <a:latin typeface="Comic Sans MS" pitchFamily="66" charset="0"/>
                <a:ea typeface="宋体" pitchFamily="2" charset="-122"/>
              </a:rPr>
              <a:t> </a:t>
            </a:r>
            <a:r>
              <a:rPr lang="en-US" altLang="zh-CN" sz="2200" b="0" dirty="0">
                <a:latin typeface="Comic Sans MS" pitchFamily="66" charset="0"/>
                <a:ea typeface="宋体" pitchFamily="2" charset="-122"/>
              </a:rPr>
              <a:t>&gt;</a:t>
            </a:r>
            <a:r>
              <a:rPr lang="en-US" altLang="zh-CN" sz="2200" b="0" i="1" dirty="0">
                <a:latin typeface="Comic Sans MS" pitchFamily="66" charset="0"/>
                <a:ea typeface="宋体" pitchFamily="2" charset="-122"/>
              </a:rPr>
              <a:t>W</a:t>
            </a:r>
            <a:r>
              <a:rPr lang="en-US" altLang="zh-CN" sz="2200" b="0" baseline="-25000" dirty="0">
                <a:latin typeface="Comic Sans MS" pitchFamily="66" charset="0"/>
                <a:ea typeface="宋体" pitchFamily="2" charset="-122"/>
              </a:rPr>
              <a:t>m</a:t>
            </a:r>
            <a:r>
              <a:rPr lang="en-US" altLang="zh-CN" sz="2200" b="0" dirty="0">
                <a:latin typeface="Comic Sans MS" pitchFamily="66" charset="0"/>
                <a:ea typeface="宋体" pitchFamily="2" charset="-122"/>
              </a:rPr>
              <a:t>. </a:t>
            </a:r>
            <a:r>
              <a:rPr lang="zh-CN" altLang="en-US" sz="2200" b="0" dirty="0">
                <a:latin typeface="Comic Sans MS" pitchFamily="66" charset="0"/>
                <a:ea typeface="宋体" pitchFamily="2" charset="-122"/>
              </a:rPr>
              <a:t>如果</a:t>
            </a:r>
            <a:r>
              <a:rPr lang="en-US" altLang="zh-CN" sz="2200" b="0" i="1" dirty="0">
                <a:latin typeface="Comic Sans MS" pitchFamily="66" charset="0"/>
                <a:ea typeface="宋体" pitchFamily="2" charset="-122"/>
              </a:rPr>
              <a:t>W</a:t>
            </a:r>
            <a:r>
              <a:rPr lang="en-US" altLang="zh-CN" sz="2200" b="0" i="1" baseline="-25000" dirty="0">
                <a:latin typeface="Comic Sans MS" pitchFamily="66" charset="0"/>
                <a:ea typeface="宋体" pitchFamily="2" charset="-122"/>
              </a:rPr>
              <a:t>m</a:t>
            </a:r>
            <a:r>
              <a:rPr lang="en-US" altLang="zh-CN" sz="2200" b="0" i="1" dirty="0">
                <a:latin typeface="Comic Sans MS" pitchFamily="66" charset="0"/>
                <a:ea typeface="宋体" pitchFamily="2" charset="-122"/>
              </a:rPr>
              <a:t> </a:t>
            </a:r>
            <a:r>
              <a:rPr lang="en-US" altLang="zh-CN" sz="2200" b="0" dirty="0">
                <a:latin typeface="Comic Sans MS" pitchFamily="66" charset="0"/>
                <a:ea typeface="宋体" pitchFamily="2" charset="-122"/>
              </a:rPr>
              <a:t>&gt;</a:t>
            </a:r>
            <a:r>
              <a:rPr lang="en-US" altLang="zh-CN" sz="2200" b="0" i="1" dirty="0">
                <a:latin typeface="Comic Sans MS" pitchFamily="66" charset="0"/>
                <a:ea typeface="宋体" pitchFamily="2" charset="-122"/>
              </a:rPr>
              <a:t>W</a:t>
            </a:r>
            <a:r>
              <a:rPr lang="en-US" altLang="zh-CN" sz="2200" b="0" baseline="-25000" dirty="0">
                <a:latin typeface="Comic Sans MS" pitchFamily="66" charset="0"/>
                <a:ea typeface="宋体" pitchFamily="2" charset="-122"/>
              </a:rPr>
              <a:t>e</a:t>
            </a:r>
            <a:r>
              <a:rPr lang="en-US" altLang="zh-CN" sz="2200" b="0" dirty="0">
                <a:latin typeface="Comic Sans MS" pitchFamily="66" charset="0"/>
                <a:ea typeface="宋体" pitchFamily="2" charset="-122"/>
              </a:rPr>
              <a:t> </a:t>
            </a:r>
          </a:p>
          <a:p>
            <a:pPr algn="just" eaLnBrk="1" hangingPunct="1">
              <a:lnSpc>
                <a:spcPct val="90000"/>
              </a:lnSpc>
              <a:buFontTx/>
              <a:buNone/>
            </a:pPr>
            <a:r>
              <a:rPr lang="zh-CN" altLang="en-US" sz="2200" b="0" dirty="0">
                <a:latin typeface="Comic Sans MS" pitchFamily="66" charset="0"/>
                <a:ea typeface="宋体" pitchFamily="2" charset="-122"/>
              </a:rPr>
              <a:t>     </a:t>
            </a:r>
            <a:r>
              <a:rPr lang="zh-CN" altLang="en-US" sz="2200" dirty="0">
                <a:solidFill>
                  <a:srgbClr val="FF00FF"/>
                </a:solidFill>
                <a:latin typeface="楷体_GB2312" pitchFamily="49" charset="-122"/>
                <a:ea typeface="楷体_GB2312" pitchFamily="49" charset="-122"/>
              </a:rPr>
              <a:t>则一端口输入阻抗的电抗是感性的,否则则为容性的</a:t>
            </a:r>
            <a:r>
              <a:rPr lang="zh-CN" altLang="en-US" sz="2200" b="0" dirty="0">
                <a:latin typeface="Comic Sans MS" pitchFamily="66" charset="0"/>
                <a:ea typeface="宋体" pitchFamily="2" charset="-122"/>
              </a:rPr>
              <a:t>.</a:t>
            </a:r>
            <a:endParaRPr lang="en-US" altLang="zh-CN" sz="2200" b="0" dirty="0">
              <a:latin typeface="Comic Sans MS" pitchFamily="66" charset="0"/>
              <a:ea typeface="宋体" pitchFamily="2" charset="-122"/>
            </a:endParaRPr>
          </a:p>
          <a:p>
            <a:pPr eaLnBrk="1" hangingPunct="1">
              <a:lnSpc>
                <a:spcPct val="90000"/>
              </a:lnSpc>
              <a:buFontTx/>
              <a:buChar char="•"/>
            </a:pPr>
            <a:endParaRPr lang="en-US" altLang="zh-CN" sz="2200" b="0" dirty="0">
              <a:latin typeface="Comic Sans MS" pitchFamily="66" charset="0"/>
              <a:ea typeface="宋体" pitchFamily="2" charset="-122"/>
            </a:endParaRPr>
          </a:p>
          <a:p>
            <a:pPr algn="just" eaLnBrk="1" hangingPunct="1">
              <a:lnSpc>
                <a:spcPct val="90000"/>
              </a:lnSpc>
              <a:buFontTx/>
              <a:buChar char="•"/>
            </a:pPr>
            <a:endParaRPr lang="en-US" altLang="zh-CN" sz="2400" b="0" dirty="0">
              <a:latin typeface="TimesNewRoman" charset="0"/>
              <a:ea typeface="宋体" pitchFamily="2" charset="-122"/>
            </a:endParaRPr>
          </a:p>
          <a:p>
            <a:pPr algn="just" eaLnBrk="1" hangingPunct="1">
              <a:lnSpc>
                <a:spcPct val="90000"/>
              </a:lnSpc>
              <a:buFontTx/>
              <a:buChar char="•"/>
            </a:pPr>
            <a:endParaRPr lang="en-US" altLang="zh-CN" sz="2400" b="0" dirty="0">
              <a:latin typeface="TimesNewRoman" charset="0"/>
              <a:ea typeface="宋体" pitchFamily="2" charset="-122"/>
            </a:endParaRPr>
          </a:p>
          <a:p>
            <a:pPr eaLnBrk="1" hangingPunct="1">
              <a:lnSpc>
                <a:spcPct val="90000"/>
              </a:lnSpc>
              <a:buFontTx/>
              <a:buChar char="•"/>
            </a:pPr>
            <a:endParaRPr lang="en-US" altLang="zh-CN" sz="2400" b="0" dirty="0">
              <a:latin typeface="Times New Roman" pitchFamily="18" charset="0"/>
              <a:ea typeface="宋体" pitchFamily="2" charset="-122"/>
            </a:endParaRPr>
          </a:p>
        </p:txBody>
      </p:sp>
      <p:sp>
        <p:nvSpPr>
          <p:cNvPr id="62467"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5A3C96C5-F2EA-453C-99B7-FACA14DC48A4}" type="slidenum">
              <a:rPr lang="zh-CN" altLang="en-US" sz="1400" b="0"/>
              <a:pPr eaLnBrk="1" hangingPunct="1"/>
              <a:t>76</a:t>
            </a:fld>
            <a:endParaRPr lang="en-US" altLang="zh-CN" sz="1400" b="0"/>
          </a:p>
        </p:txBody>
      </p:sp>
    </p:spTree>
    <p:extLst>
      <p:ext uri="{BB962C8B-B14F-4D97-AF65-F5344CB8AC3E}">
        <p14:creationId xmlns:p14="http://schemas.microsoft.com/office/powerpoint/2010/main" val="25696392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pic>
        <p:nvPicPr>
          <p:cNvPr id="4" name="图片 3">
            <a:extLst>
              <a:ext uri="{FF2B5EF4-FFF2-40B4-BE49-F238E27FC236}">
                <a16:creationId xmlns:a16="http://schemas.microsoft.com/office/drawing/2014/main" id="{D5446BF8-76DE-F7B6-EBA3-ED61A2EBA235}"/>
              </a:ext>
            </a:extLst>
          </p:cNvPr>
          <p:cNvPicPr>
            <a:picLocks noChangeAspect="1"/>
          </p:cNvPicPr>
          <p:nvPr/>
        </p:nvPicPr>
        <p:blipFill rotWithShape="1">
          <a:blip r:embed="rId3"/>
          <a:srcRect l="23227" t="36767" r="23224" b="21999"/>
          <a:stretch/>
        </p:blipFill>
        <p:spPr>
          <a:xfrm>
            <a:off x="683568" y="3573016"/>
            <a:ext cx="6912768" cy="2994204"/>
          </a:xfrm>
          <a:prstGeom prst="rect">
            <a:avLst/>
          </a:prstGeom>
        </p:spPr>
      </p:pic>
      <p:sp>
        <p:nvSpPr>
          <p:cNvPr id="5" name="文本框 4">
            <a:extLst>
              <a:ext uri="{FF2B5EF4-FFF2-40B4-BE49-F238E27FC236}">
                <a16:creationId xmlns:a16="http://schemas.microsoft.com/office/drawing/2014/main" id="{6ED19B56-D98A-C28C-33F6-2C6A722BA468}"/>
              </a:ext>
            </a:extLst>
          </p:cNvPr>
          <p:cNvSpPr txBox="1"/>
          <p:nvPr/>
        </p:nvSpPr>
        <p:spPr>
          <a:xfrm>
            <a:off x="683568" y="2132856"/>
            <a:ext cx="6840760" cy="830997"/>
          </a:xfrm>
          <a:prstGeom prst="rect">
            <a:avLst/>
          </a:prstGeom>
          <a:noFill/>
        </p:spPr>
        <p:txBody>
          <a:bodyPr wrap="square" rtlCol="0">
            <a:spAutoFit/>
          </a:bodyPr>
          <a:lstStyle/>
          <a:p>
            <a:r>
              <a:rPr lang="zh-CN" altLang="en-US" dirty="0"/>
              <a:t>微波系统可以看作由边界封闭的不均匀区和外界相连的均匀区构成</a:t>
            </a:r>
          </a:p>
        </p:txBody>
      </p:sp>
    </p:spTree>
    <p:extLst>
      <p:ext uri="{BB962C8B-B14F-4D97-AF65-F5344CB8AC3E}">
        <p14:creationId xmlns:p14="http://schemas.microsoft.com/office/powerpoint/2010/main" val="864839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pic>
        <p:nvPicPr>
          <p:cNvPr id="40963" name="图片 4"/>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4175" y="2060575"/>
            <a:ext cx="4322763"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图片 7" descr="文本&#10;&#10;中度可信度描述已自动生成"/>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40550" t="44402" r="37401" b="29474"/>
          <a:stretch>
            <a:fillRect/>
          </a:stretch>
        </p:blipFill>
        <p:spPr bwMode="auto">
          <a:xfrm>
            <a:off x="1331640" y="5517232"/>
            <a:ext cx="1512887"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3892FE62-24EB-4D1A-FB04-3D1AAC83C9F7}"/>
              </a:ext>
            </a:extLst>
          </p:cNvPr>
          <p:cNvSpPr txBox="1"/>
          <p:nvPr/>
        </p:nvSpPr>
        <p:spPr>
          <a:xfrm>
            <a:off x="4806950" y="1992160"/>
            <a:ext cx="4572000" cy="2712859"/>
          </a:xfrm>
          <a:prstGeom prst="rect">
            <a:avLst/>
          </a:prstGeom>
          <a:noFill/>
        </p:spPr>
        <p:txBody>
          <a:bodyPr wrap="square">
            <a:spAutoFit/>
          </a:bodyPr>
          <a:lstStyle/>
          <a:p>
            <a:pPr marL="0" indent="0" eaLnBrk="1" hangingPunct="1">
              <a:lnSpc>
                <a:spcPct val="120000"/>
              </a:lnSpc>
              <a:spcBef>
                <a:spcPct val="0"/>
              </a:spcBef>
              <a:defRPr/>
            </a:pPr>
            <a:r>
              <a:rPr lang="en-US" altLang="zh-CN" dirty="0">
                <a:solidFill>
                  <a:schemeClr val="accent6"/>
                </a:solidFill>
              </a:rPr>
              <a:t>1.</a:t>
            </a:r>
            <a:r>
              <a:rPr lang="zh-CN" altLang="en-US" dirty="0">
                <a:solidFill>
                  <a:schemeClr val="accent6"/>
                </a:solidFill>
              </a:rPr>
              <a:t>选定均匀区和非均匀区的分界参考面。</a:t>
            </a:r>
            <a:endParaRPr lang="en-US" altLang="zh-CN" dirty="0">
              <a:solidFill>
                <a:schemeClr val="accent6"/>
              </a:solidFill>
            </a:endParaRPr>
          </a:p>
          <a:p>
            <a:pPr marL="0" indent="0" eaLnBrk="1" hangingPunct="1">
              <a:lnSpc>
                <a:spcPct val="120000"/>
              </a:lnSpc>
              <a:spcBef>
                <a:spcPct val="0"/>
              </a:spcBef>
              <a:defRPr/>
            </a:pPr>
            <a:r>
              <a:rPr lang="en-US" altLang="zh-CN" dirty="0">
                <a:solidFill>
                  <a:schemeClr val="accent6"/>
                </a:solidFill>
              </a:rPr>
              <a:t>2.</a:t>
            </a:r>
            <a:r>
              <a:rPr lang="zh-CN" altLang="en-US" dirty="0">
                <a:solidFill>
                  <a:schemeClr val="accent6"/>
                </a:solidFill>
              </a:rPr>
              <a:t>将电路均匀区域等效为传输线，将电路非均匀区域（器件）等效为“微波网络”。</a:t>
            </a:r>
            <a:endParaRPr lang="en-US" altLang="zh-CN" dirty="0">
              <a:solidFill>
                <a:schemeClr val="accent6"/>
              </a:solidFill>
            </a:endParaRPr>
          </a:p>
          <a:p>
            <a:pPr marL="0" indent="0" eaLnBrk="1" hangingPunct="1">
              <a:lnSpc>
                <a:spcPct val="120000"/>
              </a:lnSpc>
              <a:spcBef>
                <a:spcPct val="0"/>
              </a:spcBef>
              <a:defRPr/>
            </a:pPr>
            <a:endParaRPr lang="en-US" altLang="zh-CN" dirty="0">
              <a:solidFill>
                <a:schemeClr val="accent6"/>
              </a:solidFill>
            </a:endParaRPr>
          </a:p>
        </p:txBody>
      </p:sp>
    </p:spTree>
    <p:extLst>
      <p:ext uri="{BB962C8B-B14F-4D97-AF65-F5344CB8AC3E}">
        <p14:creationId xmlns:p14="http://schemas.microsoft.com/office/powerpoint/2010/main" val="4540879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pic>
        <p:nvPicPr>
          <p:cNvPr id="40963" name="图片 4"/>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4175" y="2060575"/>
            <a:ext cx="4322763"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图片 7" descr="文本&#10;&#10;中度可信度描述已自动生成"/>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40550" t="44402" r="37401" b="29474"/>
          <a:stretch>
            <a:fillRect/>
          </a:stretch>
        </p:blipFill>
        <p:spPr bwMode="auto">
          <a:xfrm>
            <a:off x="1331640" y="5517232"/>
            <a:ext cx="1512887"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3892FE62-24EB-4D1A-FB04-3D1AAC83C9F7}"/>
              </a:ext>
            </a:extLst>
          </p:cNvPr>
          <p:cNvSpPr txBox="1"/>
          <p:nvPr/>
        </p:nvSpPr>
        <p:spPr>
          <a:xfrm>
            <a:off x="4696390" y="1634700"/>
            <a:ext cx="4572000" cy="5368329"/>
          </a:xfrm>
          <a:prstGeom prst="rect">
            <a:avLst/>
          </a:prstGeom>
          <a:noFill/>
        </p:spPr>
        <p:txBody>
          <a:bodyPr wrap="square">
            <a:spAutoFit/>
          </a:bodyPr>
          <a:lstStyle/>
          <a:p>
            <a:pPr marL="0" indent="0" eaLnBrk="1" hangingPunct="1">
              <a:lnSpc>
                <a:spcPct val="120000"/>
              </a:lnSpc>
              <a:spcBef>
                <a:spcPct val="0"/>
              </a:spcBef>
              <a:defRPr/>
            </a:pPr>
            <a:r>
              <a:rPr lang="en-US" altLang="zh-CN" dirty="0">
                <a:solidFill>
                  <a:schemeClr val="accent6"/>
                </a:solidFill>
              </a:rPr>
              <a:t>1.</a:t>
            </a:r>
            <a:r>
              <a:rPr lang="zh-CN" altLang="en-US" dirty="0">
                <a:solidFill>
                  <a:schemeClr val="accent6"/>
                </a:solidFill>
              </a:rPr>
              <a:t>选定均匀区和非均匀区的分界参考面。</a:t>
            </a:r>
            <a:endParaRPr lang="en-US" altLang="zh-CN" dirty="0">
              <a:solidFill>
                <a:schemeClr val="accent6"/>
              </a:solidFill>
            </a:endParaRPr>
          </a:p>
          <a:p>
            <a:pPr marL="0" indent="0" eaLnBrk="1" hangingPunct="1">
              <a:lnSpc>
                <a:spcPct val="120000"/>
              </a:lnSpc>
              <a:spcBef>
                <a:spcPct val="0"/>
              </a:spcBef>
              <a:defRPr/>
            </a:pPr>
            <a:r>
              <a:rPr lang="en-US" altLang="zh-CN" dirty="0">
                <a:solidFill>
                  <a:schemeClr val="accent6"/>
                </a:solidFill>
              </a:rPr>
              <a:t>2.</a:t>
            </a:r>
            <a:r>
              <a:rPr lang="zh-CN" altLang="en-US" dirty="0">
                <a:solidFill>
                  <a:schemeClr val="accent6"/>
                </a:solidFill>
              </a:rPr>
              <a:t>将电路均匀区域等效为传输线，将电路非均匀区域（器件）等效为“微波网络”</a:t>
            </a:r>
            <a:endParaRPr lang="en-US" altLang="zh-CN" dirty="0">
              <a:solidFill>
                <a:schemeClr val="accent6"/>
              </a:solidFill>
            </a:endParaRPr>
          </a:p>
          <a:p>
            <a:pPr marL="0" indent="0" eaLnBrk="1" hangingPunct="1">
              <a:lnSpc>
                <a:spcPct val="120000"/>
              </a:lnSpc>
              <a:spcBef>
                <a:spcPct val="0"/>
              </a:spcBef>
              <a:defRPr/>
            </a:pPr>
            <a:r>
              <a:rPr lang="zh-CN" altLang="en-US" dirty="0">
                <a:solidFill>
                  <a:schemeClr val="accent6"/>
                </a:solidFill>
              </a:rPr>
              <a:t>微波网络端口必须指定参考面：</a:t>
            </a:r>
            <a:r>
              <a:rPr lang="en-US" altLang="zh-CN" dirty="0">
                <a:solidFill>
                  <a:srgbClr val="FF0000"/>
                </a:solidFill>
              </a:rPr>
              <a:t>1.</a:t>
            </a:r>
            <a:r>
              <a:rPr lang="zh-CN" altLang="en-US" dirty="0">
                <a:solidFill>
                  <a:srgbClr val="FF0000"/>
                </a:solidFill>
              </a:rPr>
              <a:t>参考面选择保证</a:t>
            </a:r>
            <a:r>
              <a:rPr lang="zh-CN" altLang="en-US" dirty="0">
                <a:solidFill>
                  <a:schemeClr val="tx2"/>
                </a:solidFill>
              </a:rPr>
              <a:t>非均匀性</a:t>
            </a:r>
            <a:r>
              <a:rPr lang="zh-CN" altLang="en-US" dirty="0">
                <a:solidFill>
                  <a:srgbClr val="FF0000"/>
                </a:solidFill>
              </a:rPr>
              <a:t>影响在</a:t>
            </a:r>
            <a:r>
              <a:rPr lang="zh-CN" altLang="en-US" dirty="0">
                <a:solidFill>
                  <a:schemeClr val="tx2"/>
                </a:solidFill>
              </a:rPr>
              <a:t>参考面内</a:t>
            </a:r>
            <a:r>
              <a:rPr lang="zh-CN" altLang="en-US" dirty="0">
                <a:solidFill>
                  <a:srgbClr val="FF0000"/>
                </a:solidFill>
              </a:rPr>
              <a:t>。单模传输时，一般选在不连续性激起的</a:t>
            </a:r>
            <a:r>
              <a:rPr lang="zh-CN" altLang="en-US" dirty="0">
                <a:solidFill>
                  <a:schemeClr val="tx2"/>
                </a:solidFill>
              </a:rPr>
              <a:t>高次截止场影响范围之外</a:t>
            </a:r>
            <a:endParaRPr lang="en-US" altLang="zh-CN" dirty="0">
              <a:solidFill>
                <a:schemeClr val="tx2"/>
              </a:solidFill>
            </a:endParaRPr>
          </a:p>
          <a:p>
            <a:pPr marL="0" indent="0" eaLnBrk="1" hangingPunct="1">
              <a:lnSpc>
                <a:spcPct val="120000"/>
              </a:lnSpc>
              <a:spcBef>
                <a:spcPct val="0"/>
              </a:spcBef>
              <a:defRPr/>
            </a:pPr>
            <a:r>
              <a:rPr lang="en-US" altLang="zh-CN" dirty="0">
                <a:solidFill>
                  <a:srgbClr val="FF0000"/>
                </a:solidFill>
              </a:rPr>
              <a:t>2.</a:t>
            </a:r>
            <a:r>
              <a:rPr lang="zh-CN" altLang="en-US" dirty="0">
                <a:solidFill>
                  <a:srgbClr val="FF0000"/>
                </a:solidFill>
              </a:rPr>
              <a:t>参考面必须</a:t>
            </a:r>
            <a:r>
              <a:rPr lang="zh-CN" altLang="en-US" dirty="0">
                <a:solidFill>
                  <a:schemeClr val="tx2"/>
                </a:solidFill>
              </a:rPr>
              <a:t>垂直于</a:t>
            </a:r>
            <a:r>
              <a:rPr lang="zh-CN" altLang="en-US" dirty="0">
                <a:solidFill>
                  <a:srgbClr val="FF0000"/>
                </a:solidFill>
              </a:rPr>
              <a:t>微波传播方向。</a:t>
            </a:r>
            <a:endParaRPr lang="en-US" altLang="zh-CN" dirty="0">
              <a:solidFill>
                <a:srgbClr val="FF0000"/>
              </a:solidFill>
            </a:endParaRPr>
          </a:p>
        </p:txBody>
      </p:sp>
    </p:spTree>
    <p:extLst>
      <p:ext uri="{BB962C8B-B14F-4D97-AF65-F5344CB8AC3E}">
        <p14:creationId xmlns:p14="http://schemas.microsoft.com/office/powerpoint/2010/main" val="224819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sp>
        <p:nvSpPr>
          <p:cNvPr id="5" name="Text Box 10"/>
          <p:cNvSpPr txBox="1">
            <a:spLocks noRot="1" noChangeAspect="1" noMove="1" noResize="1" noEditPoints="1" noAdjustHandles="1" noChangeArrowheads="1" noChangeShapeType="1" noTextEdit="1"/>
          </p:cNvSpPr>
          <p:nvPr/>
        </p:nvSpPr>
        <p:spPr bwMode="auto">
          <a:xfrm>
            <a:off x="1116314" y="1700808"/>
            <a:ext cx="7394836" cy="5561844"/>
          </a:xfrm>
          <a:prstGeom prst="rect">
            <a:avLst/>
          </a:prstGeom>
          <a:blipFill>
            <a:blip r:embed="rId3"/>
            <a:stretch>
              <a:fillRect l="-2226" t="-658"/>
            </a:stretch>
          </a:blipFill>
          <a:ln>
            <a:noFill/>
          </a:ln>
          <a:effectLst/>
        </p:spPr>
        <p:txBody>
          <a:bodyPr/>
          <a:lstStyle/>
          <a:p>
            <a:pPr>
              <a:defRPr/>
            </a:pPr>
            <a:r>
              <a:rPr lang="zh-CN" altLang="en-US">
                <a:noFill/>
              </a:rPr>
              <a:t> </a:t>
            </a:r>
          </a:p>
        </p:txBody>
      </p:sp>
      <p:sp>
        <p:nvSpPr>
          <p:cNvPr id="2" name="文本框 1"/>
          <p:cNvSpPr txBox="1">
            <a:spLocks noRot="1" noChangeAspect="1" noMove="1" noResize="1" noEditPoints="1" noAdjustHandles="1" noChangeArrowheads="1" noChangeShapeType="1" noTextEdit="1"/>
          </p:cNvSpPr>
          <p:nvPr/>
        </p:nvSpPr>
        <p:spPr>
          <a:xfrm>
            <a:off x="5863510" y="4503497"/>
            <a:ext cx="3100977" cy="1109856"/>
          </a:xfrm>
          <a:prstGeom prst="rect">
            <a:avLst/>
          </a:prstGeom>
          <a:blipFill>
            <a:blip r:embed="rId4"/>
            <a:stretch>
              <a:fillRect l="-3143" t="-2747" b="-2747"/>
            </a:stretch>
          </a:blipFill>
        </p:spPr>
        <p:txBody>
          <a:bodyPr/>
          <a:lstStyle/>
          <a:p>
            <a:pPr>
              <a:defRPr/>
            </a:pPr>
            <a:r>
              <a:rPr lang="zh-CN" altLang="en-US">
                <a:noFill/>
              </a:rPr>
              <a:t> </a:t>
            </a:r>
          </a:p>
        </p:txBody>
      </p:sp>
      <p:grpSp>
        <p:nvGrpSpPr>
          <p:cNvPr id="15" name="组合 14"/>
          <p:cNvGrpSpPr>
            <a:grpSpLocks/>
          </p:cNvGrpSpPr>
          <p:nvPr/>
        </p:nvGrpSpPr>
        <p:grpSpPr bwMode="auto">
          <a:xfrm>
            <a:off x="7586663" y="1663700"/>
            <a:ext cx="1914525" cy="1620838"/>
            <a:chOff x="7586525" y="1663860"/>
            <a:chExt cx="1914898" cy="1621124"/>
          </a:xfrm>
        </p:grpSpPr>
        <p:sp>
          <p:nvSpPr>
            <p:cNvPr id="6150" name="矩形 13"/>
            <p:cNvSpPr>
              <a:spLocks noChangeArrowheads="1"/>
            </p:cNvSpPr>
            <p:nvPr/>
          </p:nvSpPr>
          <p:spPr bwMode="auto">
            <a:xfrm>
              <a:off x="7586525" y="1700808"/>
              <a:ext cx="1557475" cy="1584176"/>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2400" b="0">
                <a:ea typeface="宋体" panose="02010600030101010101" pitchFamily="2" charset="-122"/>
              </a:endParaRPr>
            </a:p>
          </p:txBody>
        </p:sp>
        <p:grpSp>
          <p:nvGrpSpPr>
            <p:cNvPr id="6151" name="组合 11"/>
            <p:cNvGrpSpPr>
              <a:grpSpLocks/>
            </p:cNvGrpSpPr>
            <p:nvPr/>
          </p:nvGrpSpPr>
          <p:grpSpPr bwMode="auto">
            <a:xfrm>
              <a:off x="7652870" y="1663860"/>
              <a:ext cx="1848553" cy="1510226"/>
              <a:chOff x="7652870" y="1663860"/>
              <a:chExt cx="1848553" cy="1510226"/>
            </a:xfrm>
          </p:grpSpPr>
          <p:grpSp>
            <p:nvGrpSpPr>
              <p:cNvPr id="6152" name="组合 9"/>
              <p:cNvGrpSpPr>
                <a:grpSpLocks/>
              </p:cNvGrpSpPr>
              <p:nvPr/>
            </p:nvGrpSpPr>
            <p:grpSpPr bwMode="auto">
              <a:xfrm>
                <a:off x="7700906" y="1805859"/>
                <a:ext cx="1296144" cy="1296294"/>
                <a:chOff x="7380312" y="1844675"/>
                <a:chExt cx="1296144" cy="1296294"/>
              </a:xfrm>
            </p:grpSpPr>
            <p:cxnSp>
              <p:nvCxnSpPr>
                <p:cNvPr id="6155" name="直接箭头连接符 3"/>
                <p:cNvCxnSpPr>
                  <a:cxnSpLocks noChangeShapeType="1"/>
                </p:cNvCxnSpPr>
                <p:nvPr/>
              </p:nvCxnSpPr>
              <p:spPr bwMode="auto">
                <a:xfrm>
                  <a:off x="7380312" y="3140968"/>
                  <a:ext cx="1296144" cy="0"/>
                </a:xfrm>
                <a:prstGeom prst="straightConnector1">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6" name="直接箭头连接符 7"/>
                <p:cNvCxnSpPr>
                  <a:cxnSpLocks noChangeShapeType="1"/>
                </p:cNvCxnSpPr>
                <p:nvPr/>
              </p:nvCxnSpPr>
              <p:spPr bwMode="auto">
                <a:xfrm flipV="1">
                  <a:off x="7380312" y="1844675"/>
                  <a:ext cx="0" cy="1296294"/>
                </a:xfrm>
                <a:prstGeom prst="straightConnector1">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153" name="文本框 10"/>
              <p:cNvSpPr txBox="1">
                <a:spLocks noChangeArrowheads="1"/>
              </p:cNvSpPr>
              <p:nvPr/>
            </p:nvSpPr>
            <p:spPr bwMode="auto">
              <a:xfrm>
                <a:off x="7652870" y="1663860"/>
                <a:ext cx="6980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en-US" altLang="zh-CN" sz="2400" b="0" i="1">
                    <a:ea typeface="宋体" panose="02010600030101010101" pitchFamily="2" charset="-122"/>
                  </a:rPr>
                  <a:t>V</a:t>
                </a:r>
                <a:endParaRPr lang="zh-CN" altLang="en-US" sz="2400" b="0" i="1">
                  <a:ea typeface="宋体" panose="02010600030101010101" pitchFamily="2" charset="-122"/>
                </a:endParaRPr>
              </a:p>
            </p:txBody>
          </p:sp>
          <p:sp>
            <p:nvSpPr>
              <p:cNvPr id="6154" name="文本框 12"/>
              <p:cNvSpPr txBox="1">
                <a:spLocks noChangeArrowheads="1"/>
              </p:cNvSpPr>
              <p:nvPr/>
            </p:nvSpPr>
            <p:spPr bwMode="auto">
              <a:xfrm>
                <a:off x="8803331" y="2712421"/>
                <a:ext cx="6980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en-US" altLang="zh-CN" sz="2400" b="0" i="1">
                    <a:ea typeface="宋体" panose="02010600030101010101" pitchFamily="2" charset="-122"/>
                  </a:rPr>
                  <a:t>U</a:t>
                </a:r>
                <a:endParaRPr lang="zh-CN" altLang="en-US" sz="2400" b="0" i="1">
                  <a:ea typeface="宋体" panose="02010600030101010101" pitchFamily="2" charset="-122"/>
                </a:endParaRPr>
              </a:p>
            </p:txBody>
          </p:sp>
        </p:grpSp>
      </p:grpSp>
    </p:spTree>
    <p:extLst>
      <p:ext uri="{BB962C8B-B14F-4D97-AF65-F5344CB8AC3E}">
        <p14:creationId xmlns:p14="http://schemas.microsoft.com/office/powerpoint/2010/main" val="21255975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pic>
        <p:nvPicPr>
          <p:cNvPr id="5" name="图片 4">
            <a:extLst>
              <a:ext uri="{FF2B5EF4-FFF2-40B4-BE49-F238E27FC236}">
                <a16:creationId xmlns:a16="http://schemas.microsoft.com/office/drawing/2014/main" id="{3C6017D1-77F6-8C16-F4FD-AB6E41D29F39}"/>
              </a:ext>
            </a:extLst>
          </p:cNvPr>
          <p:cNvPicPr>
            <a:picLocks noChangeAspect="1"/>
          </p:cNvPicPr>
          <p:nvPr/>
        </p:nvPicPr>
        <p:blipFill>
          <a:blip r:embed="rId3"/>
          <a:stretch>
            <a:fillRect/>
          </a:stretch>
        </p:blipFill>
        <p:spPr>
          <a:xfrm>
            <a:off x="755576" y="1866039"/>
            <a:ext cx="7344816" cy="4406890"/>
          </a:xfrm>
          <a:prstGeom prst="rect">
            <a:avLst/>
          </a:prstGeom>
        </p:spPr>
      </p:pic>
    </p:spTree>
    <p:extLst>
      <p:ext uri="{BB962C8B-B14F-4D97-AF65-F5344CB8AC3E}">
        <p14:creationId xmlns:p14="http://schemas.microsoft.com/office/powerpoint/2010/main" val="18094934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914400" y="2590800"/>
            <a:ext cx="7772400" cy="1143000"/>
          </a:xfrm>
        </p:spPr>
        <p:txBody>
          <a:bodyPr>
            <a:normAutofit/>
          </a:bodyPr>
          <a:lstStyle/>
          <a:p>
            <a:pPr eaLnBrk="1" hangingPunct="1"/>
            <a:r>
              <a:rPr lang="en-US" altLang="zh-CN" i="0" dirty="0" smtClean="0">
                <a:latin typeface="Comic Sans MS" pitchFamily="66" charset="0"/>
                <a:ea typeface="宋体" pitchFamily="2" charset="-122"/>
              </a:rPr>
              <a:t>5.2.2 </a:t>
            </a:r>
            <a:r>
              <a:rPr lang="zh-CN" altLang="en-US" dirty="0" smtClean="0">
                <a:ea typeface="楷体_GB2312" pitchFamily="49" charset="-122"/>
              </a:rPr>
              <a:t>阻抗矩阵</a:t>
            </a:r>
            <a:r>
              <a:rPr lang="en-US" altLang="zh-CN" dirty="0">
                <a:ea typeface="宋体" pitchFamily="2" charset="-122"/>
              </a:rPr>
              <a:t>[Z]</a:t>
            </a:r>
            <a:r>
              <a:rPr lang="zh-CN" altLang="en-US" dirty="0" smtClean="0">
                <a:ea typeface="宋体" pitchFamily="2" charset="-122"/>
              </a:rPr>
              <a:t>导纳</a:t>
            </a:r>
            <a:r>
              <a:rPr lang="zh-CN" altLang="en-US" dirty="0">
                <a:ea typeface="宋体" pitchFamily="2" charset="-122"/>
              </a:rPr>
              <a:t>矩阵</a:t>
            </a:r>
            <a:r>
              <a:rPr lang="en-US" altLang="zh-CN" dirty="0">
                <a:ea typeface="宋体" pitchFamily="2" charset="-122"/>
              </a:rPr>
              <a:t> [Y]</a:t>
            </a:r>
            <a:endParaRPr lang="zh-CN" altLang="en-US" i="0" dirty="0" smtClean="0">
              <a:latin typeface="楷体_GB2312" pitchFamily="49" charset="-122"/>
              <a:ea typeface="楷体_GB2312" pitchFamily="49" charset="-122"/>
            </a:endParaRPr>
          </a:p>
        </p:txBody>
      </p:sp>
      <p:sp>
        <p:nvSpPr>
          <p:cNvPr id="49155"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4227D684-5D42-42F6-88A6-C7C5858464D4}" type="slidenum">
              <a:rPr lang="zh-CN" altLang="en-US" sz="1400" b="0"/>
              <a:pPr eaLnBrk="1" hangingPunct="1"/>
              <a:t>81</a:t>
            </a:fld>
            <a:endParaRPr lang="en-US" altLang="zh-CN" sz="1400" b="0"/>
          </a:p>
        </p:txBody>
      </p:sp>
    </p:spTree>
    <p:extLst>
      <p:ext uri="{BB962C8B-B14F-4D97-AF65-F5344CB8AC3E}">
        <p14:creationId xmlns:p14="http://schemas.microsoft.com/office/powerpoint/2010/main" val="33466911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539552" y="836712"/>
            <a:ext cx="2641104" cy="609600"/>
          </a:xfrm>
        </p:spPr>
        <p:txBody>
          <a:bodyPr>
            <a:normAutofit fontScale="90000"/>
          </a:bodyPr>
          <a:lstStyle/>
          <a:p>
            <a:pPr eaLnBrk="1" hangingPunct="1"/>
            <a:r>
              <a:rPr lang="zh-CN" altLang="en-US" b="1" dirty="0" smtClean="0">
                <a:ea typeface="宋体" pitchFamily="2" charset="-122"/>
              </a:rPr>
              <a:t>简 介</a:t>
            </a:r>
            <a:endParaRPr lang="en-US" altLang="zh-CN" b="1" dirty="0" smtClean="0">
              <a:ea typeface="宋体" pitchFamily="2" charset="-122"/>
            </a:endParaRPr>
          </a:p>
        </p:txBody>
      </p:sp>
      <p:sp>
        <p:nvSpPr>
          <p:cNvPr id="7171" name="Rectangle 3"/>
          <p:cNvSpPr>
            <a:spLocks noGrp="1" noChangeArrowheads="1"/>
          </p:cNvSpPr>
          <p:nvPr>
            <p:ph type="body" idx="1"/>
          </p:nvPr>
        </p:nvSpPr>
        <p:spPr>
          <a:xfrm>
            <a:off x="755650" y="1916113"/>
            <a:ext cx="7620000" cy="4038600"/>
          </a:xfrm>
        </p:spPr>
        <p:txBody>
          <a:bodyPr>
            <a:normAutofit/>
          </a:bodyPr>
          <a:lstStyle/>
          <a:p>
            <a:pPr algn="just" eaLnBrk="1" hangingPunct="1">
              <a:lnSpc>
                <a:spcPct val="90000"/>
              </a:lnSpc>
            </a:pPr>
            <a:r>
              <a:rPr lang="zh-CN" altLang="en-US" sz="2200" b="1" dirty="0" smtClean="0">
                <a:solidFill>
                  <a:srgbClr val="FF00FF"/>
                </a:solidFill>
                <a:latin typeface="楷体_GB2312" pitchFamily="49" charset="-122"/>
                <a:ea typeface="楷体_GB2312" pitchFamily="49" charset="-122"/>
              </a:rPr>
              <a:t>有</a:t>
            </a:r>
            <a:r>
              <a:rPr lang="en-US" altLang="zh-CN" sz="2200" b="1" dirty="0" smtClean="0">
                <a:solidFill>
                  <a:srgbClr val="FF00FF"/>
                </a:solidFill>
                <a:latin typeface="楷体_GB2312" pitchFamily="49" charset="-122"/>
                <a:ea typeface="楷体_GB2312" pitchFamily="49" charset="-122"/>
              </a:rPr>
              <a:t>N</a:t>
            </a:r>
            <a:r>
              <a:rPr lang="zh-CN" altLang="en-US" sz="2200" b="1" dirty="0" smtClean="0">
                <a:solidFill>
                  <a:srgbClr val="FF00FF"/>
                </a:solidFill>
                <a:latin typeface="楷体_GB2312" pitchFamily="49" charset="-122"/>
                <a:ea typeface="楷体_GB2312" pitchFamily="49" charset="-122"/>
              </a:rPr>
              <a:t>个端口，每个端口的馈线为传输线或波导。假定每个馈线结构只有一个模式传输</a:t>
            </a:r>
            <a:r>
              <a:rPr lang="zh-CN" altLang="en-US" sz="2200" b="1" dirty="0" smtClean="0">
                <a:solidFill>
                  <a:srgbClr val="FF00FF"/>
                </a:solidFill>
                <a:latin typeface="Comic Sans MS" pitchFamily="66" charset="0"/>
                <a:ea typeface="宋体" pitchFamily="2" charset="-122"/>
              </a:rPr>
              <a:t>。</a:t>
            </a:r>
            <a:endParaRPr lang="en-US" altLang="zh-CN" sz="2200" b="1" dirty="0" smtClean="0">
              <a:solidFill>
                <a:srgbClr val="FF00FF"/>
              </a:solidFill>
              <a:latin typeface="Comic Sans MS" pitchFamily="66" charset="0"/>
              <a:ea typeface="宋体" pitchFamily="2" charset="-122"/>
            </a:endParaRPr>
          </a:p>
          <a:p>
            <a:pPr algn="just" eaLnBrk="1" hangingPunct="1">
              <a:lnSpc>
                <a:spcPct val="90000"/>
              </a:lnSpc>
            </a:pPr>
            <a:endParaRPr lang="en-US" altLang="zh-CN" sz="2200" b="1" dirty="0">
              <a:solidFill>
                <a:srgbClr val="FF00FF"/>
              </a:solidFill>
              <a:latin typeface="Comic Sans MS" pitchFamily="66" charset="0"/>
              <a:ea typeface="宋体" pitchFamily="2" charset="-122"/>
            </a:endParaRPr>
          </a:p>
          <a:p>
            <a:pPr algn="just" eaLnBrk="1" hangingPunct="1">
              <a:lnSpc>
                <a:spcPct val="90000"/>
              </a:lnSpc>
            </a:pPr>
            <a:endParaRPr lang="en-US" altLang="zh-CN" sz="2200" b="1" dirty="0" smtClean="0">
              <a:solidFill>
                <a:srgbClr val="FF00FF"/>
              </a:solidFill>
              <a:latin typeface="Comic Sans MS" pitchFamily="66" charset="0"/>
              <a:ea typeface="宋体" pitchFamily="2" charset="-122"/>
            </a:endParaRPr>
          </a:p>
          <a:p>
            <a:pPr algn="just" eaLnBrk="1" hangingPunct="1">
              <a:lnSpc>
                <a:spcPct val="90000"/>
              </a:lnSpc>
            </a:pPr>
            <a:endParaRPr lang="en-US" altLang="zh-CN" sz="2200" b="1" dirty="0" smtClean="0">
              <a:solidFill>
                <a:srgbClr val="FF00FF"/>
              </a:solidFill>
              <a:latin typeface="Comic Sans MS" pitchFamily="66" charset="0"/>
              <a:ea typeface="宋体" pitchFamily="2" charset="-122"/>
            </a:endParaRPr>
          </a:p>
          <a:p>
            <a:pPr algn="just" eaLnBrk="1" hangingPunct="1">
              <a:lnSpc>
                <a:spcPct val="90000"/>
              </a:lnSpc>
            </a:pPr>
            <a:r>
              <a:rPr lang="zh-CN" altLang="en-US" sz="2200" b="1" dirty="0" smtClean="0">
                <a:solidFill>
                  <a:srgbClr val="FF00FF"/>
                </a:solidFill>
                <a:latin typeface="Comic Sans MS" pitchFamily="66" charset="0"/>
                <a:ea typeface="楷体_GB2312" pitchFamily="49" charset="-122"/>
              </a:rPr>
              <a:t>在每个端口都定义一个垂直于传播方向的横截面作为参考面，在此面上定义电压和电流。</a:t>
            </a:r>
            <a:endParaRPr lang="en-US" altLang="zh-CN" sz="2200" b="1" dirty="0" smtClean="0">
              <a:solidFill>
                <a:srgbClr val="FF00FF"/>
              </a:solidFill>
              <a:latin typeface="Comic Sans MS" pitchFamily="66" charset="0"/>
              <a:ea typeface="楷体_GB2312" pitchFamily="49" charset="-122"/>
            </a:endParaRPr>
          </a:p>
          <a:p>
            <a:pPr algn="just" eaLnBrk="1" hangingPunct="1">
              <a:lnSpc>
                <a:spcPct val="90000"/>
              </a:lnSpc>
            </a:pPr>
            <a:endParaRPr lang="en-US" altLang="zh-CN" sz="2200" b="1" dirty="0" smtClean="0">
              <a:solidFill>
                <a:srgbClr val="FF00FF"/>
              </a:solidFill>
              <a:latin typeface="Comic Sans MS" pitchFamily="66" charset="0"/>
              <a:ea typeface="楷体_GB2312" pitchFamily="49" charset="-122"/>
            </a:endParaRPr>
          </a:p>
          <a:p>
            <a:pPr algn="just" eaLnBrk="1" hangingPunct="1">
              <a:lnSpc>
                <a:spcPct val="90000"/>
              </a:lnSpc>
            </a:pPr>
            <a:endParaRPr lang="en-US" altLang="zh-CN" sz="2800" b="1" dirty="0" smtClean="0">
              <a:solidFill>
                <a:srgbClr val="FF00FF"/>
              </a:solidFill>
              <a:ea typeface="楷体_GB2312" pitchFamily="49" charset="-122"/>
            </a:endParaRPr>
          </a:p>
        </p:txBody>
      </p:sp>
      <p:sp>
        <p:nvSpPr>
          <p:cNvPr id="7172"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5ED2247D-86F9-41D6-9694-06803FD71A59}" type="slidenum">
              <a:rPr lang="zh-CN" altLang="en-US" sz="1400" b="0"/>
              <a:pPr eaLnBrk="1" hangingPunct="1"/>
              <a:t>82</a:t>
            </a:fld>
            <a:endParaRPr lang="en-US" altLang="zh-CN" sz="1400" b="0"/>
          </a:p>
        </p:txBody>
      </p:sp>
    </p:spTree>
    <p:extLst>
      <p:ext uri="{BB962C8B-B14F-4D97-AF65-F5344CB8AC3E}">
        <p14:creationId xmlns:p14="http://schemas.microsoft.com/office/powerpoint/2010/main" val="207628039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990600" y="620688"/>
            <a:ext cx="5668963" cy="1066800"/>
          </a:xfrm>
        </p:spPr>
        <p:txBody>
          <a:bodyPr>
            <a:normAutofit fontScale="90000"/>
          </a:bodyPr>
          <a:lstStyle/>
          <a:p>
            <a:pPr eaLnBrk="1" hangingPunct="1"/>
            <a:r>
              <a:rPr lang="en-US" altLang="zh-CN" sz="3600" dirty="0" smtClean="0">
                <a:ea typeface="宋体" pitchFamily="2" charset="-122"/>
              </a:rPr>
              <a:t>Impedance Matrix </a:t>
            </a:r>
            <a:r>
              <a:rPr lang="en-US" altLang="zh-CN" sz="3600" i="0" dirty="0" smtClean="0">
                <a:ea typeface="宋体" pitchFamily="2" charset="-122"/>
              </a:rPr>
              <a:t>[Z] </a:t>
            </a:r>
            <a:r>
              <a:rPr lang="zh-CN" altLang="en-US" sz="3600" b="1" i="0" dirty="0" smtClean="0">
                <a:ea typeface="楷体_GB2312" pitchFamily="49" charset="-122"/>
              </a:rPr>
              <a:t>阻抗矩阵</a:t>
            </a:r>
          </a:p>
        </p:txBody>
      </p:sp>
      <p:sp>
        <p:nvSpPr>
          <p:cNvPr id="11267" name="Rectangle 3"/>
          <p:cNvSpPr>
            <a:spLocks noGrp="1" noChangeArrowheads="1"/>
          </p:cNvSpPr>
          <p:nvPr>
            <p:ph type="body" idx="1"/>
          </p:nvPr>
        </p:nvSpPr>
        <p:spPr>
          <a:xfrm>
            <a:off x="609600" y="2060848"/>
            <a:ext cx="7620000" cy="4114800"/>
          </a:xfrm>
        </p:spPr>
        <p:txBody>
          <a:bodyPr/>
          <a:lstStyle/>
          <a:p>
            <a:pPr algn="just" eaLnBrk="1" hangingPunct="1">
              <a:lnSpc>
                <a:spcPct val="90000"/>
              </a:lnSpc>
            </a:pPr>
            <a:r>
              <a:rPr lang="zh-CN" altLang="en-US" sz="2000" b="1" dirty="0" smtClean="0">
                <a:solidFill>
                  <a:srgbClr val="FF00FF"/>
                </a:solidFill>
                <a:latin typeface="Comic Sans MS" pitchFamily="66" charset="0"/>
                <a:ea typeface="楷体_GB2312" pitchFamily="49" charset="-122"/>
              </a:rPr>
              <a:t>某一端口的电压和电流可写成</a:t>
            </a:r>
            <a:r>
              <a:rPr lang="zh-CN" altLang="en-US" sz="2000" dirty="0" smtClean="0">
                <a:latin typeface="Comic Sans MS" pitchFamily="66" charset="0"/>
                <a:ea typeface="楷体_GB2312" pitchFamily="49" charset="-122"/>
              </a:rPr>
              <a:t>：</a:t>
            </a:r>
            <a:endParaRPr lang="en-US" altLang="zh-CN" sz="2000" dirty="0" smtClean="0">
              <a:latin typeface="Comic Sans MS" pitchFamily="66" charset="0"/>
              <a:ea typeface="楷体_GB2312" pitchFamily="49" charset="-122"/>
            </a:endParaRPr>
          </a:p>
          <a:p>
            <a:pPr algn="just" eaLnBrk="1" hangingPunct="1">
              <a:lnSpc>
                <a:spcPct val="90000"/>
              </a:lnSpc>
            </a:pPr>
            <a:endParaRPr lang="en-US" altLang="zh-CN" sz="2000" dirty="0" smtClean="0">
              <a:latin typeface="Comic Sans MS" pitchFamily="66" charset="0"/>
              <a:ea typeface="楷体_GB2312" pitchFamily="49" charset="-122"/>
            </a:endParaRPr>
          </a:p>
          <a:p>
            <a:pPr algn="just" eaLnBrk="1" hangingPunct="1">
              <a:lnSpc>
                <a:spcPct val="90000"/>
              </a:lnSpc>
            </a:pPr>
            <a:endParaRPr lang="en-US" altLang="zh-CN" sz="2000" dirty="0" smtClean="0">
              <a:latin typeface="Comic Sans MS" pitchFamily="66" charset="0"/>
              <a:ea typeface="楷体_GB2312" pitchFamily="49" charset="-122"/>
            </a:endParaRPr>
          </a:p>
          <a:p>
            <a:pPr algn="just" eaLnBrk="1" hangingPunct="1">
              <a:lnSpc>
                <a:spcPct val="90000"/>
              </a:lnSpc>
            </a:pPr>
            <a:endParaRPr lang="en-US" altLang="zh-CN" sz="2000" dirty="0" smtClean="0">
              <a:latin typeface="Comic Sans MS" pitchFamily="66" charset="0"/>
              <a:ea typeface="楷体_GB2312" pitchFamily="49" charset="-122"/>
            </a:endParaRPr>
          </a:p>
          <a:p>
            <a:pPr algn="just" eaLnBrk="1" hangingPunct="1">
              <a:lnSpc>
                <a:spcPct val="90000"/>
              </a:lnSpc>
            </a:pPr>
            <a:endParaRPr lang="en-US" altLang="zh-CN" sz="2000" dirty="0" smtClean="0">
              <a:latin typeface="Comic Sans MS" pitchFamily="66" charset="0"/>
              <a:ea typeface="楷体_GB2312" pitchFamily="49" charset="-122"/>
            </a:endParaRPr>
          </a:p>
          <a:p>
            <a:pPr algn="just" eaLnBrk="1" hangingPunct="1">
              <a:lnSpc>
                <a:spcPct val="90000"/>
              </a:lnSpc>
            </a:pPr>
            <a:endParaRPr lang="en-US" altLang="zh-CN" sz="2000" b="1" dirty="0" smtClean="0">
              <a:solidFill>
                <a:srgbClr val="FF00FF"/>
              </a:solidFill>
              <a:latin typeface="Comic Sans MS" pitchFamily="66" charset="0"/>
              <a:ea typeface="楷体_GB2312" pitchFamily="49" charset="-122"/>
            </a:endParaRPr>
          </a:p>
          <a:p>
            <a:pPr algn="just" eaLnBrk="1" hangingPunct="1">
              <a:lnSpc>
                <a:spcPct val="90000"/>
              </a:lnSpc>
            </a:pPr>
            <a:r>
              <a:rPr lang="zh-CN" altLang="en-US" sz="2000" b="1" dirty="0" smtClean="0">
                <a:solidFill>
                  <a:srgbClr val="FF00FF"/>
                </a:solidFill>
                <a:latin typeface="Comic Sans MS" pitchFamily="66" charset="0"/>
                <a:ea typeface="楷体_GB2312" pitchFamily="49" charset="-122"/>
              </a:rPr>
              <a:t>某一端口反射的信号，不仅与该端口的入射信号有关，还与从其他端口耦合到该端口的能量有关。</a:t>
            </a:r>
            <a:endParaRPr lang="en-US" altLang="zh-CN" sz="2000" b="1" dirty="0" smtClean="0">
              <a:solidFill>
                <a:srgbClr val="FF00FF"/>
              </a:solidFill>
              <a:latin typeface="Comic Sans MS" pitchFamily="66" charset="0"/>
              <a:ea typeface="楷体_GB2312" pitchFamily="49" charset="-122"/>
            </a:endParaRPr>
          </a:p>
          <a:p>
            <a:pPr algn="just" eaLnBrk="1" hangingPunct="1">
              <a:lnSpc>
                <a:spcPct val="90000"/>
              </a:lnSpc>
            </a:pPr>
            <a:endParaRPr lang="en-US" altLang="zh-CN" sz="2000" dirty="0" smtClean="0">
              <a:latin typeface="Comic Sans MS" pitchFamily="66" charset="0"/>
              <a:ea typeface="楷体_GB2312" pitchFamily="49" charset="-122"/>
            </a:endParaRPr>
          </a:p>
          <a:p>
            <a:pPr eaLnBrk="1" hangingPunct="1">
              <a:lnSpc>
                <a:spcPct val="90000"/>
              </a:lnSpc>
            </a:pPr>
            <a:endParaRPr lang="en-US" altLang="zh-CN" sz="2800" dirty="0" smtClean="0">
              <a:ea typeface="宋体" pitchFamily="2" charset="-122"/>
            </a:endParaRPr>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2636912"/>
            <a:ext cx="1828800" cy="116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9"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12471EB2-FBF4-4012-A92C-E14ABCEB21D6}" type="slidenum">
              <a:rPr lang="zh-CN" altLang="en-US" sz="1400" b="0"/>
              <a:pPr eaLnBrk="1" hangingPunct="1"/>
              <a:t>83</a:t>
            </a:fld>
            <a:endParaRPr lang="en-US" altLang="zh-CN" sz="1400" b="0"/>
          </a:p>
        </p:txBody>
      </p:sp>
    </p:spTree>
    <p:extLst>
      <p:ext uri="{BB962C8B-B14F-4D97-AF65-F5344CB8AC3E}">
        <p14:creationId xmlns:p14="http://schemas.microsoft.com/office/powerpoint/2010/main" val="414059260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文本框 5"/>
          <p:cNvSpPr txBox="1">
            <a:spLocks noChangeArrowheads="1"/>
          </p:cNvSpPr>
          <p:nvPr/>
        </p:nvSpPr>
        <p:spPr bwMode="auto">
          <a:xfrm>
            <a:off x="1751048" y="836712"/>
            <a:ext cx="5256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阻抗矩阵</a:t>
            </a:r>
          </a:p>
        </p:txBody>
      </p:sp>
      <p:sp>
        <p:nvSpPr>
          <p:cNvPr id="11" name="文本框 10"/>
          <p:cNvSpPr txBox="1">
            <a:spLocks noRot="1" noChangeAspect="1" noMove="1" noResize="1" noEditPoints="1" noAdjustHandles="1" noChangeArrowheads="1" noChangeShapeType="1" noTextEdit="1"/>
          </p:cNvSpPr>
          <p:nvPr/>
        </p:nvSpPr>
        <p:spPr>
          <a:xfrm>
            <a:off x="567508" y="2348880"/>
            <a:ext cx="4589525" cy="1402115"/>
          </a:xfrm>
          <a:prstGeom prst="rect">
            <a:avLst/>
          </a:prstGeom>
          <a:blipFill>
            <a:blip r:embed="rId3"/>
            <a:stretch>
              <a:fillRect/>
            </a:stretch>
          </a:blipFill>
        </p:spPr>
        <p:txBody>
          <a:bodyPr/>
          <a:lstStyle/>
          <a:p>
            <a:pPr>
              <a:defRPr/>
            </a:pPr>
            <a:r>
              <a:rPr lang="zh-CN" altLang="en-US">
                <a:noFill/>
              </a:rPr>
              <a:t> </a:t>
            </a:r>
          </a:p>
        </p:txBody>
      </p:sp>
      <p:sp>
        <p:nvSpPr>
          <p:cNvPr id="12" name="文本框 11"/>
          <p:cNvSpPr txBox="1">
            <a:spLocks noRot="1" noChangeAspect="1" noMove="1" noResize="1" noEditPoints="1" noAdjustHandles="1" noChangeArrowheads="1" noChangeShapeType="1" noTextEdit="1"/>
          </p:cNvSpPr>
          <p:nvPr/>
        </p:nvSpPr>
        <p:spPr>
          <a:xfrm>
            <a:off x="6012160" y="2799754"/>
            <a:ext cx="1642565" cy="369332"/>
          </a:xfrm>
          <a:prstGeom prst="rect">
            <a:avLst/>
          </a:prstGeom>
          <a:blipFill>
            <a:blip r:embed="rId4"/>
            <a:stretch>
              <a:fillRect b="-8197"/>
            </a:stretch>
          </a:blipFill>
        </p:spPr>
        <p:txBody>
          <a:bodyPr/>
          <a:lstStyle/>
          <a:p>
            <a:pPr>
              <a:defRPr/>
            </a:pPr>
            <a:r>
              <a:rPr lang="zh-CN" altLang="en-US">
                <a:noFill/>
              </a:rPr>
              <a:t> </a:t>
            </a:r>
          </a:p>
        </p:txBody>
      </p:sp>
      <p:sp>
        <p:nvSpPr>
          <p:cNvPr id="13" name="文本框 12"/>
          <p:cNvSpPr txBox="1">
            <a:spLocks noRot="1" noChangeAspect="1" noMove="1" noResize="1" noEditPoints="1" noAdjustHandles="1" noChangeArrowheads="1" noChangeShapeType="1" noTextEdit="1"/>
          </p:cNvSpPr>
          <p:nvPr/>
        </p:nvSpPr>
        <p:spPr>
          <a:xfrm>
            <a:off x="-98326" y="4437112"/>
            <a:ext cx="4572000" cy="1158651"/>
          </a:xfrm>
          <a:prstGeom prst="rect">
            <a:avLst/>
          </a:prstGeom>
          <a:blipFill>
            <a:blip r:embed="rId5"/>
            <a:stretch>
              <a:fillRect/>
            </a:stretch>
          </a:blipFill>
        </p:spPr>
        <p:txBody>
          <a:bodyPr/>
          <a:lstStyle/>
          <a:p>
            <a:pPr>
              <a:defRPr/>
            </a:pPr>
            <a:r>
              <a:rPr lang="zh-CN" altLang="en-US">
                <a:noFill/>
              </a:rPr>
              <a:t> </a:t>
            </a:r>
          </a:p>
        </p:txBody>
      </p:sp>
      <p:sp>
        <p:nvSpPr>
          <p:cNvPr id="43015" name="文本框 13"/>
          <p:cNvSpPr txBox="1">
            <a:spLocks noChangeArrowheads="1"/>
          </p:cNvSpPr>
          <p:nvPr/>
        </p:nvSpPr>
        <p:spPr bwMode="auto">
          <a:xfrm>
            <a:off x="3779838" y="4581525"/>
            <a:ext cx="52562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400" b="0">
                <a:ea typeface="宋体" panose="02010600030101010101" pitchFamily="2" charset="-122"/>
              </a:rPr>
              <a:t>其他端口开路时</a:t>
            </a:r>
            <a:r>
              <a:rPr lang="en-US" altLang="zh-CN" sz="2400" b="0">
                <a:ea typeface="宋体" panose="02010600030101010101" pitchFamily="2" charset="-122"/>
              </a:rPr>
              <a:t>(</a:t>
            </a:r>
            <a:r>
              <a:rPr lang="en-US" altLang="zh-CN" sz="2400" b="0" i="1">
                <a:ea typeface="宋体" panose="02010600030101010101" pitchFamily="2" charset="-122"/>
              </a:rPr>
              <a:t>I</a:t>
            </a:r>
            <a:r>
              <a:rPr lang="en-US" altLang="zh-CN" sz="2400" b="0" i="1" baseline="-25000">
                <a:ea typeface="宋体" panose="02010600030101010101" pitchFamily="2" charset="-122"/>
              </a:rPr>
              <a:t>k</a:t>
            </a:r>
            <a:r>
              <a:rPr lang="en-US" altLang="zh-CN" sz="2400" b="0" i="1">
                <a:ea typeface="宋体" panose="02010600030101010101" pitchFamily="2" charset="-122"/>
              </a:rPr>
              <a:t>=0,k≠j</a:t>
            </a:r>
            <a:r>
              <a:rPr lang="en-US" altLang="zh-CN" sz="2400" b="0">
                <a:ea typeface="宋体" panose="02010600030101010101" pitchFamily="2" charset="-122"/>
              </a:rPr>
              <a:t>)</a:t>
            </a:r>
            <a:r>
              <a:rPr lang="zh-CN" altLang="en-US" sz="2400" b="0">
                <a:ea typeface="宋体" panose="02010600030101010101" pitchFamily="2" charset="-122"/>
              </a:rPr>
              <a:t>，</a:t>
            </a:r>
            <a:r>
              <a:rPr lang="en-US" altLang="zh-CN" sz="2400" b="0" i="1">
                <a:ea typeface="宋体" panose="02010600030101010101" pitchFamily="2" charset="-122"/>
              </a:rPr>
              <a:t>Z</a:t>
            </a:r>
            <a:r>
              <a:rPr lang="en-US" altLang="zh-CN" sz="2400" b="0" i="1" baseline="-25000">
                <a:ea typeface="宋体" panose="02010600030101010101" pitchFamily="2" charset="-122"/>
              </a:rPr>
              <a:t>ij</a:t>
            </a:r>
            <a:r>
              <a:rPr lang="zh-CN" altLang="en-US" sz="2400" b="0">
                <a:ea typeface="宋体" panose="02010600030101010101" pitchFamily="2" charset="-122"/>
              </a:rPr>
              <a:t>为</a:t>
            </a:r>
            <a:r>
              <a:rPr lang="en-US" altLang="zh-CN" sz="2400" b="0" i="1">
                <a:ea typeface="宋体" panose="02010600030101010101" pitchFamily="2" charset="-122"/>
              </a:rPr>
              <a:t>i</a:t>
            </a:r>
            <a:r>
              <a:rPr lang="zh-CN" altLang="en-US" sz="2400" b="0">
                <a:ea typeface="宋体" panose="02010600030101010101" pitchFamily="2" charset="-122"/>
              </a:rPr>
              <a:t>端口电压与</a:t>
            </a:r>
            <a:r>
              <a:rPr lang="en-US" altLang="zh-CN" sz="2400" b="0" i="1">
                <a:ea typeface="宋体" panose="02010600030101010101" pitchFamily="2" charset="-122"/>
              </a:rPr>
              <a:t>j</a:t>
            </a:r>
            <a:r>
              <a:rPr lang="zh-CN" altLang="en-US" sz="2400" b="0">
                <a:ea typeface="宋体" panose="02010600030101010101" pitchFamily="2" charset="-122"/>
              </a:rPr>
              <a:t>端口激励电流的比值。</a:t>
            </a:r>
          </a:p>
        </p:txBody>
      </p:sp>
      <p:grpSp>
        <p:nvGrpSpPr>
          <p:cNvPr id="3" name="组合 11">
            <a:extLst>
              <a:ext uri="{FF2B5EF4-FFF2-40B4-BE49-F238E27FC236}">
                <a16:creationId xmlns:a16="http://schemas.microsoft.com/office/drawing/2014/main" id="{E9B61939-61D5-999B-E600-C38A73FB22B7}"/>
              </a:ext>
            </a:extLst>
          </p:cNvPr>
          <p:cNvGrpSpPr>
            <a:grpSpLocks/>
          </p:cNvGrpSpPr>
          <p:nvPr/>
        </p:nvGrpSpPr>
        <p:grpSpPr bwMode="auto">
          <a:xfrm>
            <a:off x="3642015" y="5781079"/>
            <a:ext cx="2809757" cy="830816"/>
            <a:chOff x="1392025" y="3570714"/>
            <a:chExt cx="3551638" cy="1359997"/>
          </a:xfrm>
        </p:grpSpPr>
        <p:sp>
          <p:nvSpPr>
            <p:cNvPr id="15" name="文本框 6">
              <a:extLst>
                <a:ext uri="{FF2B5EF4-FFF2-40B4-BE49-F238E27FC236}">
                  <a16:creationId xmlns:a16="http://schemas.microsoft.com/office/drawing/2014/main" id="{B0183CE6-D09C-8095-9575-08B5AAA57260}"/>
                </a:ext>
              </a:extLst>
            </p:cNvPr>
            <p:cNvSpPr txBox="1">
              <a:spLocks noChangeArrowheads="1"/>
            </p:cNvSpPr>
            <p:nvPr/>
          </p:nvSpPr>
          <p:spPr bwMode="auto">
            <a:xfrm>
              <a:off x="2195735" y="3570714"/>
              <a:ext cx="1944216" cy="135999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en-US" altLang="zh-CN" sz="1800" b="0" dirty="0">
                  <a:ea typeface="宋体" panose="02010600030101010101" pitchFamily="2" charset="-122"/>
                </a:rPr>
                <a:t>Z</a:t>
              </a:r>
              <a:r>
                <a:rPr lang="en-US" altLang="zh-CN" sz="1800" b="0" baseline="-25000" dirty="0">
                  <a:ea typeface="宋体" panose="02010600030101010101" pitchFamily="2" charset="-122"/>
                </a:rPr>
                <a:t>11</a:t>
              </a:r>
              <a:r>
                <a:rPr lang="en-US" altLang="zh-CN" sz="1800" b="0" dirty="0">
                  <a:ea typeface="宋体" panose="02010600030101010101" pitchFamily="2" charset="-122"/>
                </a:rPr>
                <a:t>   Z</a:t>
              </a:r>
              <a:r>
                <a:rPr lang="en-US" altLang="zh-CN" sz="1800" b="0" baseline="-25000" dirty="0">
                  <a:ea typeface="宋体" panose="02010600030101010101" pitchFamily="2" charset="-122"/>
                </a:rPr>
                <a:t>12</a:t>
              </a:r>
            </a:p>
            <a:p>
              <a:pPr algn="ctr">
                <a:spcBef>
                  <a:spcPct val="0"/>
                </a:spcBef>
              </a:pPr>
              <a:r>
                <a:rPr lang="en-US" altLang="zh-CN" sz="1800" b="0" dirty="0">
                  <a:ea typeface="宋体" panose="02010600030101010101" pitchFamily="2" charset="-122"/>
                </a:rPr>
                <a:t>Z</a:t>
              </a:r>
              <a:r>
                <a:rPr lang="en-US" altLang="zh-CN" sz="1800" b="0" baseline="-25000" dirty="0">
                  <a:ea typeface="宋体" panose="02010600030101010101" pitchFamily="2" charset="-122"/>
                </a:rPr>
                <a:t>21</a:t>
              </a:r>
              <a:r>
                <a:rPr lang="en-US" altLang="zh-CN" sz="1800" b="0" dirty="0">
                  <a:ea typeface="宋体" panose="02010600030101010101" pitchFamily="2" charset="-122"/>
                </a:rPr>
                <a:t>   Z</a:t>
              </a:r>
              <a:r>
                <a:rPr lang="en-US" altLang="zh-CN" sz="1800" b="0" baseline="-25000" dirty="0">
                  <a:ea typeface="宋体" panose="02010600030101010101" pitchFamily="2" charset="-122"/>
                </a:rPr>
                <a:t>22</a:t>
              </a:r>
            </a:p>
            <a:p>
              <a:pPr algn="ctr">
                <a:spcBef>
                  <a:spcPct val="0"/>
                </a:spcBef>
              </a:pPr>
              <a:endParaRPr lang="zh-CN" altLang="en-US" sz="1800" b="0" baseline="-25000" dirty="0">
                <a:ea typeface="宋体" panose="02010600030101010101" pitchFamily="2" charset="-122"/>
              </a:endParaRPr>
            </a:p>
          </p:txBody>
        </p:sp>
        <p:grpSp>
          <p:nvGrpSpPr>
            <p:cNvPr id="16" name="组合 10">
              <a:extLst>
                <a:ext uri="{FF2B5EF4-FFF2-40B4-BE49-F238E27FC236}">
                  <a16:creationId xmlns:a16="http://schemas.microsoft.com/office/drawing/2014/main" id="{71ECB089-B5EB-4AA2-332C-C273E432E1D5}"/>
                </a:ext>
              </a:extLst>
            </p:cNvPr>
            <p:cNvGrpSpPr>
              <a:grpSpLocks/>
            </p:cNvGrpSpPr>
            <p:nvPr/>
          </p:nvGrpSpPr>
          <p:grpSpPr bwMode="auto">
            <a:xfrm>
              <a:off x="1403656" y="3789048"/>
              <a:ext cx="792080" cy="72000"/>
              <a:chOff x="1403656" y="3789048"/>
              <a:chExt cx="792080" cy="72000"/>
            </a:xfrm>
          </p:grpSpPr>
          <p:cxnSp>
            <p:nvCxnSpPr>
              <p:cNvPr id="26" name="直接连接符 8">
                <a:extLst>
                  <a:ext uri="{FF2B5EF4-FFF2-40B4-BE49-F238E27FC236}">
                    <a16:creationId xmlns:a16="http://schemas.microsoft.com/office/drawing/2014/main" id="{19A1952A-96E9-4F79-FAEB-9A1F7D0F5D60}"/>
                  </a:ext>
                </a:extLst>
              </p:cNvPr>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椭圆 9">
                <a:extLst>
                  <a:ext uri="{FF2B5EF4-FFF2-40B4-BE49-F238E27FC236}">
                    <a16:creationId xmlns:a16="http://schemas.microsoft.com/office/drawing/2014/main" id="{D49550C1-F6ED-961D-7A4B-170DA84C3CD7}"/>
                  </a:ext>
                </a:extLst>
              </p:cNvPr>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17" name="组合 12">
              <a:extLst>
                <a:ext uri="{FF2B5EF4-FFF2-40B4-BE49-F238E27FC236}">
                  <a16:creationId xmlns:a16="http://schemas.microsoft.com/office/drawing/2014/main" id="{B3CD1B6E-11F0-1133-C89E-6371FDA03AC7}"/>
                </a:ext>
              </a:extLst>
            </p:cNvPr>
            <p:cNvGrpSpPr>
              <a:grpSpLocks/>
            </p:cNvGrpSpPr>
            <p:nvPr/>
          </p:nvGrpSpPr>
          <p:grpSpPr bwMode="auto">
            <a:xfrm>
              <a:off x="1392025" y="4293096"/>
              <a:ext cx="792080" cy="72000"/>
              <a:chOff x="1403656" y="3789048"/>
              <a:chExt cx="792080" cy="72000"/>
            </a:xfrm>
          </p:grpSpPr>
          <p:cxnSp>
            <p:nvCxnSpPr>
              <p:cNvPr id="24" name="直接连接符 13">
                <a:extLst>
                  <a:ext uri="{FF2B5EF4-FFF2-40B4-BE49-F238E27FC236}">
                    <a16:creationId xmlns:a16="http://schemas.microsoft.com/office/drawing/2014/main" id="{58897B75-8BA7-3BC2-03ED-F76E29E0F1D5}"/>
                  </a:ext>
                </a:extLst>
              </p:cNvPr>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椭圆 14">
                <a:extLst>
                  <a:ext uri="{FF2B5EF4-FFF2-40B4-BE49-F238E27FC236}">
                    <a16:creationId xmlns:a16="http://schemas.microsoft.com/office/drawing/2014/main" id="{B2AF948F-41B7-3C9B-7F54-DE4367DD6687}"/>
                  </a:ext>
                </a:extLst>
              </p:cNvPr>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18" name="组合 15">
              <a:extLst>
                <a:ext uri="{FF2B5EF4-FFF2-40B4-BE49-F238E27FC236}">
                  <a16:creationId xmlns:a16="http://schemas.microsoft.com/office/drawing/2014/main" id="{6A55EA78-E0D5-A128-4F5C-4B6476018430}"/>
                </a:ext>
              </a:extLst>
            </p:cNvPr>
            <p:cNvGrpSpPr>
              <a:grpSpLocks/>
            </p:cNvGrpSpPr>
            <p:nvPr/>
          </p:nvGrpSpPr>
          <p:grpSpPr bwMode="auto">
            <a:xfrm rot="10800000">
              <a:off x="4151583" y="3792342"/>
              <a:ext cx="792080" cy="72000"/>
              <a:chOff x="1403656" y="3789048"/>
              <a:chExt cx="792080" cy="72000"/>
            </a:xfrm>
          </p:grpSpPr>
          <p:cxnSp>
            <p:nvCxnSpPr>
              <p:cNvPr id="22" name="直接连接符 16">
                <a:extLst>
                  <a:ext uri="{FF2B5EF4-FFF2-40B4-BE49-F238E27FC236}">
                    <a16:creationId xmlns:a16="http://schemas.microsoft.com/office/drawing/2014/main" id="{B040CB38-FC2C-6C32-279B-0101C14B2EEE}"/>
                  </a:ext>
                </a:extLst>
              </p:cNvPr>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椭圆 17">
                <a:extLst>
                  <a:ext uri="{FF2B5EF4-FFF2-40B4-BE49-F238E27FC236}">
                    <a16:creationId xmlns:a16="http://schemas.microsoft.com/office/drawing/2014/main" id="{42BB662D-E729-3CBD-075C-3EAE93AF6B82}"/>
                  </a:ext>
                </a:extLst>
              </p:cNvPr>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nvGrpSpPr>
            <p:cNvPr id="19" name="组合 18">
              <a:extLst>
                <a:ext uri="{FF2B5EF4-FFF2-40B4-BE49-F238E27FC236}">
                  <a16:creationId xmlns:a16="http://schemas.microsoft.com/office/drawing/2014/main" id="{CB91347E-8085-F198-8271-F6341C0F7F8D}"/>
                </a:ext>
              </a:extLst>
            </p:cNvPr>
            <p:cNvGrpSpPr>
              <a:grpSpLocks/>
            </p:cNvGrpSpPr>
            <p:nvPr/>
          </p:nvGrpSpPr>
          <p:grpSpPr bwMode="auto">
            <a:xfrm rot="10800000">
              <a:off x="4139952" y="4296390"/>
              <a:ext cx="792080" cy="72000"/>
              <a:chOff x="1403656" y="3789048"/>
              <a:chExt cx="792080" cy="72000"/>
            </a:xfrm>
          </p:grpSpPr>
          <p:cxnSp>
            <p:nvCxnSpPr>
              <p:cNvPr id="20" name="直接连接符 19">
                <a:extLst>
                  <a:ext uri="{FF2B5EF4-FFF2-40B4-BE49-F238E27FC236}">
                    <a16:creationId xmlns:a16="http://schemas.microsoft.com/office/drawing/2014/main" id="{9EA5D861-2A3B-6397-4337-3C517D25D892}"/>
                  </a:ext>
                </a:extLst>
              </p:cNvPr>
              <p:cNvCxnSpPr>
                <a:cxnSpLocks noChangeShapeType="1"/>
              </p:cNvCxnSpPr>
              <p:nvPr/>
            </p:nvCxnSpPr>
            <p:spPr bwMode="auto">
              <a:xfrm>
                <a:off x="1475656" y="3828342"/>
                <a:ext cx="72008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椭圆 20">
                <a:extLst>
                  <a:ext uri="{FF2B5EF4-FFF2-40B4-BE49-F238E27FC236}">
                    <a16:creationId xmlns:a16="http://schemas.microsoft.com/office/drawing/2014/main" id="{0260BEBA-FA1F-3282-7A56-B36B48975D78}"/>
                  </a:ext>
                </a:extLst>
              </p:cNvPr>
              <p:cNvSpPr>
                <a:spLocks noChangeArrowheads="1"/>
              </p:cNvSpPr>
              <p:nvPr/>
            </p:nvSpPr>
            <p:spPr bwMode="auto">
              <a:xfrm>
                <a:off x="1403656" y="3789048"/>
                <a:ext cx="72000" cy="720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spcBef>
                    <a:spcPct val="0"/>
                  </a:spcBef>
                </a:pPr>
                <a:endParaRPr lang="zh-CN" altLang="en-US" sz="1800" b="0">
                  <a:ea typeface="宋体" panose="02010600030101010101" pitchFamily="2" charset="-122"/>
                </a:endParaRPr>
              </a:p>
            </p:txBody>
          </p:sp>
        </p:grpSp>
      </p:grpSp>
      <p:sp>
        <p:nvSpPr>
          <p:cNvPr id="28" name="文本框 27">
            <a:extLst>
              <a:ext uri="{FF2B5EF4-FFF2-40B4-BE49-F238E27FC236}">
                <a16:creationId xmlns:a16="http://schemas.microsoft.com/office/drawing/2014/main" id="{D69497B3-75BA-E622-371C-54463DCD894A}"/>
              </a:ext>
            </a:extLst>
          </p:cNvPr>
          <p:cNvSpPr txBox="1"/>
          <p:nvPr/>
        </p:nvSpPr>
        <p:spPr>
          <a:xfrm>
            <a:off x="3230647" y="5927809"/>
            <a:ext cx="569667" cy="338554"/>
          </a:xfrm>
          <a:prstGeom prst="rect">
            <a:avLst/>
          </a:prstGeom>
          <a:noFill/>
        </p:spPr>
        <p:txBody>
          <a:bodyPr wrap="square" rtlCol="0">
            <a:spAutoFit/>
          </a:bodyPr>
          <a:lstStyle/>
          <a:p>
            <a:r>
              <a:rPr lang="en-US" altLang="zh-CN" sz="1600" dirty="0"/>
              <a:t>V</a:t>
            </a:r>
            <a:r>
              <a:rPr lang="en-US" altLang="zh-CN" sz="1600" baseline="-25000" dirty="0"/>
              <a:t>1</a:t>
            </a:r>
            <a:endParaRPr lang="zh-CN" altLang="en-US" sz="1600" baseline="-25000" dirty="0"/>
          </a:p>
        </p:txBody>
      </p:sp>
      <p:sp>
        <p:nvSpPr>
          <p:cNvPr id="29" name="文本框 28">
            <a:extLst>
              <a:ext uri="{FF2B5EF4-FFF2-40B4-BE49-F238E27FC236}">
                <a16:creationId xmlns:a16="http://schemas.microsoft.com/office/drawing/2014/main" id="{A9124532-FDDC-7CB1-24B5-71E5E3AB1E14}"/>
              </a:ext>
            </a:extLst>
          </p:cNvPr>
          <p:cNvSpPr txBox="1"/>
          <p:nvPr/>
        </p:nvSpPr>
        <p:spPr>
          <a:xfrm>
            <a:off x="6548608" y="5903764"/>
            <a:ext cx="569667" cy="338554"/>
          </a:xfrm>
          <a:prstGeom prst="rect">
            <a:avLst/>
          </a:prstGeom>
          <a:noFill/>
        </p:spPr>
        <p:txBody>
          <a:bodyPr wrap="square" rtlCol="0">
            <a:spAutoFit/>
          </a:bodyPr>
          <a:lstStyle/>
          <a:p>
            <a:r>
              <a:rPr lang="en-US" altLang="zh-CN" sz="1600" dirty="0"/>
              <a:t>V</a:t>
            </a:r>
            <a:r>
              <a:rPr lang="en-US" altLang="zh-CN" sz="1600" baseline="-25000" dirty="0"/>
              <a:t>2</a:t>
            </a:r>
            <a:endParaRPr lang="zh-CN" altLang="en-US" sz="1600" baseline="-25000" dirty="0"/>
          </a:p>
        </p:txBody>
      </p:sp>
      <p:sp>
        <p:nvSpPr>
          <p:cNvPr id="30" name="文本框 29">
            <a:extLst>
              <a:ext uri="{FF2B5EF4-FFF2-40B4-BE49-F238E27FC236}">
                <a16:creationId xmlns:a16="http://schemas.microsoft.com/office/drawing/2014/main" id="{617F3258-D447-EFFF-3E61-D8DC8697157B}"/>
              </a:ext>
            </a:extLst>
          </p:cNvPr>
          <p:cNvSpPr txBox="1"/>
          <p:nvPr/>
        </p:nvSpPr>
        <p:spPr>
          <a:xfrm>
            <a:off x="3809488" y="5509550"/>
            <a:ext cx="569667" cy="338554"/>
          </a:xfrm>
          <a:prstGeom prst="rect">
            <a:avLst/>
          </a:prstGeom>
          <a:noFill/>
        </p:spPr>
        <p:txBody>
          <a:bodyPr wrap="square" rtlCol="0">
            <a:spAutoFit/>
          </a:bodyPr>
          <a:lstStyle/>
          <a:p>
            <a:r>
              <a:rPr lang="en-US" altLang="zh-CN" sz="1600" dirty="0"/>
              <a:t>I</a:t>
            </a:r>
            <a:r>
              <a:rPr lang="en-US" altLang="zh-CN" sz="1600" baseline="-25000" dirty="0"/>
              <a:t>1</a:t>
            </a:r>
            <a:endParaRPr lang="zh-CN" altLang="en-US" sz="1600" baseline="-25000" dirty="0"/>
          </a:p>
        </p:txBody>
      </p:sp>
      <p:sp>
        <p:nvSpPr>
          <p:cNvPr id="31" name="文本框 30">
            <a:extLst>
              <a:ext uri="{FF2B5EF4-FFF2-40B4-BE49-F238E27FC236}">
                <a16:creationId xmlns:a16="http://schemas.microsoft.com/office/drawing/2014/main" id="{5CB7F70D-A1C9-5DD4-33EC-A19815EE686E}"/>
              </a:ext>
            </a:extLst>
          </p:cNvPr>
          <p:cNvSpPr txBox="1"/>
          <p:nvPr/>
        </p:nvSpPr>
        <p:spPr>
          <a:xfrm>
            <a:off x="5999464" y="5529915"/>
            <a:ext cx="569667" cy="338554"/>
          </a:xfrm>
          <a:prstGeom prst="rect">
            <a:avLst/>
          </a:prstGeom>
          <a:noFill/>
        </p:spPr>
        <p:txBody>
          <a:bodyPr wrap="square" rtlCol="0">
            <a:spAutoFit/>
          </a:bodyPr>
          <a:lstStyle/>
          <a:p>
            <a:r>
              <a:rPr lang="en-US" altLang="zh-CN" sz="1600" dirty="0"/>
              <a:t>I</a:t>
            </a:r>
            <a:r>
              <a:rPr lang="en-US" altLang="zh-CN" sz="1600" baseline="-25000" dirty="0"/>
              <a:t>2</a:t>
            </a:r>
            <a:endParaRPr lang="zh-CN" altLang="en-US" sz="1600" baseline="-250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43011" name="文本框 5"/>
          <p:cNvSpPr txBox="1">
            <a:spLocks noChangeArrowheads="1"/>
          </p:cNvSpPr>
          <p:nvPr/>
        </p:nvSpPr>
        <p:spPr bwMode="auto">
          <a:xfrm>
            <a:off x="1819275" y="1663700"/>
            <a:ext cx="5256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阻抗矩阵</a:t>
            </a:r>
          </a:p>
        </p:txBody>
      </p:sp>
      <p:sp>
        <p:nvSpPr>
          <p:cNvPr id="11" name="文本框 10"/>
          <p:cNvSpPr txBox="1">
            <a:spLocks noRot="1" noChangeAspect="1" noMove="1" noResize="1" noEditPoints="1" noAdjustHandles="1" noChangeArrowheads="1" noChangeShapeType="1" noTextEdit="1"/>
          </p:cNvSpPr>
          <p:nvPr/>
        </p:nvSpPr>
        <p:spPr>
          <a:xfrm>
            <a:off x="567508" y="2348880"/>
            <a:ext cx="4589525" cy="1402115"/>
          </a:xfrm>
          <a:prstGeom prst="rect">
            <a:avLst/>
          </a:prstGeom>
          <a:blipFill>
            <a:blip r:embed="rId3"/>
            <a:stretch>
              <a:fillRect/>
            </a:stretch>
          </a:blipFill>
        </p:spPr>
        <p:txBody>
          <a:bodyPr/>
          <a:lstStyle/>
          <a:p>
            <a:pPr>
              <a:defRPr/>
            </a:pPr>
            <a:r>
              <a:rPr lang="zh-CN" altLang="en-US">
                <a:noFill/>
              </a:rPr>
              <a:t> </a:t>
            </a:r>
          </a:p>
        </p:txBody>
      </p:sp>
      <p:sp>
        <p:nvSpPr>
          <p:cNvPr id="12" name="文本框 11"/>
          <p:cNvSpPr txBox="1">
            <a:spLocks noRot="1" noChangeAspect="1" noMove="1" noResize="1" noEditPoints="1" noAdjustHandles="1" noChangeArrowheads="1" noChangeShapeType="1" noTextEdit="1"/>
          </p:cNvSpPr>
          <p:nvPr/>
        </p:nvSpPr>
        <p:spPr>
          <a:xfrm>
            <a:off x="6012160" y="2799754"/>
            <a:ext cx="1642565" cy="369332"/>
          </a:xfrm>
          <a:prstGeom prst="rect">
            <a:avLst/>
          </a:prstGeom>
          <a:blipFill>
            <a:blip r:embed="rId4"/>
            <a:stretch>
              <a:fillRect b="-8197"/>
            </a:stretch>
          </a:blipFill>
        </p:spPr>
        <p:txBody>
          <a:bodyPr/>
          <a:lstStyle/>
          <a:p>
            <a:pPr>
              <a:defRPr/>
            </a:pPr>
            <a:r>
              <a:rPr lang="zh-CN" altLang="en-US">
                <a:noFill/>
              </a:rPr>
              <a:t> </a:t>
            </a:r>
          </a:p>
        </p:txBody>
      </p:sp>
      <p:pic>
        <p:nvPicPr>
          <p:cNvPr id="2" name="图片 1" descr="图示, 示意图&#10;&#10;描述已自动生成">
            <a:extLst>
              <a:ext uri="{FF2B5EF4-FFF2-40B4-BE49-F238E27FC236}">
                <a16:creationId xmlns:a16="http://schemas.microsoft.com/office/drawing/2014/main" id="{7930AE59-1280-CED3-3763-61FFB61A3E85}"/>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44007" t="20117" r="39379" b="53555"/>
          <a:stretch/>
        </p:blipFill>
        <p:spPr>
          <a:xfrm rot="16260000">
            <a:off x="2620051" y="2922342"/>
            <a:ext cx="1387521" cy="3909008"/>
          </a:xfrm>
          <a:prstGeom prst="rect">
            <a:avLst/>
          </a:prstGeom>
        </p:spPr>
      </p:pic>
      <p:pic>
        <p:nvPicPr>
          <p:cNvPr id="4" name="图片 3" descr="图示, 示意图&#10;&#10;描述已自动生成">
            <a:extLst>
              <a:ext uri="{FF2B5EF4-FFF2-40B4-BE49-F238E27FC236}">
                <a16:creationId xmlns:a16="http://schemas.microsoft.com/office/drawing/2014/main" id="{01402203-DF72-3C9E-C5C9-F8BDAFE111DD}"/>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33128" t="20117" r="39379" b="53555"/>
          <a:stretch/>
        </p:blipFill>
        <p:spPr>
          <a:xfrm rot="16260000">
            <a:off x="2034736" y="3376568"/>
            <a:ext cx="2296111" cy="3909008"/>
          </a:xfrm>
          <a:prstGeom prst="rect">
            <a:avLst/>
          </a:prstGeom>
        </p:spPr>
      </p:pic>
    </p:spTree>
    <p:extLst>
      <p:ext uri="{BB962C8B-B14F-4D97-AF65-F5344CB8AC3E}">
        <p14:creationId xmlns:p14="http://schemas.microsoft.com/office/powerpoint/2010/main" val="233641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45059" name="文本框 5"/>
          <p:cNvSpPr txBox="1">
            <a:spLocks noChangeArrowheads="1"/>
          </p:cNvSpPr>
          <p:nvPr/>
        </p:nvSpPr>
        <p:spPr bwMode="auto">
          <a:xfrm>
            <a:off x="1819275" y="1663700"/>
            <a:ext cx="5256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导纳矩阵</a:t>
            </a:r>
          </a:p>
        </p:txBody>
      </p:sp>
      <p:sp>
        <p:nvSpPr>
          <p:cNvPr id="2" name="文本框 1"/>
          <p:cNvSpPr txBox="1">
            <a:spLocks noRot="1" noChangeAspect="1" noMove="1" noResize="1" noEditPoints="1" noAdjustHandles="1" noChangeArrowheads="1" noChangeShapeType="1" noTextEdit="1"/>
          </p:cNvSpPr>
          <p:nvPr/>
        </p:nvSpPr>
        <p:spPr>
          <a:xfrm>
            <a:off x="567508" y="2348880"/>
            <a:ext cx="4586833" cy="1435008"/>
          </a:xfrm>
          <a:prstGeom prst="rect">
            <a:avLst/>
          </a:prstGeom>
          <a:blipFill>
            <a:blip r:embed="rId3"/>
            <a:stretch>
              <a:fillRect/>
            </a:stretch>
          </a:blipFill>
        </p:spPr>
        <p:txBody>
          <a:bodyPr/>
          <a:lstStyle/>
          <a:p>
            <a:pPr>
              <a:defRPr/>
            </a:pPr>
            <a:r>
              <a:rPr lang="zh-CN" altLang="en-US">
                <a:noFill/>
              </a:rPr>
              <a:t> </a:t>
            </a:r>
          </a:p>
        </p:txBody>
      </p:sp>
      <p:sp>
        <p:nvSpPr>
          <p:cNvPr id="7" name="文本框 6"/>
          <p:cNvSpPr txBox="1">
            <a:spLocks noRot="1" noChangeAspect="1" noMove="1" noResize="1" noEditPoints="1" noAdjustHandles="1" noChangeArrowheads="1" noChangeShapeType="1" noTextEdit="1"/>
          </p:cNvSpPr>
          <p:nvPr/>
        </p:nvSpPr>
        <p:spPr>
          <a:xfrm>
            <a:off x="6012160" y="2799754"/>
            <a:ext cx="1645771" cy="369332"/>
          </a:xfrm>
          <a:prstGeom prst="rect">
            <a:avLst/>
          </a:prstGeom>
          <a:blipFill>
            <a:blip r:embed="rId4"/>
            <a:stretch>
              <a:fillRect b="-8197"/>
            </a:stretch>
          </a:blipFill>
        </p:spPr>
        <p:txBody>
          <a:bodyPr/>
          <a:lstStyle/>
          <a:p>
            <a:pPr>
              <a:defRPr/>
            </a:pPr>
            <a:r>
              <a:rPr lang="zh-CN" altLang="en-US">
                <a:noFill/>
              </a:rPr>
              <a:t> </a:t>
            </a:r>
          </a:p>
        </p:txBody>
      </p:sp>
      <p:sp>
        <p:nvSpPr>
          <p:cNvPr id="8" name="文本框 7"/>
          <p:cNvSpPr txBox="1">
            <a:spLocks noRot="1" noChangeAspect="1" noMove="1" noResize="1" noEditPoints="1" noAdjustHandles="1" noChangeArrowheads="1" noChangeShapeType="1" noTextEdit="1"/>
          </p:cNvSpPr>
          <p:nvPr/>
        </p:nvSpPr>
        <p:spPr>
          <a:xfrm>
            <a:off x="-98326" y="4437112"/>
            <a:ext cx="4572000" cy="1158651"/>
          </a:xfrm>
          <a:prstGeom prst="rect">
            <a:avLst/>
          </a:prstGeom>
          <a:blipFill>
            <a:blip r:embed="rId5"/>
            <a:stretch>
              <a:fillRect/>
            </a:stretch>
          </a:blipFill>
        </p:spPr>
        <p:txBody>
          <a:bodyPr/>
          <a:lstStyle/>
          <a:p>
            <a:pPr>
              <a:defRPr/>
            </a:pPr>
            <a:r>
              <a:rPr lang="zh-CN" altLang="en-US">
                <a:noFill/>
              </a:rPr>
              <a:t> </a:t>
            </a:r>
          </a:p>
        </p:txBody>
      </p:sp>
      <p:sp>
        <p:nvSpPr>
          <p:cNvPr id="45063" name="文本框 4"/>
          <p:cNvSpPr txBox="1">
            <a:spLocks noChangeArrowheads="1"/>
          </p:cNvSpPr>
          <p:nvPr/>
        </p:nvSpPr>
        <p:spPr bwMode="auto">
          <a:xfrm>
            <a:off x="3779838" y="4581525"/>
            <a:ext cx="525621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400" b="0" dirty="0">
                <a:ea typeface="宋体" panose="02010600030101010101" pitchFamily="2" charset="-122"/>
              </a:rPr>
              <a:t>其他端口短路时</a:t>
            </a:r>
            <a:r>
              <a:rPr lang="en-US" altLang="zh-CN" sz="2400" b="0" dirty="0">
                <a:ea typeface="宋体" panose="02010600030101010101" pitchFamily="2" charset="-122"/>
              </a:rPr>
              <a:t>(</a:t>
            </a:r>
            <a:r>
              <a:rPr lang="en-US" altLang="zh-CN" sz="2400" b="0" i="1" dirty="0" err="1">
                <a:ea typeface="宋体" panose="02010600030101010101" pitchFamily="2" charset="-122"/>
              </a:rPr>
              <a:t>V</a:t>
            </a:r>
            <a:r>
              <a:rPr lang="en-US" altLang="zh-CN" sz="2400" b="0" i="1" baseline="-25000" dirty="0" err="1">
                <a:ea typeface="宋体" panose="02010600030101010101" pitchFamily="2" charset="-122"/>
              </a:rPr>
              <a:t>k</a:t>
            </a:r>
            <a:r>
              <a:rPr lang="en-US" altLang="zh-CN" sz="2400" b="0" i="1" dirty="0">
                <a:ea typeface="宋体" panose="02010600030101010101" pitchFamily="2" charset="-122"/>
              </a:rPr>
              <a:t>=0,k≠j</a:t>
            </a:r>
            <a:r>
              <a:rPr lang="en-US" altLang="zh-CN" sz="2400" b="0" dirty="0">
                <a:ea typeface="宋体" panose="02010600030101010101" pitchFamily="2" charset="-122"/>
              </a:rPr>
              <a:t>)</a:t>
            </a:r>
            <a:r>
              <a:rPr lang="zh-CN" altLang="en-US" sz="2400" b="0" dirty="0">
                <a:ea typeface="宋体" panose="02010600030101010101" pitchFamily="2" charset="-122"/>
              </a:rPr>
              <a:t>，</a:t>
            </a:r>
            <a:r>
              <a:rPr lang="en-US" altLang="zh-CN" sz="2400" b="0" i="1" dirty="0" err="1">
                <a:ea typeface="宋体" panose="02010600030101010101" pitchFamily="2" charset="-122"/>
              </a:rPr>
              <a:t>Y</a:t>
            </a:r>
            <a:r>
              <a:rPr lang="en-US" altLang="zh-CN" sz="2400" b="0" i="1" baseline="-25000" dirty="0" err="1">
                <a:ea typeface="宋体" panose="02010600030101010101" pitchFamily="2" charset="-122"/>
              </a:rPr>
              <a:t>ij</a:t>
            </a:r>
            <a:r>
              <a:rPr lang="zh-CN" altLang="en-US" sz="2400" b="0" dirty="0">
                <a:ea typeface="宋体" panose="02010600030101010101" pitchFamily="2" charset="-122"/>
              </a:rPr>
              <a:t>为</a:t>
            </a:r>
            <a:r>
              <a:rPr lang="en-US" altLang="zh-CN" sz="2400" b="0" i="1" dirty="0" err="1">
                <a:ea typeface="宋体" panose="02010600030101010101" pitchFamily="2" charset="-122"/>
              </a:rPr>
              <a:t>i</a:t>
            </a:r>
            <a:r>
              <a:rPr lang="zh-CN" altLang="en-US" sz="2400" b="0" dirty="0">
                <a:ea typeface="宋体" panose="02010600030101010101" pitchFamily="2" charset="-122"/>
              </a:rPr>
              <a:t>端口电流与</a:t>
            </a:r>
            <a:r>
              <a:rPr lang="en-US" altLang="zh-CN" sz="2400" b="0" i="1" dirty="0">
                <a:ea typeface="宋体" panose="02010600030101010101" pitchFamily="2" charset="-122"/>
              </a:rPr>
              <a:t>j</a:t>
            </a:r>
            <a:r>
              <a:rPr lang="zh-CN" altLang="en-US" sz="2400" b="0" dirty="0">
                <a:ea typeface="宋体" panose="02010600030101010101" pitchFamily="2" charset="-122"/>
              </a:rPr>
              <a:t>端口激励电压的比值。</a:t>
            </a:r>
            <a:endParaRPr lang="en-US" altLang="zh-CN" sz="2400" b="0" dirty="0">
              <a:ea typeface="宋体" panose="02010600030101010101" pitchFamily="2" charset="-122"/>
            </a:endParaRPr>
          </a:p>
          <a:p>
            <a:pPr>
              <a:spcBef>
                <a:spcPct val="0"/>
              </a:spcBef>
            </a:pPr>
            <a:endParaRPr lang="en-US" altLang="zh-CN" sz="2400" b="0" dirty="0">
              <a:ea typeface="宋体" panose="02010600030101010101" pitchFamily="2" charset="-122"/>
            </a:endParaRPr>
          </a:p>
          <a:p>
            <a:pPr>
              <a:spcBef>
                <a:spcPct val="0"/>
              </a:spcBef>
            </a:pPr>
            <a:r>
              <a:rPr lang="en-US" altLang="zh-CN" sz="2400" i="1" dirty="0">
                <a:ea typeface="宋体" panose="02010600030101010101" pitchFamily="2" charset="-122"/>
              </a:rPr>
              <a:t>ZY</a:t>
            </a:r>
            <a:r>
              <a:rPr lang="en-US" altLang="zh-CN" sz="2400" b="0" dirty="0">
                <a:ea typeface="宋体" panose="02010600030101010101" pitchFamily="2" charset="-122"/>
              </a:rPr>
              <a:t>=</a:t>
            </a:r>
            <a:r>
              <a:rPr lang="en-US" altLang="zh-CN" sz="2400" i="1" dirty="0">
                <a:ea typeface="宋体" panose="02010600030101010101" pitchFamily="2" charset="-122"/>
              </a:rPr>
              <a:t>U</a:t>
            </a:r>
          </a:p>
          <a:p>
            <a:pPr>
              <a:spcBef>
                <a:spcPct val="0"/>
              </a:spcBef>
            </a:pPr>
            <a:r>
              <a:rPr lang="en-US" altLang="zh-CN" sz="2400" b="0" dirty="0">
                <a:ea typeface="宋体" panose="02010600030101010101" pitchFamily="2" charset="-122"/>
              </a:rPr>
              <a:t>ZY</a:t>
            </a:r>
            <a:r>
              <a:rPr lang="zh-CN" altLang="en-US" sz="2400" b="0" dirty="0">
                <a:ea typeface="宋体" panose="02010600030101010101" pitchFamily="2" charset="-122"/>
              </a:rPr>
              <a:t>互为逆矩阵</a:t>
            </a:r>
            <a:endParaRPr lang="en-US" altLang="zh-CN" sz="2400" i="1" dirty="0">
              <a:ea typeface="宋体" panose="02010600030101010101" pitchFamily="2" charset="-122"/>
            </a:endParaRPr>
          </a:p>
        </p:txBody>
      </p:sp>
      <p:pic>
        <p:nvPicPr>
          <p:cNvPr id="3" name="图片 4">
            <a:extLst>
              <a:ext uri="{FF2B5EF4-FFF2-40B4-BE49-F238E27FC236}">
                <a16:creationId xmlns:a16="http://schemas.microsoft.com/office/drawing/2014/main" id="{7275AA4D-05C3-5CB5-2478-205BB94AD3E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784753" y="341678"/>
            <a:ext cx="3079943" cy="2411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6024355"/>
            <a:ext cx="1600200"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45059" name="文本框 5"/>
          <p:cNvSpPr txBox="1">
            <a:spLocks noChangeArrowheads="1"/>
          </p:cNvSpPr>
          <p:nvPr/>
        </p:nvSpPr>
        <p:spPr bwMode="auto">
          <a:xfrm>
            <a:off x="1819275" y="1663700"/>
            <a:ext cx="5256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导纳矩阵</a:t>
            </a:r>
          </a:p>
        </p:txBody>
      </p:sp>
      <p:sp>
        <p:nvSpPr>
          <p:cNvPr id="2" name="文本框 1"/>
          <p:cNvSpPr txBox="1">
            <a:spLocks noRot="1" noChangeAspect="1" noMove="1" noResize="1" noEditPoints="1" noAdjustHandles="1" noChangeArrowheads="1" noChangeShapeType="1" noTextEdit="1"/>
          </p:cNvSpPr>
          <p:nvPr/>
        </p:nvSpPr>
        <p:spPr>
          <a:xfrm>
            <a:off x="567508" y="2348880"/>
            <a:ext cx="4586833" cy="1435008"/>
          </a:xfrm>
          <a:prstGeom prst="rect">
            <a:avLst/>
          </a:prstGeom>
          <a:blipFill>
            <a:blip r:embed="rId3"/>
            <a:stretch>
              <a:fillRect/>
            </a:stretch>
          </a:blipFill>
        </p:spPr>
        <p:txBody>
          <a:bodyPr/>
          <a:lstStyle/>
          <a:p>
            <a:pPr>
              <a:defRPr/>
            </a:pPr>
            <a:r>
              <a:rPr lang="zh-CN" altLang="en-US">
                <a:noFill/>
              </a:rPr>
              <a:t> </a:t>
            </a:r>
          </a:p>
        </p:txBody>
      </p:sp>
      <p:sp>
        <p:nvSpPr>
          <p:cNvPr id="7" name="文本框 6"/>
          <p:cNvSpPr txBox="1">
            <a:spLocks noRot="1" noChangeAspect="1" noMove="1" noResize="1" noEditPoints="1" noAdjustHandles="1" noChangeArrowheads="1" noChangeShapeType="1" noTextEdit="1"/>
          </p:cNvSpPr>
          <p:nvPr/>
        </p:nvSpPr>
        <p:spPr>
          <a:xfrm>
            <a:off x="6012160" y="2799754"/>
            <a:ext cx="1645771" cy="369332"/>
          </a:xfrm>
          <a:prstGeom prst="rect">
            <a:avLst/>
          </a:prstGeom>
          <a:blipFill>
            <a:blip r:embed="rId4"/>
            <a:stretch>
              <a:fillRect b="-8197"/>
            </a:stretch>
          </a:blipFill>
        </p:spPr>
        <p:txBody>
          <a:bodyPr/>
          <a:lstStyle/>
          <a:p>
            <a:pPr>
              <a:defRPr/>
            </a:pPr>
            <a:r>
              <a:rPr lang="zh-CN" altLang="en-US">
                <a:noFill/>
              </a:rPr>
              <a:t> </a:t>
            </a:r>
          </a:p>
        </p:txBody>
      </p:sp>
      <p:pic>
        <p:nvPicPr>
          <p:cNvPr id="3" name="图片 4">
            <a:extLst>
              <a:ext uri="{FF2B5EF4-FFF2-40B4-BE49-F238E27FC236}">
                <a16:creationId xmlns:a16="http://schemas.microsoft.com/office/drawing/2014/main" id="{7275AA4D-05C3-5CB5-2478-205BB94AD3E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784753" y="341678"/>
            <a:ext cx="3079943" cy="2411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descr="图示, 示意图&#10;&#10;描述已自动生成">
            <a:extLst>
              <a:ext uri="{FF2B5EF4-FFF2-40B4-BE49-F238E27FC236}">
                <a16:creationId xmlns:a16="http://schemas.microsoft.com/office/drawing/2014/main" id="{3A5B70BB-1BB3-90E2-7C89-CA35BC28A6FA}"/>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l="43629" t="20389" r="39967" b="54436"/>
          <a:stretch/>
        </p:blipFill>
        <p:spPr>
          <a:xfrm rot="16260000">
            <a:off x="2383198" y="2709657"/>
            <a:ext cx="1369984" cy="3737792"/>
          </a:xfrm>
          <a:prstGeom prst="rect">
            <a:avLst/>
          </a:prstGeom>
        </p:spPr>
      </p:pic>
      <p:pic>
        <p:nvPicPr>
          <p:cNvPr id="6" name="图片 5" descr="图片包含 图示&#10;&#10;描述已自动生成">
            <a:extLst>
              <a:ext uri="{FF2B5EF4-FFF2-40B4-BE49-F238E27FC236}">
                <a16:creationId xmlns:a16="http://schemas.microsoft.com/office/drawing/2014/main" id="{2921755D-7685-61A0-FFBB-AF742E9E2DBC}"/>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40000" contrast="-50000"/>
                    </a14:imgEffect>
                  </a14:imgLayer>
                </a14:imgProps>
              </a:ext>
              <a:ext uri="{28A0092B-C50C-407E-A947-70E740481C1C}">
                <a14:useLocalDpi xmlns:a14="http://schemas.microsoft.com/office/drawing/2010/main" val="0"/>
              </a:ext>
            </a:extLst>
          </a:blip>
          <a:srcRect l="16215" t="20075" r="56373" b="74954"/>
          <a:stretch/>
        </p:blipFill>
        <p:spPr>
          <a:xfrm>
            <a:off x="1187623" y="5373218"/>
            <a:ext cx="3761134" cy="1212505"/>
          </a:xfrm>
          <a:prstGeom prst="rect">
            <a:avLst/>
          </a:prstGeom>
        </p:spPr>
      </p:pic>
    </p:spTree>
    <p:extLst>
      <p:ext uri="{BB962C8B-B14F-4D97-AF65-F5344CB8AC3E}">
        <p14:creationId xmlns:p14="http://schemas.microsoft.com/office/powerpoint/2010/main" val="219478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500286" y="692696"/>
            <a:ext cx="5087938" cy="609600"/>
          </a:xfrm>
        </p:spPr>
        <p:txBody>
          <a:bodyPr>
            <a:normAutofit fontScale="90000"/>
          </a:bodyPr>
          <a:lstStyle/>
          <a:p>
            <a:pPr eaLnBrk="1" hangingPunct="1"/>
            <a:r>
              <a:rPr lang="zh-CN" altLang="en-US" sz="3600" b="1" dirty="0" smtClean="0">
                <a:ea typeface="宋体" pitchFamily="2" charset="-122"/>
              </a:rPr>
              <a:t>出发点</a:t>
            </a:r>
            <a:r>
              <a:rPr lang="en-US" altLang="zh-CN" sz="3600" b="1" dirty="0" smtClean="0">
                <a:ea typeface="宋体" pitchFamily="2" charset="-122"/>
              </a:rPr>
              <a:t> &amp;</a:t>
            </a:r>
            <a:r>
              <a:rPr lang="zh-CN" altLang="en-US" sz="3600" b="1" dirty="0" smtClean="0">
                <a:ea typeface="宋体" pitchFamily="2" charset="-122"/>
              </a:rPr>
              <a:t>应用</a:t>
            </a:r>
            <a:r>
              <a:rPr lang="en-US" altLang="zh-CN" b="1" dirty="0" smtClean="0">
                <a:ea typeface="宋体" pitchFamily="2" charset="-122"/>
              </a:rPr>
              <a:t> </a:t>
            </a:r>
          </a:p>
        </p:txBody>
      </p:sp>
      <p:sp>
        <p:nvSpPr>
          <p:cNvPr id="17411" name="Rectangle 3"/>
          <p:cNvSpPr>
            <a:spLocks noGrp="1" noChangeArrowheads="1"/>
          </p:cNvSpPr>
          <p:nvPr>
            <p:ph type="body" idx="1"/>
          </p:nvPr>
        </p:nvSpPr>
        <p:spPr>
          <a:xfrm>
            <a:off x="685800" y="1916832"/>
            <a:ext cx="7086600" cy="3886200"/>
          </a:xfrm>
        </p:spPr>
        <p:txBody>
          <a:bodyPr>
            <a:normAutofit/>
          </a:bodyPr>
          <a:lstStyle/>
          <a:p>
            <a:pPr algn="just" eaLnBrk="1" hangingPunct="1"/>
            <a:r>
              <a:rPr lang="zh-CN" altLang="en-US" sz="2000" dirty="0" smtClean="0">
                <a:latin typeface="Comic Sans MS" pitchFamily="66" charset="0"/>
                <a:ea typeface="宋体" pitchFamily="2" charset="-122"/>
              </a:rPr>
              <a:t>前面部分我们了解</a:t>
            </a:r>
            <a:r>
              <a:rPr lang="en-US" altLang="zh-CN" sz="2000" dirty="0" smtClean="0">
                <a:latin typeface="Comic Sans MS" pitchFamily="66" charset="0"/>
                <a:ea typeface="宋体" pitchFamily="2" charset="-122"/>
              </a:rPr>
              <a:t>TEM</a:t>
            </a:r>
            <a:r>
              <a:rPr lang="zh-CN" altLang="en-US" sz="2000" dirty="0" smtClean="0">
                <a:latin typeface="Comic Sans MS" pitchFamily="66" charset="0"/>
                <a:ea typeface="宋体" pitchFamily="2" charset="-122"/>
              </a:rPr>
              <a:t>波和非</a:t>
            </a:r>
            <a:r>
              <a:rPr lang="en-US" altLang="zh-CN" sz="2000" dirty="0" smtClean="0">
                <a:latin typeface="Comic Sans MS" pitchFamily="66" charset="0"/>
                <a:ea typeface="宋体" pitchFamily="2" charset="-122"/>
              </a:rPr>
              <a:t>TEM</a:t>
            </a:r>
            <a:r>
              <a:rPr lang="zh-CN" altLang="en-US" sz="2000" dirty="0" smtClean="0">
                <a:latin typeface="Comic Sans MS" pitchFamily="66" charset="0"/>
                <a:ea typeface="宋体" pitchFamily="2" charset="-122"/>
              </a:rPr>
              <a:t>的等效电压和等效电流的关系式</a:t>
            </a:r>
            <a:r>
              <a:rPr lang="en-US" altLang="zh-CN" sz="2000" dirty="0" smtClean="0">
                <a:latin typeface="Comic Sans MS" pitchFamily="66" charset="0"/>
                <a:ea typeface="宋体" pitchFamily="2" charset="-122"/>
              </a:rPr>
              <a:t>. </a:t>
            </a:r>
          </a:p>
          <a:p>
            <a:pPr algn="just" eaLnBrk="1" hangingPunct="1"/>
            <a:endParaRPr lang="en-US" altLang="zh-CN" sz="2000" dirty="0" smtClean="0">
              <a:latin typeface="Comic Sans MS" pitchFamily="66" charset="0"/>
              <a:ea typeface="宋体" pitchFamily="2" charset="-122"/>
            </a:endParaRPr>
          </a:p>
          <a:p>
            <a:pPr algn="just" eaLnBrk="1" hangingPunct="1"/>
            <a:endParaRPr lang="en-US" altLang="zh-CN" sz="2000" dirty="0" smtClean="0">
              <a:latin typeface="Comic Sans MS" pitchFamily="66" charset="0"/>
              <a:ea typeface="宋体" pitchFamily="2" charset="-122"/>
            </a:endParaRPr>
          </a:p>
          <a:p>
            <a:pPr algn="just" eaLnBrk="1" hangingPunct="1"/>
            <a:r>
              <a:rPr lang="zh-CN" altLang="en-US" sz="2000" b="1" dirty="0" smtClean="0">
                <a:solidFill>
                  <a:srgbClr val="FF00FF"/>
                </a:solidFill>
                <a:latin typeface="楷体_GB2312" pitchFamily="49" charset="-122"/>
                <a:ea typeface="楷体_GB2312" pitchFamily="49" charset="-122"/>
              </a:rPr>
              <a:t>通过定义一任意网络的参考面的电压电流，即可用电压和电流把端口的物理量联系起来，这样就可对网络进行矩阵描述和分析。</a:t>
            </a:r>
          </a:p>
        </p:txBody>
      </p:sp>
      <p:sp>
        <p:nvSpPr>
          <p:cNvPr id="17412"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33EF06E4-34C6-4D22-8AB6-AB2E25DE2586}" type="slidenum">
              <a:rPr lang="zh-CN" altLang="en-US" sz="1400" b="0"/>
              <a:pPr eaLnBrk="1" hangingPunct="1"/>
              <a:t>88</a:t>
            </a:fld>
            <a:endParaRPr lang="en-US" altLang="zh-CN" sz="1400" b="0"/>
          </a:p>
        </p:txBody>
      </p:sp>
      <p:sp>
        <p:nvSpPr>
          <p:cNvPr id="5" name="Rectangle 2"/>
          <p:cNvSpPr>
            <a:spLocks noChangeArrowheads="1"/>
          </p:cNvSpPr>
          <p:nvPr/>
        </p:nvSpPr>
        <p:spPr bwMode="auto">
          <a:xfrm>
            <a:off x="683568" y="4509120"/>
            <a:ext cx="7162800" cy="15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marL="0" indent="0" algn="just" eaLnBrk="1" hangingPunct="1">
              <a:buNone/>
            </a:pPr>
            <a:endParaRPr lang="zh-CN" altLang="en-US" sz="2400" b="1" dirty="0">
              <a:latin typeface="Comic Sans MS" pitchFamily="66" charset="0"/>
              <a:ea typeface="楷体_GB2312" pitchFamily="49" charset="-122"/>
            </a:endParaRPr>
          </a:p>
          <a:p>
            <a:pPr algn="just" eaLnBrk="1" hangingPunct="1">
              <a:buFontTx/>
              <a:buNone/>
            </a:pPr>
            <a:r>
              <a:rPr lang="zh-CN" altLang="en-US" sz="2400" b="1" dirty="0">
                <a:latin typeface="Comic Sans MS" pitchFamily="66" charset="0"/>
                <a:ea typeface="楷体_GB2312" pitchFamily="49" charset="-122"/>
              </a:rPr>
              <a:t>    </a:t>
            </a:r>
            <a:r>
              <a:rPr lang="zh-CN" altLang="en-US" sz="2400" b="1" dirty="0">
                <a:solidFill>
                  <a:srgbClr val="FF00FF"/>
                </a:solidFill>
                <a:latin typeface="Comic Sans MS" pitchFamily="66" charset="0"/>
                <a:ea typeface="楷体_GB2312" pitchFamily="49" charset="-122"/>
              </a:rPr>
              <a:t>由矩阵可得任意网络的等效电路，这在耦合器和滤波器等无源器件的设计中非常有用。</a:t>
            </a:r>
          </a:p>
        </p:txBody>
      </p:sp>
    </p:spTree>
    <p:extLst>
      <p:ext uri="{BB962C8B-B14F-4D97-AF65-F5344CB8AC3E}">
        <p14:creationId xmlns:p14="http://schemas.microsoft.com/office/powerpoint/2010/main" val="33839027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ChangeArrowheads="1"/>
          </p:cNvSpPr>
          <p:nvPr/>
        </p:nvSpPr>
        <p:spPr bwMode="auto">
          <a:xfrm>
            <a:off x="684213" y="765175"/>
            <a:ext cx="23812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nchor="ct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zh-CN" altLang="en-US" sz="4400" b="0" i="1" dirty="0" smtClean="0">
                <a:solidFill>
                  <a:schemeClr val="tx2"/>
                </a:solidFill>
                <a:ea typeface="宋体" pitchFamily="2" charset="-122"/>
              </a:rPr>
              <a:t>关键点</a:t>
            </a:r>
            <a:endParaRPr lang="en-US" altLang="zh-CN" sz="4400" b="0" i="1" dirty="0">
              <a:solidFill>
                <a:schemeClr val="tx2"/>
              </a:solidFill>
              <a:ea typeface="宋体" pitchFamily="2" charset="-122"/>
            </a:endParaRPr>
          </a:p>
        </p:txBody>
      </p:sp>
      <p:sp>
        <p:nvSpPr>
          <p:cNvPr id="19459" name="Rectangle 5"/>
          <p:cNvSpPr>
            <a:spLocks noChangeArrowheads="1"/>
          </p:cNvSpPr>
          <p:nvPr/>
        </p:nvSpPr>
        <p:spPr bwMode="auto">
          <a:xfrm>
            <a:off x="611560" y="2132111"/>
            <a:ext cx="7772400" cy="331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eaLnBrk="1" hangingPunct="1"/>
            <a:r>
              <a:rPr lang="zh-CN" altLang="en-US" b="0" dirty="0">
                <a:ea typeface="宋体" pitchFamily="2" charset="-122"/>
              </a:rPr>
              <a:t>一般地说</a:t>
            </a:r>
            <a:r>
              <a:rPr lang="en-US" altLang="zh-CN" b="0" dirty="0">
                <a:ea typeface="宋体" pitchFamily="2" charset="-122"/>
              </a:rPr>
              <a:t>, Z</a:t>
            </a:r>
            <a:r>
              <a:rPr lang="zh-CN" altLang="en-US" b="0" dirty="0">
                <a:ea typeface="宋体" pitchFamily="2" charset="-122"/>
              </a:rPr>
              <a:t>和</a:t>
            </a:r>
            <a:r>
              <a:rPr lang="en-US" altLang="zh-CN" b="0" dirty="0">
                <a:ea typeface="宋体" pitchFamily="2" charset="-122"/>
              </a:rPr>
              <a:t>Y </a:t>
            </a:r>
            <a:r>
              <a:rPr lang="zh-CN" altLang="en-US" b="0" dirty="0">
                <a:ea typeface="宋体" pitchFamily="2" charset="-122"/>
              </a:rPr>
              <a:t>矩阵中的元素可能是复数</a:t>
            </a:r>
            <a:r>
              <a:rPr lang="en-US" altLang="zh-CN" b="0" dirty="0">
                <a:ea typeface="宋体" pitchFamily="2" charset="-122"/>
              </a:rPr>
              <a:t>.</a:t>
            </a:r>
          </a:p>
          <a:p>
            <a:pPr eaLnBrk="1" hangingPunct="1"/>
            <a:r>
              <a:rPr lang="zh-CN" altLang="en-US" b="0" dirty="0">
                <a:ea typeface="宋体" pitchFamily="2" charset="-122"/>
              </a:rPr>
              <a:t>对于一个</a:t>
            </a:r>
            <a:r>
              <a:rPr lang="en-US" altLang="zh-CN" b="0" dirty="0">
                <a:ea typeface="宋体" pitchFamily="2" charset="-122"/>
              </a:rPr>
              <a:t>N</a:t>
            </a:r>
            <a:r>
              <a:rPr lang="zh-CN" altLang="en-US" b="0" dirty="0">
                <a:ea typeface="宋体" pitchFamily="2" charset="-122"/>
              </a:rPr>
              <a:t>端口网络</a:t>
            </a:r>
            <a:r>
              <a:rPr lang="en-US" altLang="zh-CN" b="0" dirty="0">
                <a:ea typeface="宋体" pitchFamily="2" charset="-122"/>
              </a:rPr>
              <a:t>, </a:t>
            </a:r>
            <a:r>
              <a:rPr lang="zh-CN" altLang="en-US" b="0" dirty="0">
                <a:ea typeface="宋体" pitchFamily="2" charset="-122"/>
              </a:rPr>
              <a:t>矩阵的大小是</a:t>
            </a:r>
            <a:r>
              <a:rPr lang="en-US" altLang="zh-CN" b="0" dirty="0">
                <a:ea typeface="宋体" pitchFamily="2" charset="-122"/>
              </a:rPr>
              <a:t>N x N, </a:t>
            </a:r>
            <a:r>
              <a:rPr lang="zh-CN" altLang="en-US" b="0" dirty="0">
                <a:ea typeface="宋体" pitchFamily="2" charset="-122"/>
              </a:rPr>
              <a:t>而总计有</a:t>
            </a:r>
            <a:r>
              <a:rPr lang="en-US" altLang="zh-CN" b="0" dirty="0">
                <a:ea typeface="宋体" pitchFamily="2" charset="-122"/>
              </a:rPr>
              <a:t>2N</a:t>
            </a:r>
            <a:r>
              <a:rPr lang="en-US" altLang="zh-CN" b="0" baseline="30000" dirty="0">
                <a:ea typeface="宋体" pitchFamily="2" charset="-122"/>
              </a:rPr>
              <a:t>2</a:t>
            </a:r>
            <a:r>
              <a:rPr lang="zh-CN" altLang="en-US" b="0" dirty="0">
                <a:ea typeface="宋体" pitchFamily="2" charset="-122"/>
              </a:rPr>
              <a:t>个独立的物理量</a:t>
            </a:r>
            <a:r>
              <a:rPr lang="en-US" altLang="zh-CN" b="0" dirty="0">
                <a:ea typeface="宋体" pitchFamily="2" charset="-122"/>
              </a:rPr>
              <a:t>.</a:t>
            </a:r>
          </a:p>
          <a:p>
            <a:pPr eaLnBrk="1" hangingPunct="1"/>
            <a:r>
              <a:rPr lang="zh-CN" altLang="en-US" b="0" dirty="0">
                <a:ea typeface="宋体" pitchFamily="2" charset="-122"/>
              </a:rPr>
              <a:t>但是</a:t>
            </a:r>
            <a:r>
              <a:rPr lang="en-US" altLang="zh-CN" b="0" dirty="0">
                <a:ea typeface="宋体" pitchFamily="2" charset="-122"/>
              </a:rPr>
              <a:t>, </a:t>
            </a:r>
            <a:r>
              <a:rPr lang="zh-CN" altLang="en-US" b="0" dirty="0">
                <a:ea typeface="宋体" pitchFamily="2" charset="-122"/>
              </a:rPr>
              <a:t>如果网络是互易的或者是无耗的</a:t>
            </a:r>
            <a:r>
              <a:rPr lang="en-US" altLang="zh-CN" b="0" dirty="0">
                <a:ea typeface="宋体" pitchFamily="2" charset="-122"/>
              </a:rPr>
              <a:t>, </a:t>
            </a:r>
            <a:r>
              <a:rPr lang="zh-CN" altLang="en-US" b="0" dirty="0">
                <a:ea typeface="宋体" pitchFamily="2" charset="-122"/>
              </a:rPr>
              <a:t>则独立的未知量就可以减少</a:t>
            </a:r>
            <a:r>
              <a:rPr lang="en-US" altLang="zh-CN" b="0" dirty="0">
                <a:ea typeface="宋体" pitchFamily="2" charset="-122"/>
              </a:rPr>
              <a:t>.</a:t>
            </a:r>
          </a:p>
        </p:txBody>
      </p:sp>
      <p:sp>
        <p:nvSpPr>
          <p:cNvPr id="19460"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C03AB28F-48E0-4ED0-839D-57487D379B29}" type="slidenum">
              <a:rPr lang="zh-CN" altLang="en-US" sz="1400" b="0"/>
              <a:pPr eaLnBrk="1" hangingPunct="1"/>
              <a:t>89</a:t>
            </a:fld>
            <a:endParaRPr lang="en-US" altLang="zh-CN" sz="1400" b="0"/>
          </a:p>
        </p:txBody>
      </p:sp>
    </p:spTree>
    <p:extLst>
      <p:ext uri="{BB962C8B-B14F-4D97-AF65-F5344CB8AC3E}">
        <p14:creationId xmlns:p14="http://schemas.microsoft.com/office/powerpoint/2010/main" val="4115080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史密斯圆图</a:t>
            </a:r>
            <a:br>
              <a:rPr lang="zh-CN" altLang="en-US" dirty="0">
                <a:latin typeface="隶书" panose="02010509060101010101" pitchFamily="49" charset="-122"/>
              </a:rPr>
            </a:br>
            <a:endParaRPr lang="zh-CN" altLang="en-US" dirty="0"/>
          </a:p>
        </p:txBody>
      </p:sp>
      <p:sp>
        <p:nvSpPr>
          <p:cNvPr id="5" name="Text Box 10"/>
          <p:cNvSpPr txBox="1">
            <a:spLocks noChangeArrowheads="1"/>
          </p:cNvSpPr>
          <p:nvPr/>
        </p:nvSpPr>
        <p:spPr bwMode="auto">
          <a:xfrm>
            <a:off x="971550" y="1751013"/>
            <a:ext cx="7394575" cy="4784725"/>
          </a:xfrm>
          <a:prstGeom prst="rect">
            <a:avLst/>
          </a:prstGeom>
          <a:noFill/>
          <a:ln>
            <a:noFill/>
          </a:ln>
          <a:effectLst/>
        </p:spPr>
        <p:txBody>
          <a:bodyPr>
            <a:spAutoFit/>
          </a:bodyPr>
          <a:lstStyle>
            <a:lvl1pPr marL="342900" indent="-342900">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0"/>
              </a:spcBef>
              <a:buFont typeface="Wingdings" panose="05000000000000000000" pitchFamily="2" charset="2"/>
              <a:buChar char="n"/>
              <a:defRPr/>
            </a:pPr>
            <a:r>
              <a:rPr lang="zh-CN" altLang="en-US" sz="3600" dirty="0">
                <a:solidFill>
                  <a:srgbClr val="0000FF"/>
                </a:solidFill>
                <a:latin typeface="楷体_GB2312" pitchFamily="49" charset="-122"/>
              </a:rPr>
              <a:t> </a:t>
            </a:r>
            <a:r>
              <a:rPr lang="zh-CN" altLang="en-US" sz="3600" dirty="0">
                <a:latin typeface="楷体_GB2312" pitchFamily="49" charset="-122"/>
              </a:rPr>
              <a:t>史密斯圆图 （</a:t>
            </a:r>
            <a:r>
              <a:rPr lang="en-US" altLang="zh-CN" sz="3600" dirty="0">
                <a:latin typeface="楷体_GB2312" pitchFamily="49" charset="-122"/>
              </a:rPr>
              <a:t>Smith chart)</a:t>
            </a:r>
          </a:p>
          <a:p>
            <a:pPr marL="457200" indent="-457200" eaLnBrk="1" hangingPunct="1">
              <a:lnSpc>
                <a:spcPct val="120000"/>
              </a:lnSpc>
              <a:spcBef>
                <a:spcPct val="0"/>
              </a:spcBef>
              <a:buFontTx/>
              <a:buAutoNum type="arabicPeriod"/>
              <a:defRPr/>
            </a:pPr>
            <a:endParaRPr lang="en-US" altLang="zh-CN" b="0" dirty="0">
              <a:latin typeface="+mj-lt"/>
              <a:ea typeface="宋体" panose="02010600030101010101" pitchFamily="2" charset="-122"/>
            </a:endParaRPr>
          </a:p>
          <a:p>
            <a:pPr marL="457200" indent="-457200" eaLnBrk="1" hangingPunct="1">
              <a:lnSpc>
                <a:spcPct val="120000"/>
              </a:lnSpc>
              <a:spcBef>
                <a:spcPct val="0"/>
              </a:spcBef>
              <a:buFontTx/>
              <a:buAutoNum type="arabicPeriod"/>
              <a:defRPr/>
            </a:pPr>
            <a:endParaRPr lang="en-US" altLang="zh-CN" b="0" dirty="0">
              <a:latin typeface="+mj-lt"/>
              <a:ea typeface="宋体" panose="02010600030101010101" pitchFamily="2" charset="-122"/>
            </a:endParaRPr>
          </a:p>
          <a:p>
            <a:pPr marL="457200" indent="-457200" eaLnBrk="1" hangingPunct="1">
              <a:lnSpc>
                <a:spcPct val="120000"/>
              </a:lnSpc>
              <a:spcBef>
                <a:spcPct val="0"/>
              </a:spcBef>
              <a:buFontTx/>
              <a:buAutoNum type="arabicPeriod"/>
              <a:defRPr/>
            </a:pPr>
            <a:endParaRPr lang="en-US" altLang="zh-CN" b="0" dirty="0">
              <a:latin typeface="+mj-lt"/>
              <a:ea typeface="宋体" panose="02010600030101010101" pitchFamily="2" charset="-122"/>
            </a:endParaRPr>
          </a:p>
          <a:p>
            <a:pPr marL="457200" indent="-457200" eaLnBrk="1" hangingPunct="1">
              <a:lnSpc>
                <a:spcPct val="120000"/>
              </a:lnSpc>
              <a:spcBef>
                <a:spcPct val="0"/>
              </a:spcBef>
              <a:buFontTx/>
              <a:buAutoNum type="arabicPeriod"/>
              <a:defRPr/>
            </a:pPr>
            <a:endParaRPr lang="en-US" altLang="zh-CN" b="0" dirty="0">
              <a:latin typeface="+mj-lt"/>
              <a:ea typeface="宋体" panose="02010600030101010101" pitchFamily="2" charset="-122"/>
            </a:endParaRPr>
          </a:p>
          <a:p>
            <a:pPr marL="457200" indent="-457200" eaLnBrk="1" hangingPunct="1">
              <a:lnSpc>
                <a:spcPct val="120000"/>
              </a:lnSpc>
              <a:spcBef>
                <a:spcPct val="0"/>
              </a:spcBef>
              <a:buFontTx/>
              <a:buAutoNum type="arabicPeriod"/>
              <a:defRPr/>
            </a:pPr>
            <a:endParaRPr lang="en-US" altLang="zh-CN" b="0" dirty="0">
              <a:latin typeface="+mj-lt"/>
              <a:ea typeface="宋体" panose="02010600030101010101" pitchFamily="2" charset="-122"/>
            </a:endParaRPr>
          </a:p>
          <a:p>
            <a:pPr marL="457200" indent="-457200" eaLnBrk="1" hangingPunct="1">
              <a:lnSpc>
                <a:spcPct val="120000"/>
              </a:lnSpc>
              <a:spcBef>
                <a:spcPct val="0"/>
              </a:spcBef>
              <a:buFontTx/>
              <a:buAutoNum type="arabicPeriod"/>
              <a:defRPr/>
            </a:pPr>
            <a:endParaRPr lang="en-US" altLang="zh-CN" b="0" dirty="0">
              <a:latin typeface="+mj-lt"/>
              <a:ea typeface="宋体" panose="02010600030101010101" pitchFamily="2" charset="-122"/>
            </a:endParaRPr>
          </a:p>
          <a:p>
            <a:pPr marL="457200" indent="-457200" eaLnBrk="1" hangingPunct="1">
              <a:lnSpc>
                <a:spcPct val="120000"/>
              </a:lnSpc>
              <a:spcBef>
                <a:spcPct val="0"/>
              </a:spcBef>
              <a:buFontTx/>
              <a:buAutoNum type="arabicPeriod"/>
              <a:defRPr/>
            </a:pPr>
            <a:endParaRPr lang="en-US" altLang="zh-CN" b="0" dirty="0">
              <a:latin typeface="+mj-lt"/>
              <a:ea typeface="宋体" panose="02010600030101010101" pitchFamily="2" charset="-122"/>
            </a:endParaRPr>
          </a:p>
          <a:p>
            <a:pPr marL="457200" indent="-457200" eaLnBrk="1" hangingPunct="1">
              <a:lnSpc>
                <a:spcPct val="120000"/>
              </a:lnSpc>
              <a:spcBef>
                <a:spcPct val="0"/>
              </a:spcBef>
              <a:buFontTx/>
              <a:buAutoNum type="arabicPeriod"/>
              <a:defRPr/>
            </a:pPr>
            <a:endParaRPr lang="en-US" altLang="zh-CN" b="0" dirty="0">
              <a:latin typeface="+mj-lt"/>
              <a:ea typeface="宋体" panose="02010600030101010101" pitchFamily="2" charset="-122"/>
            </a:endParaRPr>
          </a:p>
          <a:p>
            <a:pPr marL="0" indent="0" eaLnBrk="1" hangingPunct="1">
              <a:lnSpc>
                <a:spcPct val="120000"/>
              </a:lnSpc>
              <a:spcBef>
                <a:spcPct val="0"/>
              </a:spcBef>
              <a:defRPr/>
            </a:pPr>
            <a:r>
              <a:rPr lang="zh-CN" altLang="en-US" b="0" dirty="0">
                <a:latin typeface="+mj-lt"/>
                <a:ea typeface="宋体" panose="02010600030101010101" pitchFamily="2" charset="-122"/>
              </a:rPr>
              <a:t>等电阻直线</a:t>
            </a:r>
            <a:endParaRPr lang="en-US" altLang="zh-CN" b="0" dirty="0">
              <a:latin typeface="+mj-lt"/>
              <a:ea typeface="宋体" panose="02010600030101010101" pitchFamily="2" charset="-122"/>
            </a:endParaRPr>
          </a:p>
          <a:p>
            <a:pPr marL="457200" indent="-457200" eaLnBrk="1" hangingPunct="1">
              <a:lnSpc>
                <a:spcPct val="120000"/>
              </a:lnSpc>
              <a:spcBef>
                <a:spcPct val="0"/>
              </a:spcBef>
              <a:buFontTx/>
              <a:buAutoNum type="arabicPeriod"/>
              <a:defRPr/>
            </a:pPr>
            <a:endParaRPr lang="en-US" altLang="zh-CN" b="0" dirty="0">
              <a:latin typeface="+mj-lt"/>
              <a:ea typeface="宋体" panose="02010600030101010101" pitchFamily="2" charset="-122"/>
            </a:endParaRPr>
          </a:p>
        </p:txBody>
      </p:sp>
      <p:sp>
        <p:nvSpPr>
          <p:cNvPr id="2" name="文本框 1"/>
          <p:cNvSpPr txBox="1">
            <a:spLocks noRot="1" noChangeAspect="1" noMove="1" noResize="1" noEditPoints="1" noAdjustHandles="1" noChangeArrowheads="1" noChangeShapeType="1" noTextEdit="1"/>
          </p:cNvSpPr>
          <p:nvPr/>
        </p:nvSpPr>
        <p:spPr>
          <a:xfrm>
            <a:off x="2871321" y="5296597"/>
            <a:ext cx="3100977" cy="1109856"/>
          </a:xfrm>
          <a:prstGeom prst="rect">
            <a:avLst/>
          </a:prstGeom>
          <a:blipFill>
            <a:blip r:embed="rId3"/>
            <a:stretch>
              <a:fillRect l="-2947" t="-2747" b="-2747"/>
            </a:stretch>
          </a:blipFill>
        </p:spPr>
        <p:txBody>
          <a:bodyPr/>
          <a:lstStyle/>
          <a:p>
            <a:pPr>
              <a:defRPr/>
            </a:pPr>
            <a:r>
              <a:rPr lang="zh-CN" altLang="en-US">
                <a:noFill/>
              </a:rPr>
              <a:t> </a:t>
            </a:r>
          </a:p>
        </p:txBody>
      </p:sp>
      <p:sp>
        <p:nvSpPr>
          <p:cNvPr id="8198" name="文本框 8"/>
          <p:cNvSpPr txBox="1">
            <a:spLocks noChangeArrowheads="1"/>
          </p:cNvSpPr>
          <p:nvPr/>
        </p:nvSpPr>
        <p:spPr bwMode="auto">
          <a:xfrm>
            <a:off x="1485900" y="4772025"/>
            <a:ext cx="15732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en-US" altLang="zh-CN" sz="2400" b="0" i="1">
                <a:latin typeface="Cambria Math" panose="02040503050406030204" pitchFamily="18" charset="0"/>
                <a:ea typeface="宋体" panose="02010600030101010101" pitchFamily="2" charset="-122"/>
              </a:rPr>
              <a:t>z </a:t>
            </a:r>
            <a:r>
              <a:rPr lang="en-US" altLang="zh-CN" sz="2400" b="0">
                <a:latin typeface="Cambria Math" panose="02040503050406030204" pitchFamily="18" charset="0"/>
                <a:ea typeface="宋体" panose="02010600030101010101" pitchFamily="2" charset="-122"/>
              </a:rPr>
              <a:t>=</a:t>
            </a:r>
            <a:r>
              <a:rPr lang="en-US" altLang="zh-CN" sz="2400" b="0" i="1">
                <a:latin typeface="Cambria Math" panose="02040503050406030204" pitchFamily="18" charset="0"/>
                <a:ea typeface="宋体" panose="02010600030101010101" pitchFamily="2" charset="-122"/>
              </a:rPr>
              <a:t>r </a:t>
            </a:r>
            <a:r>
              <a:rPr lang="en-US" altLang="zh-CN" sz="2400" b="0">
                <a:latin typeface="Cambria Math" panose="02040503050406030204" pitchFamily="18" charset="0"/>
                <a:ea typeface="宋体" panose="02010600030101010101" pitchFamily="2" charset="-122"/>
              </a:rPr>
              <a:t>+</a:t>
            </a:r>
            <a:r>
              <a:rPr lang="en-US" altLang="zh-CN" sz="2400" b="0" i="1">
                <a:latin typeface="Cambria Math" panose="02040503050406030204" pitchFamily="18" charset="0"/>
                <a:ea typeface="宋体" panose="02010600030101010101" pitchFamily="2" charset="-122"/>
              </a:rPr>
              <a:t>jx</a:t>
            </a:r>
            <a:endParaRPr lang="zh-CN" altLang="en-US" sz="2400" b="0">
              <a:latin typeface="Cambria Math" panose="02040503050406030204" pitchFamily="18" charset="0"/>
              <a:ea typeface="宋体" panose="02010600030101010101" pitchFamily="2" charset="-122"/>
            </a:endParaRPr>
          </a:p>
        </p:txBody>
      </p:sp>
      <p:sp>
        <p:nvSpPr>
          <p:cNvPr id="11" name="文本框 10"/>
          <p:cNvSpPr txBox="1">
            <a:spLocks noRot="1" noChangeAspect="1" noMove="1" noResize="1" noEditPoints="1" noAdjustHandles="1" noChangeArrowheads="1" noChangeShapeType="1" noTextEdit="1"/>
          </p:cNvSpPr>
          <p:nvPr/>
        </p:nvSpPr>
        <p:spPr>
          <a:xfrm>
            <a:off x="3459153" y="4772325"/>
            <a:ext cx="1987860" cy="461665"/>
          </a:xfrm>
          <a:prstGeom prst="rect">
            <a:avLst/>
          </a:prstGeom>
          <a:blipFill>
            <a:blip r:embed="rId4"/>
            <a:stretch>
              <a:fillRect b="-17105"/>
            </a:stretch>
          </a:blipFill>
        </p:spPr>
        <p:txBody>
          <a:bodyPr/>
          <a:lstStyle/>
          <a:p>
            <a:pPr>
              <a:defRPr/>
            </a:pPr>
            <a:r>
              <a:rPr lang="zh-CN" altLang="en-US">
                <a:noFill/>
              </a:rPr>
              <a:t> </a:t>
            </a:r>
          </a:p>
        </p:txBody>
      </p:sp>
      <p:cxnSp>
        <p:nvCxnSpPr>
          <p:cNvPr id="12" name="直接箭头连接符 11"/>
          <p:cNvCxnSpPr>
            <a:cxnSpLocks noChangeShapeType="1"/>
          </p:cNvCxnSpPr>
          <p:nvPr/>
        </p:nvCxnSpPr>
        <p:spPr bwMode="auto">
          <a:xfrm>
            <a:off x="2511425" y="5876925"/>
            <a:ext cx="360363"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文本框 13"/>
          <p:cNvSpPr txBox="1">
            <a:spLocks noRot="1" noChangeAspect="1" noMove="1" noResize="1" noEditPoints="1" noAdjustHandles="1" noChangeArrowheads="1" noChangeShapeType="1" noTextEdit="1"/>
          </p:cNvSpPr>
          <p:nvPr/>
        </p:nvSpPr>
        <p:spPr>
          <a:xfrm>
            <a:off x="6039079" y="5558573"/>
            <a:ext cx="3100977" cy="995272"/>
          </a:xfrm>
          <a:prstGeom prst="rect">
            <a:avLst/>
          </a:prstGeom>
          <a:blipFill>
            <a:blip r:embed="rId5"/>
            <a:stretch>
              <a:fillRect l="-3150" t="-6748" r="-1181" b="-2454"/>
            </a:stretch>
          </a:blipFill>
        </p:spPr>
        <p:txBody>
          <a:bodyPr/>
          <a:lstStyle/>
          <a:p>
            <a:pPr>
              <a:defRPr/>
            </a:pPr>
            <a:r>
              <a:rPr lang="zh-CN" altLang="en-US">
                <a:noFill/>
              </a:rPr>
              <a:t> </a:t>
            </a:r>
          </a:p>
        </p:txBody>
      </p:sp>
      <p:cxnSp>
        <p:nvCxnSpPr>
          <p:cNvPr id="16" name="直接箭头连接符 15"/>
          <p:cNvCxnSpPr>
            <a:cxnSpLocks noChangeShapeType="1"/>
          </p:cNvCxnSpPr>
          <p:nvPr/>
        </p:nvCxnSpPr>
        <p:spPr bwMode="auto">
          <a:xfrm>
            <a:off x="5611813" y="5876925"/>
            <a:ext cx="360362"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a:cxnSpLocks noChangeShapeType="1"/>
          </p:cNvCxnSpPr>
          <p:nvPr/>
        </p:nvCxnSpPr>
        <p:spPr bwMode="auto">
          <a:xfrm flipV="1">
            <a:off x="7596188" y="5013325"/>
            <a:ext cx="0" cy="43180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p:cNvSpPr txBox="1">
            <a:spLocks noChangeArrowheads="1"/>
          </p:cNvSpPr>
          <p:nvPr/>
        </p:nvSpPr>
        <p:spPr bwMode="auto">
          <a:xfrm>
            <a:off x="6156325" y="4143375"/>
            <a:ext cx="3100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400">
                <a:solidFill>
                  <a:srgbClr val="FF0000"/>
                </a:solidFill>
                <a:ea typeface="宋体" panose="02010600030101010101" pitchFamily="2" charset="-122"/>
              </a:rPr>
              <a:t>圆与</a:t>
            </a:r>
            <a:r>
              <a:rPr lang="en-US" altLang="zh-CN" sz="2400">
                <a:solidFill>
                  <a:srgbClr val="FF0000"/>
                </a:solidFill>
                <a:ea typeface="宋体" panose="02010600030101010101" pitchFamily="2" charset="-122"/>
              </a:rPr>
              <a:t> (1,0)</a:t>
            </a:r>
            <a:r>
              <a:rPr lang="zh-CN" altLang="en-US" sz="2400">
                <a:solidFill>
                  <a:srgbClr val="FF0000"/>
                </a:solidFill>
                <a:ea typeface="宋体" panose="02010600030101010101" pitchFamily="2" charset="-122"/>
              </a:rPr>
              <a:t>处垂线相切</a:t>
            </a:r>
          </a:p>
        </p:txBody>
      </p:sp>
      <p:pic>
        <p:nvPicPr>
          <p:cNvPr id="6" name="图片 5"/>
          <p:cNvPicPr>
            <a:picLocks noChangeAspect="1"/>
          </p:cNvPicPr>
          <p:nvPr/>
        </p:nvPicPr>
        <p:blipFill>
          <a:blip r:embed="rId6"/>
          <a:stretch>
            <a:fillRect/>
          </a:stretch>
        </p:blipFill>
        <p:spPr>
          <a:xfrm>
            <a:off x="6328" y="2487612"/>
            <a:ext cx="2887344" cy="2221804"/>
          </a:xfrm>
          <a:prstGeom prst="rect">
            <a:avLst/>
          </a:prstGeom>
        </p:spPr>
      </p:pic>
      <p:pic>
        <p:nvPicPr>
          <p:cNvPr id="7" name="图片 6"/>
          <p:cNvPicPr>
            <a:picLocks noChangeAspect="1"/>
          </p:cNvPicPr>
          <p:nvPr/>
        </p:nvPicPr>
        <p:blipFill>
          <a:blip r:embed="rId7"/>
          <a:stretch>
            <a:fillRect/>
          </a:stretch>
        </p:blipFill>
        <p:spPr>
          <a:xfrm>
            <a:off x="2909461" y="2449275"/>
            <a:ext cx="2472933" cy="22971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9"/>
                                          </p:stCondLst>
                                        </p:cTn>
                                        <p:tgtEl>
                                          <p:spTgt spid="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47107" name="文本框 5"/>
          <p:cNvSpPr txBox="1">
            <a:spLocks noChangeArrowheads="1"/>
          </p:cNvSpPr>
          <p:nvPr/>
        </p:nvSpPr>
        <p:spPr bwMode="auto">
          <a:xfrm>
            <a:off x="1819275" y="1663700"/>
            <a:ext cx="5256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dirty="0">
                <a:ea typeface="宋体" panose="02010600030101010101" pitchFamily="2" charset="-122"/>
              </a:rPr>
              <a:t>互易网络</a:t>
            </a:r>
          </a:p>
        </p:txBody>
      </p:sp>
      <p:sp>
        <p:nvSpPr>
          <p:cNvPr id="11" name="文本框 10"/>
          <p:cNvSpPr txBox="1">
            <a:spLocks noRot="1" noChangeAspect="1" noMove="1" noResize="1" noEditPoints="1" noAdjustHandles="1" noChangeArrowheads="1" noChangeShapeType="1" noTextEdit="1"/>
          </p:cNvSpPr>
          <p:nvPr/>
        </p:nvSpPr>
        <p:spPr>
          <a:xfrm>
            <a:off x="1115616" y="2481665"/>
            <a:ext cx="2931892" cy="679097"/>
          </a:xfrm>
          <a:prstGeom prst="rect">
            <a:avLst/>
          </a:prstGeom>
          <a:blipFill>
            <a:blip r:embed="rId3"/>
            <a:stretch>
              <a:fillRect/>
            </a:stretch>
          </a:blipFill>
        </p:spPr>
        <p:txBody>
          <a:bodyPr/>
          <a:lstStyle/>
          <a:p>
            <a:pPr>
              <a:defRPr/>
            </a:pPr>
            <a:r>
              <a:rPr lang="zh-CN" altLang="en-US">
                <a:noFill/>
              </a:rPr>
              <a:t> </a:t>
            </a:r>
          </a:p>
        </p:txBody>
      </p:sp>
      <p:sp>
        <p:nvSpPr>
          <p:cNvPr id="13" name="文本框 12"/>
          <p:cNvSpPr txBox="1">
            <a:spLocks noRot="1" noChangeAspect="1" noMove="1" noResize="1" noEditPoints="1" noAdjustHandles="1" noChangeArrowheads="1" noChangeShapeType="1" noTextEdit="1"/>
          </p:cNvSpPr>
          <p:nvPr/>
        </p:nvSpPr>
        <p:spPr>
          <a:xfrm>
            <a:off x="24656" y="3422151"/>
            <a:ext cx="4572000" cy="461665"/>
          </a:xfrm>
          <a:prstGeom prst="rect">
            <a:avLst/>
          </a:prstGeom>
          <a:blipFill>
            <a:blip r:embed="rId4"/>
            <a:stretch>
              <a:fillRect b="-2632"/>
            </a:stretch>
          </a:blipFill>
        </p:spPr>
        <p:txBody>
          <a:bodyPr/>
          <a:lstStyle/>
          <a:p>
            <a:pPr>
              <a:defRPr/>
            </a:pPr>
            <a:r>
              <a:rPr lang="zh-CN" altLang="en-US">
                <a:noFill/>
              </a:rPr>
              <a:t> </a:t>
            </a:r>
          </a:p>
        </p:txBody>
      </p:sp>
      <p:sp>
        <p:nvSpPr>
          <p:cNvPr id="14" name="文本框 13"/>
          <p:cNvSpPr txBox="1">
            <a:spLocks noRot="1" noChangeAspect="1" noMove="1" noResize="1" noEditPoints="1" noAdjustHandles="1" noChangeArrowheads="1" noChangeShapeType="1" noTextEdit="1"/>
          </p:cNvSpPr>
          <p:nvPr/>
        </p:nvSpPr>
        <p:spPr>
          <a:xfrm>
            <a:off x="1032260" y="4092712"/>
            <a:ext cx="7128792" cy="2737160"/>
          </a:xfrm>
          <a:prstGeom prst="rect">
            <a:avLst/>
          </a:prstGeom>
          <a:blipFill>
            <a:blip r:embed="rId5"/>
            <a:stretch>
              <a:fillRect l="-1282" t="-2450" r="-342"/>
            </a:stretch>
          </a:blipFill>
        </p:spPr>
        <p:txBody>
          <a:bodyPr/>
          <a:lstStyle/>
          <a:p>
            <a:pPr>
              <a:defRPr/>
            </a:pPr>
            <a:r>
              <a:rPr lang="zh-CN" altLang="en-US">
                <a:noFill/>
              </a:rPr>
              <a:t> </a:t>
            </a:r>
          </a:p>
        </p:txBody>
      </p:sp>
      <p:pic>
        <p:nvPicPr>
          <p:cNvPr id="2" name="图片 1">
            <a:extLst>
              <a:ext uri="{FF2B5EF4-FFF2-40B4-BE49-F238E27FC236}">
                <a16:creationId xmlns:a16="http://schemas.microsoft.com/office/drawing/2014/main" id="{E9257589-0516-B3FD-5EC4-C9AE7273868E}"/>
              </a:ext>
            </a:extLst>
          </p:cNvPr>
          <p:cNvPicPr>
            <a:picLocks noChangeAspect="1"/>
          </p:cNvPicPr>
          <p:nvPr/>
        </p:nvPicPr>
        <p:blipFill>
          <a:blip r:embed="rId6"/>
          <a:stretch>
            <a:fillRect/>
          </a:stretch>
        </p:blipFill>
        <p:spPr>
          <a:xfrm>
            <a:off x="6084168" y="5589240"/>
            <a:ext cx="1097375" cy="835224"/>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47107" name="文本框 5"/>
          <p:cNvSpPr txBox="1">
            <a:spLocks noChangeArrowheads="1"/>
          </p:cNvSpPr>
          <p:nvPr/>
        </p:nvSpPr>
        <p:spPr bwMode="auto">
          <a:xfrm>
            <a:off x="1819275" y="1663700"/>
            <a:ext cx="5256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dirty="0">
                <a:ea typeface="宋体" panose="02010600030101010101" pitchFamily="2" charset="-122"/>
              </a:rPr>
              <a:t>互易网络</a:t>
            </a:r>
          </a:p>
        </p:txBody>
      </p:sp>
      <p:sp>
        <p:nvSpPr>
          <p:cNvPr id="2" name="文本框 1">
            <a:extLst>
              <a:ext uri="{FF2B5EF4-FFF2-40B4-BE49-F238E27FC236}">
                <a16:creationId xmlns:a16="http://schemas.microsoft.com/office/drawing/2014/main" id="{728E9F65-5236-4C97-7013-B6FD429C8D80}"/>
              </a:ext>
            </a:extLst>
          </p:cNvPr>
          <p:cNvSpPr txBox="1"/>
          <p:nvPr/>
        </p:nvSpPr>
        <p:spPr>
          <a:xfrm>
            <a:off x="393494" y="2373198"/>
            <a:ext cx="8424936" cy="1200329"/>
          </a:xfrm>
          <a:prstGeom prst="rect">
            <a:avLst/>
          </a:prstGeom>
          <a:noFill/>
        </p:spPr>
        <p:txBody>
          <a:bodyPr wrap="square" rtlCol="0">
            <a:spAutoFit/>
          </a:bodyPr>
          <a:lstStyle/>
          <a:p>
            <a:r>
              <a:rPr lang="zh-CN" altLang="en-US" dirty="0"/>
              <a:t>而多端口网络中，互易性定义为：在保持其他端口不变的情况下，</a:t>
            </a:r>
            <a:r>
              <a:rPr lang="en-US" altLang="zh-CN" i="1" dirty="0" err="1"/>
              <a:t>i</a:t>
            </a:r>
            <a:r>
              <a:rPr lang="zh-CN" altLang="en-US" dirty="0"/>
              <a:t>端口电压</a:t>
            </a:r>
            <a:r>
              <a:rPr lang="en-US" altLang="zh-CN" i="1" dirty="0"/>
              <a:t>V</a:t>
            </a:r>
            <a:r>
              <a:rPr lang="en-US" altLang="zh-CN" i="1" baseline="-25000" dirty="0"/>
              <a:t>i</a:t>
            </a:r>
            <a:r>
              <a:rPr lang="zh-CN" altLang="en-US" dirty="0"/>
              <a:t>在</a:t>
            </a:r>
            <a:r>
              <a:rPr lang="en-US" altLang="zh-CN" i="1" dirty="0"/>
              <a:t>j</a:t>
            </a:r>
            <a:r>
              <a:rPr lang="zh-CN" altLang="en-US" dirty="0"/>
              <a:t>端口产生电流</a:t>
            </a:r>
            <a:r>
              <a:rPr lang="en-US" altLang="zh-CN" i="1" dirty="0" err="1"/>
              <a:t>I</a:t>
            </a:r>
            <a:r>
              <a:rPr lang="en-US" altLang="zh-CN" i="1" baseline="-25000" dirty="0" err="1"/>
              <a:t>j</a:t>
            </a:r>
            <a:r>
              <a:rPr lang="zh-CN" altLang="en-US" dirty="0"/>
              <a:t>，则</a:t>
            </a:r>
            <a:r>
              <a:rPr lang="en-US" altLang="zh-CN" i="1" dirty="0"/>
              <a:t>j</a:t>
            </a:r>
            <a:r>
              <a:rPr lang="zh-CN" altLang="en-US" dirty="0"/>
              <a:t>端口电压</a:t>
            </a:r>
            <a:r>
              <a:rPr lang="en-US" altLang="zh-CN" i="1" dirty="0"/>
              <a:t>V</a:t>
            </a:r>
            <a:r>
              <a:rPr lang="en-US" altLang="zh-CN" i="1" baseline="-25000" dirty="0"/>
              <a:t>i</a:t>
            </a:r>
            <a:r>
              <a:rPr lang="zh-CN" altLang="en-US" dirty="0"/>
              <a:t>在</a:t>
            </a:r>
            <a:r>
              <a:rPr lang="en-US" altLang="zh-CN" i="1" dirty="0" err="1"/>
              <a:t>i</a:t>
            </a:r>
            <a:r>
              <a:rPr lang="zh-CN" altLang="en-US" dirty="0"/>
              <a:t>端口也将产生相同的电流</a:t>
            </a:r>
            <a:r>
              <a:rPr lang="en-US" altLang="zh-CN" i="1" dirty="0" err="1"/>
              <a:t>I</a:t>
            </a:r>
            <a:r>
              <a:rPr lang="en-US" altLang="zh-CN" i="1" baseline="-25000" dirty="0" err="1"/>
              <a:t>j</a:t>
            </a:r>
            <a:r>
              <a:rPr lang="zh-CN" altLang="en-US" dirty="0"/>
              <a:t>。同样可以得到：</a:t>
            </a:r>
          </a:p>
        </p:txBody>
      </p:sp>
      <p:pic>
        <p:nvPicPr>
          <p:cNvPr id="7" name="图片 6">
            <a:extLst>
              <a:ext uri="{FF2B5EF4-FFF2-40B4-BE49-F238E27FC236}">
                <a16:creationId xmlns:a16="http://schemas.microsoft.com/office/drawing/2014/main" id="{ED1FC83E-18ED-9629-5D74-A2727E2B94F6}"/>
              </a:ext>
            </a:extLst>
          </p:cNvPr>
          <p:cNvPicPr>
            <a:picLocks noChangeAspect="1"/>
          </p:cNvPicPr>
          <p:nvPr/>
        </p:nvPicPr>
        <p:blipFill>
          <a:blip r:embed="rId3"/>
          <a:stretch>
            <a:fillRect/>
          </a:stretch>
        </p:blipFill>
        <p:spPr>
          <a:xfrm>
            <a:off x="4023312" y="3744742"/>
            <a:ext cx="1097375" cy="835224"/>
          </a:xfrm>
          <a:prstGeom prst="rect">
            <a:avLst/>
          </a:prstGeom>
        </p:spPr>
      </p:pic>
      <p:sp>
        <p:nvSpPr>
          <p:cNvPr id="3" name="矩形 2"/>
          <p:cNvSpPr/>
          <p:nvPr/>
        </p:nvSpPr>
        <p:spPr>
          <a:xfrm>
            <a:off x="215515" y="4941168"/>
            <a:ext cx="8712968" cy="1569660"/>
          </a:xfrm>
          <a:prstGeom prst="rect">
            <a:avLst/>
          </a:prstGeom>
        </p:spPr>
        <p:txBody>
          <a:bodyPr wrap="square">
            <a:spAutoFit/>
          </a:bodyPr>
          <a:lstStyle/>
          <a:p>
            <a:pPr algn="just" eaLnBrk="1" hangingPunct="1"/>
            <a:r>
              <a:rPr lang="zh-CN" altLang="en-US" dirty="0">
                <a:latin typeface="Comic Sans MS" pitchFamily="66" charset="0"/>
              </a:rPr>
              <a:t>如果一个</a:t>
            </a:r>
            <a:r>
              <a:rPr lang="en-US" altLang="zh-CN" dirty="0">
                <a:latin typeface="Comic Sans MS" pitchFamily="66" charset="0"/>
              </a:rPr>
              <a:t>N-</a:t>
            </a:r>
            <a:r>
              <a:rPr lang="zh-CN" altLang="en-US" dirty="0">
                <a:latin typeface="Comic Sans MS" pitchFamily="66" charset="0"/>
              </a:rPr>
              <a:t>端口的微波网络是无源的</a:t>
            </a:r>
            <a:r>
              <a:rPr lang="en-US" altLang="zh-CN" dirty="0">
                <a:latin typeface="Comic Sans MS" pitchFamily="66" charset="0"/>
              </a:rPr>
              <a:t> (</a:t>
            </a:r>
            <a:r>
              <a:rPr lang="zh-CN" altLang="en-US" dirty="0">
                <a:latin typeface="Comic Sans MS" pitchFamily="66" charset="0"/>
              </a:rPr>
              <a:t>没有激励源</a:t>
            </a:r>
            <a:r>
              <a:rPr lang="en-US" altLang="zh-CN" dirty="0">
                <a:latin typeface="Comic Sans MS" pitchFamily="66" charset="0"/>
              </a:rPr>
              <a:t>) </a:t>
            </a:r>
            <a:r>
              <a:rPr lang="zh-CN" altLang="en-US" dirty="0">
                <a:latin typeface="Comic Sans MS" pitchFamily="66" charset="0"/>
              </a:rPr>
              <a:t>，并且只包含了各向同性的媒质</a:t>
            </a:r>
            <a:r>
              <a:rPr lang="en-US" altLang="zh-CN" dirty="0">
                <a:latin typeface="Comic Sans MS" pitchFamily="66" charset="0"/>
              </a:rPr>
              <a:t> (</a:t>
            </a:r>
            <a:r>
              <a:rPr lang="zh-CN" altLang="en-US" dirty="0">
                <a:latin typeface="Comic Sans MS" pitchFamily="66" charset="0"/>
              </a:rPr>
              <a:t>不包含各向异性的媒质，如铁氧体材料，等离子体或者有源器件</a:t>
            </a:r>
            <a:r>
              <a:rPr lang="en-US" altLang="zh-CN" dirty="0">
                <a:latin typeface="Comic Sans MS" pitchFamily="66" charset="0"/>
              </a:rPr>
              <a:t>), </a:t>
            </a:r>
            <a:r>
              <a:rPr lang="zh-CN" altLang="en-US" dirty="0">
                <a:latin typeface="Comic Sans MS" pitchFamily="66" charset="0"/>
              </a:rPr>
              <a:t>我们称此网络是</a:t>
            </a:r>
            <a:r>
              <a:rPr lang="zh-CN" altLang="en-US" dirty="0">
                <a:solidFill>
                  <a:srgbClr val="FF00FF"/>
                </a:solidFill>
                <a:latin typeface="Comic Sans MS" pitchFamily="66" charset="0"/>
              </a:rPr>
              <a:t>互易网络</a:t>
            </a:r>
            <a:r>
              <a:rPr lang="en-US" altLang="zh-CN" dirty="0">
                <a:solidFill>
                  <a:srgbClr val="FF00FF"/>
                </a:solidFill>
                <a:latin typeface="Comic Sans MS" pitchFamily="66" charset="0"/>
              </a:rPr>
              <a:t> </a:t>
            </a:r>
            <a:r>
              <a:rPr lang="zh-CN" altLang="en-US" dirty="0">
                <a:solidFill>
                  <a:srgbClr val="FF00FF"/>
                </a:solidFill>
                <a:latin typeface="Comic Sans MS" pitchFamily="66" charset="0"/>
              </a:rPr>
              <a:t>（</a:t>
            </a:r>
            <a:r>
              <a:rPr lang="en-US" altLang="zh-CN" dirty="0">
                <a:solidFill>
                  <a:srgbClr val="FF00FF"/>
                </a:solidFill>
                <a:latin typeface="Comic Sans MS" pitchFamily="66" charset="0"/>
              </a:rPr>
              <a:t>reciprocal network</a:t>
            </a:r>
            <a:r>
              <a:rPr lang="zh-CN" altLang="en-US" dirty="0">
                <a:solidFill>
                  <a:srgbClr val="FF00FF"/>
                </a:solidFill>
                <a:latin typeface="Comic Sans MS" pitchFamily="66" charset="0"/>
              </a:rPr>
              <a:t>）</a:t>
            </a:r>
            <a:r>
              <a:rPr lang="en-US" altLang="zh-CN" i="1" dirty="0">
                <a:latin typeface="Comic Sans MS" pitchFamily="66" charset="0"/>
              </a:rPr>
              <a:t>.</a:t>
            </a:r>
          </a:p>
        </p:txBody>
      </p:sp>
    </p:spTree>
    <p:extLst>
      <p:ext uri="{BB962C8B-B14F-4D97-AF65-F5344CB8AC3E}">
        <p14:creationId xmlns:p14="http://schemas.microsoft.com/office/powerpoint/2010/main" val="2135859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49155" name="文本框 5"/>
          <p:cNvSpPr txBox="1">
            <a:spLocks noChangeArrowheads="1"/>
          </p:cNvSpPr>
          <p:nvPr/>
        </p:nvSpPr>
        <p:spPr bwMode="auto">
          <a:xfrm>
            <a:off x="1819275" y="1663700"/>
            <a:ext cx="5256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无耗网络</a:t>
            </a:r>
          </a:p>
        </p:txBody>
      </p:sp>
      <p:sp>
        <p:nvSpPr>
          <p:cNvPr id="49158" name="文本框 8"/>
          <p:cNvSpPr txBox="1">
            <a:spLocks noChangeArrowheads="1"/>
          </p:cNvSpPr>
          <p:nvPr/>
        </p:nvSpPr>
        <p:spPr bwMode="auto">
          <a:xfrm>
            <a:off x="463550" y="2098675"/>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400" b="0" dirty="0">
                <a:solidFill>
                  <a:srgbClr val="333333"/>
                </a:solidFill>
                <a:latin typeface="Helvetica Neue"/>
                <a:ea typeface="宋体" panose="02010600030101010101" pitchFamily="2" charset="-122"/>
              </a:rPr>
              <a:t>讨论</a:t>
            </a:r>
            <a:r>
              <a:rPr lang="en-US" altLang="zh-CN" sz="2400" b="0" dirty="0">
                <a:solidFill>
                  <a:srgbClr val="333333"/>
                </a:solidFill>
                <a:latin typeface="Helvetica Neue"/>
                <a:ea typeface="宋体" panose="02010600030101010101" pitchFamily="2" charset="-122"/>
              </a:rPr>
              <a:t>N</a:t>
            </a:r>
            <a:r>
              <a:rPr lang="zh-CN" altLang="en-US" sz="2400" b="0" dirty="0">
                <a:solidFill>
                  <a:srgbClr val="333333"/>
                </a:solidFill>
                <a:latin typeface="Helvetica Neue"/>
                <a:ea typeface="宋体" panose="02010600030101010101" pitchFamily="2" charset="-122"/>
              </a:rPr>
              <a:t>维网络</a:t>
            </a:r>
            <a:endParaRPr lang="zh-CN" altLang="en-US" sz="2400" b="0" dirty="0">
              <a:ea typeface="宋体" panose="02010600030101010101" pitchFamily="2" charset="-122"/>
            </a:endParaRPr>
          </a:p>
        </p:txBody>
      </p:sp>
      <p:pic>
        <p:nvPicPr>
          <p:cNvPr id="3" name="图片 2"/>
          <p:cNvPicPr>
            <a:picLocks noChangeAspect="1"/>
          </p:cNvPicPr>
          <p:nvPr/>
        </p:nvPicPr>
        <p:blipFill rotWithShape="1">
          <a:blip r:embed="rId3"/>
          <a:srcRect r="30968" b="58286"/>
          <a:stretch/>
        </p:blipFill>
        <p:spPr>
          <a:xfrm>
            <a:off x="1013837" y="2560189"/>
            <a:ext cx="4566275" cy="724795"/>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5572220" y="2560189"/>
                <a:ext cx="2394117"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smtClean="0">
                              <a:latin typeface="Cambria Math" panose="02040503050406030204" pitchFamily="18" charset="0"/>
                            </a:rPr>
                            <m:t>1</m:t>
                          </m:r>
                        </m:num>
                        <m:den>
                          <m:r>
                            <a:rPr lang="en-US" altLang="zh-CN" i="1" smtClean="0">
                              <a:latin typeface="Cambria Math" panose="02040503050406030204" pitchFamily="18" charset="0"/>
                            </a:rPr>
                            <m:t>2</m:t>
                          </m:r>
                        </m:den>
                      </m:f>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𝐼</m:t>
                          </m:r>
                          <m:r>
                            <a:rPr lang="en-US" altLang="zh-CN" i="1">
                              <a:latin typeface="Cambria Math" panose="02040503050406030204" pitchFamily="18" charset="0"/>
                            </a:rPr>
                            <m:t>]</m:t>
                          </m:r>
                        </m:e>
                        <m:sup>
                          <m:r>
                            <a:rPr lang="en-US" altLang="zh-CN" b="0" i="1" smtClean="0">
                              <a:latin typeface="Cambria Math" panose="02040503050406030204" pitchFamily="18" charset="0"/>
                            </a:rPr>
                            <m:t>𝑇</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𝑍</m:t>
                          </m:r>
                          <m:r>
                            <a:rPr lang="en-US" altLang="zh-CN" i="1">
                              <a:latin typeface="Cambria Math" panose="02040503050406030204" pitchFamily="18" charset="0"/>
                            </a:rPr>
                            <m:t>]</m:t>
                          </m:r>
                        </m:e>
                        <m:sup>
                          <m:r>
                            <a:rPr lang="en-US" altLang="zh-CN" i="1">
                              <a:latin typeface="Cambria Math" panose="02040503050406030204" pitchFamily="18" charset="0"/>
                            </a:rPr>
                            <m:t>𝑇</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𝐼</m:t>
                          </m:r>
                          <m:r>
                            <a:rPr lang="en-US" altLang="zh-CN" i="1">
                              <a:latin typeface="Cambria Math" panose="02040503050406030204" pitchFamily="18" charset="0"/>
                            </a:rPr>
                            <m:t>]</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5572220" y="2560189"/>
                <a:ext cx="2394117" cy="69147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23528" y="3833363"/>
                <a:ext cx="5403915"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i="1" smtClean="0">
                              <a:latin typeface="Cambria Math" panose="02040503050406030204" pitchFamily="18" charset="0"/>
                            </a:rPr>
                            <m:t>1</m:t>
                          </m:r>
                        </m:num>
                        <m:den>
                          <m:r>
                            <a:rPr lang="en-US" altLang="zh-CN" sz="2000" i="1" smtClean="0">
                              <a:latin typeface="Cambria Math" panose="02040503050406030204" pitchFamily="18" charset="0"/>
                            </a:rPr>
                            <m:t>2</m:t>
                          </m:r>
                        </m:den>
                      </m:f>
                      <m:r>
                        <a:rPr lang="en-US" altLang="zh-CN" sz="2000" b="0" i="1" smtClean="0">
                          <a:latin typeface="Cambria Math" panose="02040503050406030204" pitchFamily="18" charset="0"/>
                        </a:rPr>
                        <m:t>𝑅</m:t>
                      </m:r>
                      <m:r>
                        <m:rPr>
                          <m:sty m:val="p"/>
                        </m:rPr>
                        <a:rPr lang="en-US" altLang="zh-CN" sz="2000" i="1">
                          <a:latin typeface="Cambria Math" panose="02040503050406030204" pitchFamily="18" charset="0"/>
                        </a:rPr>
                        <m:t>e</m:t>
                      </m:r>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𝐼</m:t>
                                  </m:r>
                                </m:e>
                              </m:d>
                            </m:e>
                            <m:sup>
                              <m:r>
                                <a:rPr lang="en-US" altLang="zh-CN" sz="2000" b="0" i="1" smtClean="0">
                                  <a:latin typeface="Cambria Math" panose="02040503050406030204" pitchFamily="18" charset="0"/>
                                </a:rPr>
                                <m:t>𝑇</m:t>
                              </m:r>
                            </m:sup>
                          </m:sSup>
                          <m:sSup>
                            <m:sSupPr>
                              <m:ctrlPr>
                                <a:rPr lang="en-US" altLang="zh-CN" sz="2000" i="1">
                                  <a:latin typeface="Cambria Math" panose="02040503050406030204" pitchFamily="18" charset="0"/>
                                </a:rPr>
                              </m:ctrlPr>
                            </m:sSupPr>
                            <m:e>
                              <m:d>
                                <m:dPr>
                                  <m:begChr m:val="["/>
                                  <m:endChr m:val="]"/>
                                  <m:ctrlPr>
                                    <a:rPr lang="en-US" altLang="zh-CN" sz="2000" b="0" i="1">
                                      <a:latin typeface="Cambria Math" panose="02040503050406030204" pitchFamily="18" charset="0"/>
                                    </a:rPr>
                                  </m:ctrlPr>
                                </m:dPr>
                                <m:e>
                                  <m:r>
                                    <a:rPr lang="en-US" altLang="zh-CN" sz="2000" b="0" i="1" smtClean="0">
                                      <a:latin typeface="Cambria Math" panose="02040503050406030204" pitchFamily="18" charset="0"/>
                                    </a:rPr>
                                    <m:t>𝑍</m:t>
                                  </m:r>
                                </m:e>
                              </m:d>
                            </m:e>
                            <m:sup>
                              <m:r>
                                <a:rPr lang="en-US" altLang="zh-CN" sz="2000" i="1">
                                  <a:latin typeface="Cambria Math" panose="02040503050406030204" pitchFamily="18" charset="0"/>
                                </a:rPr>
                                <m:t>𝑇</m:t>
                              </m:r>
                            </m:sup>
                          </m:sSup>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𝐼</m:t>
                                  </m:r>
                                </m:e>
                              </m:d>
                            </m:e>
                            <m:sup>
                              <m:r>
                                <a:rPr lang="en-US" altLang="zh-CN" sz="2000" b="0" i="1" smtClean="0">
                                  <a:latin typeface="Cambria Math" panose="02040503050406030204" pitchFamily="18" charset="0"/>
                                </a:rPr>
                                <m:t>∗</m:t>
                              </m:r>
                            </m:sup>
                          </m:sSup>
                        </m:e>
                      </m:d>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den>
                      </m:f>
                      <m:r>
                        <a:rPr lang="en-US" altLang="zh-CN" sz="2000" i="1">
                          <a:latin typeface="Cambria Math" panose="02040503050406030204" pitchFamily="18" charset="0"/>
                        </a:rPr>
                        <m:t>𝑅</m:t>
                      </m:r>
                      <m:r>
                        <m:rPr>
                          <m:sty m:val="p"/>
                        </m:rPr>
                        <a:rPr lang="en-US" altLang="zh-CN" sz="2000" i="1">
                          <a:latin typeface="Cambria Math" panose="02040503050406030204" pitchFamily="18" charset="0"/>
                        </a:rPr>
                        <m:t>e</m:t>
                      </m:r>
                      <m:d>
                        <m:dPr>
                          <m:begChr m:val="["/>
                          <m:endChr m:val="]"/>
                          <m:ctrlPr>
                            <a:rPr lang="en-US" altLang="zh-CN" sz="2000" b="0" i="1" smtClean="0">
                              <a:latin typeface="Cambria Math" panose="02040503050406030204" pitchFamily="18" charset="0"/>
                            </a:rPr>
                          </m:ctrlPr>
                        </m:dPr>
                        <m:e>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𝑁</m:t>
                              </m:r>
                            </m:sup>
                            <m:e>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𝑁</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𝑚</m:t>
                                      </m:r>
                                    </m:sub>
                                  </m:sSub>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𝑍</m:t>
                                      </m:r>
                                    </m:e>
                                    <m:sub>
                                      <m:r>
                                        <a:rPr lang="en-US" altLang="zh-CN" sz="2000" b="0" i="1" smtClean="0">
                                          <a:latin typeface="Cambria Math" panose="02040503050406030204" pitchFamily="18" charset="0"/>
                                        </a:rPr>
                                        <m:t>𝑛</m:t>
                                      </m:r>
                                      <m:r>
                                        <a:rPr lang="en-US" altLang="zh-CN" sz="2000" i="1">
                                          <a:latin typeface="Cambria Math" panose="02040503050406030204" pitchFamily="18" charset="0"/>
                                        </a:rPr>
                                        <m:t>𝑚</m:t>
                                      </m:r>
                                    </m:sub>
                                  </m:sSub>
                                  <m:sSubSup>
                                    <m:sSubSupPr>
                                      <m:ctrlPr>
                                        <a:rPr lang="en-US" altLang="zh-CN" sz="2000" i="1" smtClean="0">
                                          <a:latin typeface="Cambria Math" panose="02040503050406030204" pitchFamily="18" charset="0"/>
                                        </a:rPr>
                                      </m:ctrlPr>
                                    </m:sSubSup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𝑛</m:t>
                                      </m:r>
                                    </m:sub>
                                    <m:sup>
                                      <m:r>
                                        <a:rPr lang="en-US" altLang="zh-CN" sz="2000" b="0" i="1" smtClean="0">
                                          <a:latin typeface="Cambria Math" panose="02040503050406030204" pitchFamily="18" charset="0"/>
                                        </a:rPr>
                                        <m:t>∗</m:t>
                                      </m:r>
                                    </m:sup>
                                  </m:sSubSup>
                                </m:e>
                              </m:nary>
                            </m:e>
                          </m:nary>
                        </m:e>
                      </m:d>
                      <m:r>
                        <a:rPr lang="en-US" altLang="zh-CN" sz="2000" b="0" i="1" smtClean="0">
                          <a:latin typeface="Cambria Math" panose="02040503050406030204" pitchFamily="18" charset="0"/>
                        </a:rPr>
                        <m:t>=0</m:t>
                      </m:r>
                    </m:oMath>
                  </m:oMathPara>
                </a14:m>
                <a:endParaRPr lang="zh-CN" altLang="en-US" sz="20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23528" y="3833363"/>
                <a:ext cx="5403915" cy="978217"/>
              </a:xfrm>
              <a:prstGeom prst="rect">
                <a:avLst/>
              </a:prstGeom>
              <a:blipFill>
                <a:blip r:embed="rId7"/>
                <a:stretch>
                  <a:fillRect/>
                </a:stretch>
              </a:blipFill>
            </p:spPr>
            <p:txBody>
              <a:bodyPr/>
              <a:lstStyle/>
              <a:p>
                <a:r>
                  <a:rPr lang="zh-CN" altLang="en-US">
                    <a:noFill/>
                  </a:rPr>
                  <a:t> </a:t>
                </a:r>
              </a:p>
            </p:txBody>
          </p:sp>
        </mc:Fallback>
      </mc:AlternateContent>
      <p:sp>
        <p:nvSpPr>
          <p:cNvPr id="5" name="文本框 4"/>
          <p:cNvSpPr txBox="1"/>
          <p:nvPr/>
        </p:nvSpPr>
        <p:spPr>
          <a:xfrm>
            <a:off x="179512" y="3383999"/>
            <a:ext cx="5976664" cy="461665"/>
          </a:xfrm>
          <a:prstGeom prst="rect">
            <a:avLst/>
          </a:prstGeom>
          <a:noFill/>
        </p:spPr>
        <p:txBody>
          <a:bodyPr wrap="square" rtlCol="0">
            <a:spAutoFit/>
          </a:bodyPr>
          <a:lstStyle/>
          <a:p>
            <a:r>
              <a:rPr lang="zh-CN" altLang="en-US" dirty="0"/>
              <a:t>无耗网络要求功率实部为</a:t>
            </a:r>
            <a:r>
              <a:rPr lang="en-US" altLang="zh-CN" dirty="0"/>
              <a:t>0</a:t>
            </a:r>
            <a:r>
              <a:rPr lang="zh-CN" altLang="en-US" dirty="0"/>
              <a:t>，因此：</a:t>
            </a:r>
          </a:p>
        </p:txBody>
      </p:sp>
      <mc:AlternateContent xmlns:mc="http://schemas.openxmlformats.org/markup-compatibility/2006" xmlns:a14="http://schemas.microsoft.com/office/drawing/2010/main">
        <mc:Choice Requires="a14">
          <p:sp>
            <p:nvSpPr>
              <p:cNvPr id="13" name="文本框 12"/>
              <p:cNvSpPr txBox="1"/>
              <p:nvPr/>
            </p:nvSpPr>
            <p:spPr>
              <a:xfrm>
                <a:off x="251520" y="4834686"/>
                <a:ext cx="7881324" cy="8654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altLang="zh-CN" sz="2000" i="1" smtClean="0">
                              <a:latin typeface="Cambria Math" panose="02040503050406030204" pitchFamily="18" charset="0"/>
                            </a:rPr>
                          </m:ctrlPr>
                        </m:naryPr>
                        <m:sub>
                          <m:r>
                            <m:rPr>
                              <m:brk m:alnAt="23"/>
                            </m:rPr>
                            <a:rPr lang="en-US" altLang="zh-CN" sz="2000" i="1">
                              <a:latin typeface="Cambria Math" panose="02040503050406030204" pitchFamily="18" charset="0"/>
                            </a:rPr>
                            <m:t>𝑛</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𝑚</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𝑚</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𝑍</m:t>
                                  </m:r>
                                </m:e>
                                <m:sub>
                                  <m:r>
                                    <a:rPr lang="en-US" altLang="zh-CN" sz="2000" i="1">
                                      <a:latin typeface="Cambria Math" panose="02040503050406030204" pitchFamily="18" charset="0"/>
                                    </a:rPr>
                                    <m:t>𝑛𝑚</m:t>
                                  </m:r>
                                </m:sub>
                              </m:sSub>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𝐼</m:t>
                                  </m:r>
                                </m:e>
                                <m:sub>
                                  <m:r>
                                    <a:rPr lang="en-US" altLang="zh-CN" sz="2000" i="1">
                                      <a:latin typeface="Cambria Math" panose="02040503050406030204" pitchFamily="18" charset="0"/>
                                    </a:rPr>
                                    <m:t>𝑛</m:t>
                                  </m:r>
                                </m:sub>
                                <m:sup>
                                  <m:r>
                                    <a:rPr lang="en-US" altLang="zh-CN" sz="2000" i="1">
                                      <a:latin typeface="Cambria Math" panose="02040503050406030204" pitchFamily="18" charset="0"/>
                                    </a:rPr>
                                    <m:t>∗</m:t>
                                  </m:r>
                                </m:sup>
                              </m:sSubSup>
                            </m:e>
                          </m:nary>
                        </m:e>
                      </m:nary>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𝑛</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𝑚</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𝑚</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𝑍</m:t>
                                      </m:r>
                                    </m:e>
                                    <m:sub>
                                      <m:r>
                                        <a:rPr lang="en-US" altLang="zh-CN" sz="2000" i="1">
                                          <a:latin typeface="Cambria Math" panose="02040503050406030204" pitchFamily="18" charset="0"/>
                                        </a:rPr>
                                        <m:t>𝑛𝑚</m:t>
                                      </m:r>
                                    </m:sub>
                                  </m:sSub>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𝐼</m:t>
                                      </m:r>
                                    </m:e>
                                    <m:sub>
                                      <m:r>
                                        <a:rPr lang="en-US" altLang="zh-CN" sz="2000" i="1">
                                          <a:latin typeface="Cambria Math" panose="02040503050406030204" pitchFamily="18" charset="0"/>
                                        </a:rPr>
                                        <m:t>𝑛</m:t>
                                      </m:r>
                                    </m:sub>
                                    <m:sup>
                                      <m:r>
                                        <a:rPr lang="en-US" altLang="zh-CN" sz="2000" i="1">
                                          <a:latin typeface="Cambria Math" panose="02040503050406030204" pitchFamily="18" charset="0"/>
                                        </a:rPr>
                                        <m:t>∗</m:t>
                                      </m:r>
                                    </m:sup>
                                  </m:sSubSup>
                                </m:e>
                              </m:nary>
                            </m:e>
                          </m:nary>
                          <m:r>
                            <a:rPr lang="en-US" altLang="zh-CN" sz="2000" b="0" i="1" smtClean="0">
                              <a:latin typeface="Cambria Math" panose="02040503050406030204" pitchFamily="18" charset="0"/>
                            </a:rPr>
                            <m:t>]</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𝑛</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𝑚</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𝐼</m:t>
                                  </m:r>
                                </m:e>
                                <m:sub>
                                  <m:r>
                                    <a:rPr lang="en-US" altLang="zh-CN" sz="2000" i="1">
                                      <a:latin typeface="Cambria Math" panose="02040503050406030204" pitchFamily="18" charset="0"/>
                                    </a:rPr>
                                    <m:t>𝑚</m:t>
                                  </m:r>
                                </m:sub>
                              </m:sSub>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m:t>
                                  </m:r>
                                  <m:r>
                                    <a:rPr lang="en-US" altLang="zh-CN" sz="2000" i="1">
                                      <a:latin typeface="Cambria Math" panose="02040503050406030204" pitchFamily="18" charset="0"/>
                                    </a:rPr>
                                    <m:t>𝑍</m:t>
                                  </m:r>
                                </m:e>
                                <m:sub>
                                  <m:r>
                                    <a:rPr lang="en-US" altLang="zh-CN" sz="2000" i="1">
                                      <a:latin typeface="Cambria Math" panose="02040503050406030204" pitchFamily="18" charset="0"/>
                                    </a:rPr>
                                    <m:t>𝑛𝑚</m:t>
                                  </m:r>
                                </m:sub>
                              </m:sSub>
                              <m:sSubSup>
                                <m:sSubSupPr>
                                  <m:ctrlPr>
                                    <a:rPr lang="en-US" altLang="zh-CN" sz="2000" i="1">
                                      <a:latin typeface="Cambria Math" panose="02040503050406030204" pitchFamily="18" charset="0"/>
                                    </a:rPr>
                                  </m:ctrlPr>
                                </m:sSubSupPr>
                                <m:e>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𝑍</m:t>
                                      </m:r>
                                    </m:e>
                                    <m:sub>
                                      <m:r>
                                        <a:rPr lang="en-US" altLang="zh-CN" sz="2000" b="0" i="1" smtClean="0">
                                          <a:latin typeface="Cambria Math" panose="02040503050406030204" pitchFamily="18" charset="0"/>
                                        </a:rPr>
                                        <m:t>𝑚𝑛</m:t>
                                      </m:r>
                                    </m:sub>
                                    <m:sup>
                                      <m:r>
                                        <a:rPr lang="en-US" altLang="zh-CN" sz="2000" b="0" i="1" smtClean="0">
                                          <a:latin typeface="Cambria Math" panose="02040503050406030204" pitchFamily="18" charset="0"/>
                                        </a:rPr>
                                        <m:t>∗</m:t>
                                      </m:r>
                                    </m:sup>
                                  </m:sSubSup>
                                  <m:r>
                                    <a:rPr lang="en-US" altLang="zh-CN" sz="2000" b="0" i="1" smtClean="0">
                                      <a:latin typeface="Cambria Math" panose="02040503050406030204" pitchFamily="18" charset="0"/>
                                    </a:rPr>
                                    <m:t>)</m:t>
                                  </m:r>
                                  <m:r>
                                    <a:rPr lang="en-US" altLang="zh-CN" sz="2000" i="1">
                                      <a:latin typeface="Cambria Math" panose="02040503050406030204" pitchFamily="18" charset="0"/>
                                    </a:rPr>
                                    <m:t>𝐼</m:t>
                                  </m:r>
                                </m:e>
                                <m:sub>
                                  <m:r>
                                    <a:rPr lang="en-US" altLang="zh-CN" sz="2000" i="1">
                                      <a:latin typeface="Cambria Math" panose="02040503050406030204" pitchFamily="18" charset="0"/>
                                    </a:rPr>
                                    <m:t>𝑛</m:t>
                                  </m:r>
                                </m:sub>
                                <m:sup>
                                  <m:r>
                                    <a:rPr lang="en-US" altLang="zh-CN" sz="2000" i="1">
                                      <a:latin typeface="Cambria Math" panose="02040503050406030204" pitchFamily="18" charset="0"/>
                                    </a:rPr>
                                    <m:t>∗</m:t>
                                  </m:r>
                                </m:sup>
                              </m:sSubSup>
                            </m:e>
                          </m:nary>
                        </m:e>
                      </m:nary>
                      <m:r>
                        <a:rPr lang="en-US" altLang="zh-CN" sz="2000" b="0" i="1" smtClean="0">
                          <a:latin typeface="Cambria Math" panose="02040503050406030204" pitchFamily="18" charset="0"/>
                        </a:rPr>
                        <m:t>=0</m:t>
                      </m:r>
                    </m:oMath>
                  </m:oMathPara>
                </a14:m>
                <a:endParaRPr lang="zh-CN" altLang="en-US" sz="20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51520" y="4834686"/>
                <a:ext cx="7881324" cy="86543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48398" y="5766921"/>
                <a:ext cx="1777153" cy="461665"/>
              </a:xfrm>
              <a:prstGeom prst="rect">
                <a:avLst/>
              </a:prstGeom>
            </p:spPr>
            <p:txBody>
              <a:bodyPr wrap="none">
                <a:spAutoFit/>
              </a:bodyPr>
              <a:lstStyle/>
              <a:p>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𝑍</m:t>
                        </m:r>
                      </m:e>
                      <m:sub>
                        <m:r>
                          <a:rPr lang="en-US" altLang="zh-CN" i="1">
                            <a:solidFill>
                              <a:srgbClr val="FF0000"/>
                            </a:solidFill>
                            <a:latin typeface="Cambria Math" panose="02040503050406030204" pitchFamily="18" charset="0"/>
                          </a:rPr>
                          <m:t>𝑛𝑚</m:t>
                        </m:r>
                      </m:sub>
                    </m:sSub>
                  </m:oMath>
                </a14:m>
                <a:r>
                  <a:rPr lang="en-US" altLang="zh-CN" dirty="0">
                    <a:solidFill>
                      <a:srgbClr val="FF0000"/>
                    </a:solidFill>
                  </a:rPr>
                  <a:t>+</a:t>
                </a:r>
                <a14:m>
                  <m:oMath xmlns:m="http://schemas.openxmlformats.org/officeDocument/2006/math">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𝑍</m:t>
                        </m:r>
                      </m:e>
                      <m:sub>
                        <m:r>
                          <a:rPr lang="en-US" altLang="zh-CN" i="1">
                            <a:solidFill>
                              <a:srgbClr val="FF0000"/>
                            </a:solidFill>
                            <a:latin typeface="Cambria Math" panose="02040503050406030204" pitchFamily="18" charset="0"/>
                          </a:rPr>
                          <m:t>𝑚𝑛</m:t>
                        </m:r>
                      </m:sub>
                      <m:sup>
                        <m:r>
                          <a:rPr lang="en-US" altLang="zh-CN" i="1">
                            <a:solidFill>
                              <a:srgbClr val="FF0000"/>
                            </a:solidFill>
                            <a:latin typeface="Cambria Math" panose="02040503050406030204" pitchFamily="18" charset="0"/>
                          </a:rPr>
                          <m:t>∗</m:t>
                        </m:r>
                      </m:sup>
                    </m:sSubSup>
                  </m:oMath>
                </a14:m>
                <a:r>
                  <a:rPr lang="en-US" altLang="zh-CN" dirty="0">
                    <a:solidFill>
                      <a:srgbClr val="FF0000"/>
                    </a:solidFill>
                  </a:rPr>
                  <a:t>=0</a:t>
                </a:r>
                <a:endParaRPr lang="zh-CN" altLang="en-US" dirty="0">
                  <a:solidFill>
                    <a:srgbClr val="FF0000"/>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648398" y="5766921"/>
                <a:ext cx="1777153" cy="461665"/>
              </a:xfrm>
              <a:prstGeom prst="rect">
                <a:avLst/>
              </a:prstGeom>
              <a:blipFill>
                <a:blip r:embed="rId9"/>
                <a:stretch>
                  <a:fillRect l="-685" t="-10526" r="-4452" b="-28947"/>
                </a:stretch>
              </a:blipFill>
            </p:spPr>
            <p:txBody>
              <a:bodyPr/>
              <a:lstStyle/>
              <a:p>
                <a:r>
                  <a:rPr lang="zh-CN" altLang="en-US">
                    <a:noFill/>
                  </a:rPr>
                  <a:t> </a:t>
                </a:r>
              </a:p>
            </p:txBody>
          </p:sp>
        </mc:Fallback>
      </mc:AlternateContent>
      <p:sp>
        <p:nvSpPr>
          <p:cNvPr id="15" name="文本框 14"/>
          <p:cNvSpPr txBox="1"/>
          <p:nvPr/>
        </p:nvSpPr>
        <p:spPr>
          <a:xfrm>
            <a:off x="4190272" y="6328658"/>
            <a:ext cx="2448272" cy="461665"/>
          </a:xfrm>
          <a:prstGeom prst="rect">
            <a:avLst/>
          </a:prstGeom>
          <a:noFill/>
        </p:spPr>
        <p:txBody>
          <a:bodyPr wrap="square" rtlCol="0">
            <a:spAutoFit/>
          </a:bodyPr>
          <a:lstStyle/>
          <a:p>
            <a:r>
              <a:rPr lang="en-US" altLang="zh-CN" dirty="0"/>
              <a:t>H</a:t>
            </a:r>
            <a:r>
              <a:rPr lang="zh-CN" altLang="en-US" dirty="0"/>
              <a:t>为共轭转置</a:t>
            </a:r>
          </a:p>
        </p:txBody>
      </p:sp>
      <p:pic>
        <p:nvPicPr>
          <p:cNvPr id="7" name="图片 6">
            <a:extLst>
              <a:ext uri="{FF2B5EF4-FFF2-40B4-BE49-F238E27FC236}">
                <a16:creationId xmlns:a16="http://schemas.microsoft.com/office/drawing/2014/main" id="{C83FC677-DEA3-2FD6-4545-F07108238DFF}"/>
              </a:ext>
            </a:extLst>
          </p:cNvPr>
          <p:cNvPicPr>
            <a:picLocks noChangeAspect="1"/>
          </p:cNvPicPr>
          <p:nvPr/>
        </p:nvPicPr>
        <p:blipFill>
          <a:blip r:embed="rId10"/>
          <a:stretch>
            <a:fillRect/>
          </a:stretch>
        </p:blipFill>
        <p:spPr>
          <a:xfrm>
            <a:off x="755576" y="6398241"/>
            <a:ext cx="2908044" cy="402371"/>
          </a:xfrm>
          <a:prstGeom prst="rect">
            <a:avLst/>
          </a:prstGeom>
        </p:spPr>
      </p:pic>
    </p:spTree>
    <p:extLst>
      <p:ext uri="{BB962C8B-B14F-4D97-AF65-F5344CB8AC3E}">
        <p14:creationId xmlns:p14="http://schemas.microsoft.com/office/powerpoint/2010/main" val="39835873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49155" name="文本框 5"/>
          <p:cNvSpPr txBox="1">
            <a:spLocks noChangeArrowheads="1"/>
          </p:cNvSpPr>
          <p:nvPr/>
        </p:nvSpPr>
        <p:spPr bwMode="auto">
          <a:xfrm>
            <a:off x="1819275" y="1663700"/>
            <a:ext cx="5256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无耗网络</a:t>
            </a:r>
          </a:p>
        </p:txBody>
      </p:sp>
      <p:sp>
        <p:nvSpPr>
          <p:cNvPr id="14" name="文本框 13"/>
          <p:cNvSpPr txBox="1">
            <a:spLocks noRot="1" noChangeAspect="1" noMove="1" noResize="1" noEditPoints="1" noAdjustHandles="1" noChangeArrowheads="1" noChangeShapeType="1" noTextEdit="1"/>
          </p:cNvSpPr>
          <p:nvPr/>
        </p:nvSpPr>
        <p:spPr>
          <a:xfrm>
            <a:off x="380814" y="4297699"/>
            <a:ext cx="7128792" cy="3046988"/>
          </a:xfrm>
          <a:prstGeom prst="rect">
            <a:avLst/>
          </a:prstGeom>
          <a:blipFill>
            <a:blip r:embed="rId3"/>
            <a:stretch>
              <a:fillRect l="-1282" t="-2200" r="-1966"/>
            </a:stretch>
          </a:blipFill>
        </p:spPr>
        <p:txBody>
          <a:bodyPr/>
          <a:lstStyle/>
          <a:p>
            <a:pPr>
              <a:defRPr/>
            </a:pPr>
            <a:r>
              <a:rPr lang="zh-CN" altLang="en-US">
                <a:noFill/>
              </a:rPr>
              <a:t> </a:t>
            </a:r>
          </a:p>
        </p:txBody>
      </p:sp>
      <mc:AlternateContent xmlns:mc="http://schemas.openxmlformats.org/markup-compatibility/2006" xmlns:a14="http://schemas.microsoft.com/office/drawing/2010/main">
        <mc:Choice Requires="a14">
          <p:sp>
            <p:nvSpPr>
              <p:cNvPr id="7" name="文本框 6"/>
              <p:cNvSpPr txBox="1">
                <a:spLocks noRot="1" noChangeAspect="1" noMove="1" noResize="1" noEditPoints="1" noAdjustHandles="1" noChangeArrowheads="1" noChangeShapeType="1" noTextEdit="1"/>
              </p:cNvSpPr>
              <p:nvPr/>
            </p:nvSpPr>
            <p:spPr>
              <a:xfrm>
                <a:off x="464183" y="2560300"/>
                <a:ext cx="6611490" cy="1737399"/>
              </a:xfrm>
              <a:prstGeom prst="rect">
                <a:avLst/>
              </a:prstGeom>
              <a:blipFill>
                <a:blip r:embed="rId4"/>
                <a:stretch>
                  <a:fillRect/>
                </a:stretch>
              </a:blipFill>
            </p:spPr>
            <p:txBody>
              <a:bodyPr/>
              <a:lstStyle/>
              <a:p>
                <a:pPr>
                  <a:defRPr/>
                </a:pPr>
                <a14:m>
                  <m:oMath xmlns:m="http://schemas.openxmlformats.org/officeDocument/2006/math">
                    <a:fld id="{5DC06267-78BD-44C9-A1CC-EEEBC77A4D71}" type="mathplaceholder">
                      <a:rPr lang="zh-CN" altLang="en-US" i="1" smtClean="0">
                        <a:noFill/>
                        <a:latin typeface="Cambria Math" panose="02040503050406030204" pitchFamily="18" charset="0"/>
                      </a:rPr>
                      <a:t>在此处键入公式。</a:t>
                    </a:fld>
                  </m:oMath>
                </a14:m>
                <a:r>
                  <a:rPr lang="zh-CN" altLang="en-US" dirty="0">
                    <a:noFill/>
                  </a:rPr>
                  <a:t> </a:t>
                </a:r>
              </a:p>
            </p:txBody>
          </p:sp>
        </mc:Choice>
        <mc:Fallback xmlns="">
          <p:sp>
            <p:nvSpPr>
              <p:cNvPr id="7" name="文本框 6"/>
              <p:cNvSpPr txBox="1">
                <a:spLocks noRot="1" noChangeAspect="1" noMove="1" noResize="1" noEditPoints="1" noAdjustHandles="1" noChangeArrowheads="1" noChangeShapeType="1" noTextEdit="1"/>
              </p:cNvSpPr>
              <p:nvPr/>
            </p:nvSpPr>
            <p:spPr>
              <a:xfrm>
                <a:off x="464183" y="2560300"/>
                <a:ext cx="6611490" cy="1737399"/>
              </a:xfrm>
              <a:prstGeom prst="rect">
                <a:avLst/>
              </a:prstGeom>
              <a:blipFill>
                <a:blip r:embed="rId5"/>
                <a:stretch>
                  <a:fillRect/>
                </a:stretch>
              </a:blipFill>
            </p:spPr>
            <p:txBody>
              <a:bodyPr/>
              <a:lstStyle/>
              <a:p>
                <a:r>
                  <a:rPr lang="zh-CN" altLang="en-US">
                    <a:noFill/>
                  </a:rPr>
                  <a:t> </a:t>
                </a:r>
              </a:p>
            </p:txBody>
          </p:sp>
        </mc:Fallback>
      </mc:AlternateContent>
      <p:sp>
        <p:nvSpPr>
          <p:cNvPr id="49158" name="文本框 8"/>
          <p:cNvSpPr txBox="1">
            <a:spLocks noChangeArrowheads="1"/>
          </p:cNvSpPr>
          <p:nvPr/>
        </p:nvSpPr>
        <p:spPr bwMode="auto">
          <a:xfrm>
            <a:off x="463550" y="2098675"/>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400" b="0" dirty="0">
                <a:solidFill>
                  <a:srgbClr val="333333"/>
                </a:solidFill>
                <a:latin typeface="Helvetica Neue"/>
                <a:ea typeface="宋体" panose="02010600030101010101" pitchFamily="2" charset="-122"/>
              </a:rPr>
              <a:t>讨论</a:t>
            </a:r>
            <a:r>
              <a:rPr lang="en-US" altLang="zh-CN" sz="2400" b="0" dirty="0">
                <a:solidFill>
                  <a:srgbClr val="333333"/>
                </a:solidFill>
                <a:latin typeface="Helvetica Neue"/>
                <a:ea typeface="宋体" panose="02010600030101010101" pitchFamily="2" charset="-122"/>
              </a:rPr>
              <a:t>N</a:t>
            </a:r>
            <a:r>
              <a:rPr lang="zh-CN" altLang="en-US" sz="2400" b="0" dirty="0">
                <a:solidFill>
                  <a:srgbClr val="333333"/>
                </a:solidFill>
                <a:latin typeface="Helvetica Neue"/>
                <a:ea typeface="宋体" panose="02010600030101010101" pitchFamily="2" charset="-122"/>
              </a:rPr>
              <a:t>维互易网络</a:t>
            </a:r>
            <a:endParaRPr lang="zh-CN" altLang="en-US" sz="2400" b="0" dirty="0">
              <a:ea typeface="宋体" panose="0201060003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7596336" y="4581128"/>
                <a:ext cx="1228990" cy="360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𝑍</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𝑍</m:t>
                      </m:r>
                      <m:r>
                        <a:rPr lang="en-US" altLang="zh-CN" b="0" i="1" baseline="30000" smtClean="0">
                          <a:solidFill>
                            <a:srgbClr val="FF0000"/>
                          </a:solidFill>
                          <a:latin typeface="Cambria Math" panose="02040503050406030204" pitchFamily="18" charset="0"/>
                        </a:rPr>
                        <m:t>∗</m:t>
                      </m:r>
                    </m:oMath>
                  </m:oMathPara>
                </a14:m>
                <a:endParaRPr lang="zh-CN" altLang="en-US" baseline="30000" dirty="0">
                  <a:solidFill>
                    <a:srgbClr val="FF0000"/>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7596336" y="4581128"/>
                <a:ext cx="1228990" cy="360804"/>
              </a:xfrm>
              <a:prstGeom prst="rect">
                <a:avLst/>
              </a:prstGeom>
              <a:blipFill>
                <a:blip r:embed="rId6"/>
                <a:stretch>
                  <a:fillRect l="-5941" t="-1667" r="-990"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7596336" y="5085184"/>
                <a:ext cx="1235402" cy="360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𝑌</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𝑌</m:t>
                      </m:r>
                      <m:r>
                        <a:rPr lang="en-US" altLang="zh-CN" b="0" i="1" baseline="30000" smtClean="0">
                          <a:solidFill>
                            <a:srgbClr val="FF0000"/>
                          </a:solidFill>
                          <a:latin typeface="Cambria Math" panose="02040503050406030204" pitchFamily="18" charset="0"/>
                        </a:rPr>
                        <m:t>∗</m:t>
                      </m:r>
                    </m:oMath>
                  </m:oMathPara>
                </a14:m>
                <a:endParaRPr lang="zh-CN" altLang="en-US" baseline="30000" dirty="0">
                  <a:solidFill>
                    <a:srgbClr val="FF0000"/>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7596336" y="5085184"/>
                <a:ext cx="1235402" cy="360804"/>
              </a:xfrm>
              <a:prstGeom prst="rect">
                <a:avLst/>
              </a:prstGeom>
              <a:blipFill>
                <a:blip r:embed="rId7"/>
                <a:stretch>
                  <a:fillRect l="-5911" t="-1695" r="-985" b="-11864"/>
                </a:stretch>
              </a:blipFill>
            </p:spPr>
            <p:txBody>
              <a:bodyPr/>
              <a:lstStyle/>
              <a:p>
                <a:r>
                  <a:rPr lang="zh-CN" altLang="en-US">
                    <a:noFill/>
                  </a:rPr>
                  <a:t> </a:t>
                </a:r>
              </a:p>
            </p:txBody>
          </p:sp>
        </mc:Fallback>
      </mc:AlternateContent>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755650" y="2349500"/>
            <a:ext cx="7772400" cy="2159000"/>
          </a:xfrm>
        </p:spPr>
        <p:txBody>
          <a:bodyPr/>
          <a:lstStyle/>
          <a:p>
            <a:pPr algn="just" eaLnBrk="1" hangingPunct="1"/>
            <a:r>
              <a:rPr lang="zh-CN" altLang="en-US" b="1" smtClean="0">
                <a:latin typeface="Comic Sans MS" pitchFamily="66" charset="0"/>
                <a:ea typeface="楷体_GB2312" pitchFamily="49" charset="-122"/>
              </a:rPr>
              <a:t>输入阻抗的实部与闭合面内消耗的功率有关. </a:t>
            </a:r>
          </a:p>
          <a:p>
            <a:pPr algn="just" eaLnBrk="1" hangingPunct="1"/>
            <a:r>
              <a:rPr lang="zh-CN" altLang="en-US" b="1" smtClean="0">
                <a:latin typeface="Comic Sans MS" pitchFamily="66" charset="0"/>
                <a:ea typeface="楷体_GB2312" pitchFamily="49" charset="-122"/>
              </a:rPr>
              <a:t>如果一个</a:t>
            </a:r>
            <a:r>
              <a:rPr lang="en-US" altLang="zh-CN" b="1" smtClean="0">
                <a:latin typeface="Comic Sans MS" pitchFamily="66" charset="0"/>
                <a:ea typeface="楷体_GB2312" pitchFamily="49" charset="-122"/>
              </a:rPr>
              <a:t>N</a:t>
            </a:r>
            <a:r>
              <a:rPr lang="zh-CN" altLang="en-US" b="1" smtClean="0">
                <a:latin typeface="Comic Sans MS" pitchFamily="66" charset="0"/>
                <a:ea typeface="楷体_GB2312" pitchFamily="49" charset="-122"/>
              </a:rPr>
              <a:t>端口网络是无耗的</a:t>
            </a:r>
            <a:r>
              <a:rPr lang="en-US" altLang="zh-CN" b="1" smtClean="0">
                <a:latin typeface="Comic Sans MS" pitchFamily="66" charset="0"/>
                <a:ea typeface="楷体_GB2312" pitchFamily="49" charset="-122"/>
              </a:rPr>
              <a:t>, </a:t>
            </a:r>
            <a:r>
              <a:rPr lang="zh-CN" altLang="en-US" b="1" smtClean="0">
                <a:latin typeface="Comic Sans MS" pitchFamily="66" charset="0"/>
                <a:ea typeface="楷体_GB2312" pitchFamily="49" charset="-122"/>
              </a:rPr>
              <a:t>则输入阻抗的实部必然为零</a:t>
            </a:r>
            <a:r>
              <a:rPr lang="en-US" altLang="zh-CN" b="1" smtClean="0">
                <a:latin typeface="Comic Sans MS" pitchFamily="66" charset="0"/>
                <a:ea typeface="楷体_GB2312" pitchFamily="49" charset="-122"/>
              </a:rPr>
              <a:t>. </a:t>
            </a:r>
          </a:p>
        </p:txBody>
      </p:sp>
      <p:sp>
        <p:nvSpPr>
          <p:cNvPr id="22531" name="Rectangle 4"/>
          <p:cNvSpPr>
            <a:spLocks noChangeArrowheads="1"/>
          </p:cNvSpPr>
          <p:nvPr/>
        </p:nvSpPr>
        <p:spPr bwMode="auto">
          <a:xfrm>
            <a:off x="1043608" y="1052736"/>
            <a:ext cx="2286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nchor="ct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zh-CN" altLang="en-US" sz="4000">
                <a:solidFill>
                  <a:schemeClr val="tx2"/>
                </a:solidFill>
                <a:ea typeface="楷体_GB2312" pitchFamily="49" charset="-122"/>
              </a:rPr>
              <a:t>物理解释</a:t>
            </a:r>
          </a:p>
        </p:txBody>
      </p:sp>
      <p:sp>
        <p:nvSpPr>
          <p:cNvPr id="22532"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7B4B134F-CA83-45AD-B149-A92FC8ACD7F1}" type="slidenum">
              <a:rPr lang="zh-CN" altLang="en-US" sz="1400" b="0"/>
              <a:pPr eaLnBrk="1" hangingPunct="1"/>
              <a:t>94</a:t>
            </a:fld>
            <a:endParaRPr lang="en-US" altLang="zh-CN" sz="1400" b="0"/>
          </a:p>
        </p:txBody>
      </p:sp>
    </p:spTree>
    <p:extLst>
      <p:ext uri="{BB962C8B-B14F-4D97-AF65-F5344CB8AC3E}">
        <p14:creationId xmlns:p14="http://schemas.microsoft.com/office/powerpoint/2010/main" val="346367478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880542" y="722322"/>
            <a:ext cx="716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nchor="ct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zh-CN" altLang="en-US" sz="3200" i="1" u="sng" dirty="0" smtClean="0">
                <a:solidFill>
                  <a:schemeClr val="tx2"/>
                </a:solidFill>
                <a:latin typeface="Comic Sans MS" pitchFamily="66" charset="0"/>
                <a:ea typeface="宋体" pitchFamily="2" charset="-122"/>
              </a:rPr>
              <a:t>例子</a:t>
            </a:r>
            <a:r>
              <a:rPr lang="en-US" altLang="zh-CN" sz="3200" i="1" dirty="0" smtClean="0">
                <a:solidFill>
                  <a:schemeClr val="tx2"/>
                </a:solidFill>
                <a:latin typeface="Comic Sans MS" pitchFamily="66" charset="0"/>
                <a:ea typeface="宋体" pitchFamily="2" charset="-122"/>
              </a:rPr>
              <a:t> (</a:t>
            </a:r>
            <a:r>
              <a:rPr lang="zh-CN" altLang="en-US" sz="3200" i="1" dirty="0" smtClean="0">
                <a:solidFill>
                  <a:schemeClr val="tx2"/>
                </a:solidFill>
                <a:latin typeface="Comic Sans MS" pitchFamily="66" charset="0"/>
                <a:ea typeface="宋体" pitchFamily="2" charset="-122"/>
              </a:rPr>
              <a:t>计算阻抗参数</a:t>
            </a:r>
            <a:r>
              <a:rPr lang="en-US" altLang="zh-CN" sz="3200" i="1" dirty="0" smtClean="0">
                <a:solidFill>
                  <a:schemeClr val="tx2"/>
                </a:solidFill>
                <a:latin typeface="Comic Sans MS" pitchFamily="66" charset="0"/>
                <a:ea typeface="宋体" pitchFamily="2" charset="-122"/>
              </a:rPr>
              <a:t>)</a:t>
            </a:r>
            <a:endParaRPr lang="en-US" altLang="zh-CN" sz="3200" i="1" dirty="0">
              <a:solidFill>
                <a:schemeClr val="tx2"/>
              </a:solidFill>
              <a:latin typeface="Comic Sans MS" pitchFamily="66" charset="0"/>
              <a:ea typeface="宋体" pitchFamily="2" charset="-122"/>
            </a:endParaRPr>
          </a:p>
        </p:txBody>
      </p:sp>
      <p:sp>
        <p:nvSpPr>
          <p:cNvPr id="23555" name="Rectangle 3"/>
          <p:cNvSpPr>
            <a:spLocks noChangeArrowheads="1"/>
          </p:cNvSpPr>
          <p:nvPr/>
        </p:nvSpPr>
        <p:spPr bwMode="auto">
          <a:xfrm>
            <a:off x="685800" y="2514600"/>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r>
              <a:rPr lang="zh-CN" altLang="en-US" sz="2400" b="0" dirty="0" smtClean="0">
                <a:latin typeface="Comic Sans MS" pitchFamily="66" charset="0"/>
                <a:ea typeface="宋体" pitchFamily="2" charset="-122"/>
              </a:rPr>
              <a:t>计算出下图中</a:t>
            </a:r>
            <a:r>
              <a:rPr lang="en-US" altLang="zh-CN" sz="2400" b="0" dirty="0" smtClean="0">
                <a:latin typeface="Comic Sans MS" pitchFamily="66" charset="0"/>
                <a:ea typeface="宋体" pitchFamily="2" charset="-122"/>
              </a:rPr>
              <a:t>2</a:t>
            </a:r>
            <a:r>
              <a:rPr lang="zh-CN" altLang="en-US" sz="2400" b="0" dirty="0" smtClean="0">
                <a:latin typeface="Comic Sans MS" pitchFamily="66" charset="0"/>
                <a:ea typeface="宋体" pitchFamily="2" charset="-122"/>
              </a:rPr>
              <a:t>端口网络的</a:t>
            </a:r>
            <a:r>
              <a:rPr lang="en-US" altLang="zh-CN" sz="2400" b="0" dirty="0" smtClean="0">
                <a:latin typeface="Comic Sans MS" pitchFamily="66" charset="0"/>
                <a:ea typeface="宋体" pitchFamily="2" charset="-122"/>
              </a:rPr>
              <a:t>Z</a:t>
            </a:r>
            <a:r>
              <a:rPr lang="zh-CN" altLang="en-US" sz="2400" dirty="0" smtClean="0">
                <a:latin typeface="Comic Sans MS" pitchFamily="66" charset="0"/>
                <a:ea typeface="宋体" pitchFamily="2" charset="-122"/>
              </a:rPr>
              <a:t>矩阵参数</a:t>
            </a:r>
            <a:r>
              <a:rPr lang="en-US" altLang="zh-CN" sz="2400" b="0" dirty="0" smtClean="0">
                <a:latin typeface="Comic Sans MS" pitchFamily="66" charset="0"/>
                <a:ea typeface="宋体" pitchFamily="2" charset="-122"/>
              </a:rPr>
              <a:t>.</a:t>
            </a:r>
            <a:r>
              <a:rPr lang="en-US" altLang="zh-CN" sz="2400" b="0" dirty="0" smtClean="0">
                <a:latin typeface="Times New Roman" pitchFamily="18" charset="0"/>
                <a:ea typeface="宋体" pitchFamily="2" charset="-122"/>
              </a:rPr>
              <a:t> </a:t>
            </a:r>
            <a:endParaRPr lang="en-US" altLang="zh-CN" sz="2400" b="0" dirty="0">
              <a:latin typeface="Times New Roman" pitchFamily="18" charset="0"/>
              <a:ea typeface="宋体" pitchFamily="2" charset="-122"/>
            </a:endParaRPr>
          </a:p>
        </p:txBody>
      </p:sp>
      <p:grpSp>
        <p:nvGrpSpPr>
          <p:cNvPr id="23556" name="Group 4"/>
          <p:cNvGrpSpPr>
            <a:grpSpLocks/>
          </p:cNvGrpSpPr>
          <p:nvPr/>
        </p:nvGrpSpPr>
        <p:grpSpPr bwMode="auto">
          <a:xfrm>
            <a:off x="899592" y="3284984"/>
            <a:ext cx="7143750" cy="2438400"/>
            <a:chOff x="480" y="1920"/>
            <a:chExt cx="4119" cy="1108"/>
          </a:xfrm>
        </p:grpSpPr>
        <p:sp>
          <p:nvSpPr>
            <p:cNvPr id="23558" name="Text Box 5"/>
            <p:cNvSpPr txBox="1">
              <a:spLocks noChangeArrowheads="1"/>
            </p:cNvSpPr>
            <p:nvPr/>
          </p:nvSpPr>
          <p:spPr bwMode="auto">
            <a:xfrm>
              <a:off x="1920" y="1920"/>
              <a:ext cx="346"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altLang="zh-CN" sz="2000" b="0">
                  <a:ea typeface="宋体" pitchFamily="2" charset="-122"/>
                </a:rPr>
                <a:t>Z</a:t>
              </a:r>
              <a:r>
                <a:rPr lang="en-US" altLang="zh-CN" sz="2000" b="0" baseline="-25000">
                  <a:ea typeface="宋体" pitchFamily="2" charset="-122"/>
                </a:rPr>
                <a:t>A</a:t>
              </a:r>
              <a:endParaRPr lang="en-US" altLang="zh-CN" sz="2000" b="0">
                <a:ea typeface="宋体" pitchFamily="2" charset="-122"/>
              </a:endParaRPr>
            </a:p>
          </p:txBody>
        </p:sp>
        <p:sp>
          <p:nvSpPr>
            <p:cNvPr id="23559" name="Text Box 6"/>
            <p:cNvSpPr txBox="1">
              <a:spLocks noChangeArrowheads="1"/>
            </p:cNvSpPr>
            <p:nvPr/>
          </p:nvSpPr>
          <p:spPr bwMode="auto">
            <a:xfrm>
              <a:off x="2880" y="1920"/>
              <a:ext cx="346"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altLang="zh-CN" sz="2000" b="0">
                  <a:ea typeface="宋体" pitchFamily="2" charset="-122"/>
                </a:rPr>
                <a:t>Z</a:t>
              </a:r>
              <a:r>
                <a:rPr lang="en-US" altLang="zh-CN" sz="2000" b="0" baseline="-25000">
                  <a:ea typeface="宋体" pitchFamily="2" charset="-122"/>
                </a:rPr>
                <a:t>B</a:t>
              </a:r>
              <a:endParaRPr lang="en-US" altLang="zh-CN" sz="2000" b="0">
                <a:ea typeface="宋体" pitchFamily="2" charset="-122"/>
              </a:endParaRPr>
            </a:p>
          </p:txBody>
        </p:sp>
        <p:grpSp>
          <p:nvGrpSpPr>
            <p:cNvPr id="23560" name="Group 7"/>
            <p:cNvGrpSpPr>
              <a:grpSpLocks/>
            </p:cNvGrpSpPr>
            <p:nvPr/>
          </p:nvGrpSpPr>
          <p:grpSpPr bwMode="auto">
            <a:xfrm>
              <a:off x="480" y="2158"/>
              <a:ext cx="3936" cy="870"/>
              <a:chOff x="480" y="2158"/>
              <a:chExt cx="3936" cy="870"/>
            </a:xfrm>
          </p:grpSpPr>
          <p:sp>
            <p:nvSpPr>
              <p:cNvPr id="23562" name="Line 8"/>
              <p:cNvSpPr>
                <a:spLocks noChangeShapeType="1"/>
              </p:cNvSpPr>
              <p:nvPr/>
            </p:nvSpPr>
            <p:spPr bwMode="auto">
              <a:xfrm>
                <a:off x="1152" y="2256"/>
                <a:ext cx="6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563" name="Freeform 9"/>
              <p:cNvSpPr>
                <a:spLocks/>
              </p:cNvSpPr>
              <p:nvPr/>
            </p:nvSpPr>
            <p:spPr bwMode="auto">
              <a:xfrm>
                <a:off x="1832" y="2158"/>
                <a:ext cx="457" cy="101"/>
              </a:xfrm>
              <a:custGeom>
                <a:avLst/>
                <a:gdLst>
                  <a:gd name="T0" fmla="*/ 0 w 457"/>
                  <a:gd name="T1" fmla="*/ 101 h 101"/>
                  <a:gd name="T2" fmla="*/ 64 w 457"/>
                  <a:gd name="T3" fmla="*/ 19 h 101"/>
                  <a:gd name="T4" fmla="*/ 82 w 457"/>
                  <a:gd name="T5" fmla="*/ 0 h 101"/>
                  <a:gd name="T6" fmla="*/ 137 w 457"/>
                  <a:gd name="T7" fmla="*/ 64 h 101"/>
                  <a:gd name="T8" fmla="*/ 146 w 457"/>
                  <a:gd name="T9" fmla="*/ 92 h 101"/>
                  <a:gd name="T10" fmla="*/ 174 w 457"/>
                  <a:gd name="T11" fmla="*/ 83 h 101"/>
                  <a:gd name="T12" fmla="*/ 192 w 457"/>
                  <a:gd name="T13" fmla="*/ 55 h 101"/>
                  <a:gd name="T14" fmla="*/ 247 w 457"/>
                  <a:gd name="T15" fmla="*/ 10 h 101"/>
                  <a:gd name="T16" fmla="*/ 284 w 457"/>
                  <a:gd name="T17" fmla="*/ 19 h 101"/>
                  <a:gd name="T18" fmla="*/ 311 w 457"/>
                  <a:gd name="T19" fmla="*/ 74 h 101"/>
                  <a:gd name="T20" fmla="*/ 338 w 457"/>
                  <a:gd name="T21" fmla="*/ 92 h 101"/>
                  <a:gd name="T22" fmla="*/ 375 w 457"/>
                  <a:gd name="T23" fmla="*/ 10 h 101"/>
                  <a:gd name="T24" fmla="*/ 430 w 457"/>
                  <a:gd name="T25" fmla="*/ 19 h 101"/>
                  <a:gd name="T26" fmla="*/ 457 w 457"/>
                  <a:gd name="T27" fmla="*/ 101 h 1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57" h="101">
                    <a:moveTo>
                      <a:pt x="0" y="101"/>
                    </a:moveTo>
                    <a:cubicBezTo>
                      <a:pt x="17" y="49"/>
                      <a:pt x="2" y="82"/>
                      <a:pt x="64" y="19"/>
                    </a:cubicBezTo>
                    <a:cubicBezTo>
                      <a:pt x="70" y="13"/>
                      <a:pt x="82" y="0"/>
                      <a:pt x="82" y="0"/>
                    </a:cubicBezTo>
                    <a:cubicBezTo>
                      <a:pt x="124" y="15"/>
                      <a:pt x="113" y="28"/>
                      <a:pt x="137" y="64"/>
                    </a:cubicBezTo>
                    <a:cubicBezTo>
                      <a:pt x="140" y="73"/>
                      <a:pt x="137" y="88"/>
                      <a:pt x="146" y="92"/>
                    </a:cubicBezTo>
                    <a:cubicBezTo>
                      <a:pt x="155" y="96"/>
                      <a:pt x="166" y="89"/>
                      <a:pt x="174" y="83"/>
                    </a:cubicBezTo>
                    <a:cubicBezTo>
                      <a:pt x="183" y="76"/>
                      <a:pt x="185" y="64"/>
                      <a:pt x="192" y="55"/>
                    </a:cubicBezTo>
                    <a:cubicBezTo>
                      <a:pt x="212" y="31"/>
                      <a:pt x="222" y="26"/>
                      <a:pt x="247" y="10"/>
                    </a:cubicBezTo>
                    <a:cubicBezTo>
                      <a:pt x="259" y="13"/>
                      <a:pt x="273" y="12"/>
                      <a:pt x="284" y="19"/>
                    </a:cubicBezTo>
                    <a:cubicBezTo>
                      <a:pt x="316" y="40"/>
                      <a:pt x="291" y="49"/>
                      <a:pt x="311" y="74"/>
                    </a:cubicBezTo>
                    <a:cubicBezTo>
                      <a:pt x="318" y="83"/>
                      <a:pt x="329" y="86"/>
                      <a:pt x="338" y="92"/>
                    </a:cubicBezTo>
                    <a:cubicBezTo>
                      <a:pt x="361" y="27"/>
                      <a:pt x="346" y="53"/>
                      <a:pt x="375" y="10"/>
                    </a:cubicBezTo>
                    <a:cubicBezTo>
                      <a:pt x="393" y="13"/>
                      <a:pt x="414" y="10"/>
                      <a:pt x="430" y="19"/>
                    </a:cubicBezTo>
                    <a:cubicBezTo>
                      <a:pt x="435" y="22"/>
                      <a:pt x="450" y="88"/>
                      <a:pt x="457" y="101"/>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564" name="Line 10"/>
              <p:cNvSpPr>
                <a:spLocks noChangeShapeType="1"/>
              </p:cNvSpPr>
              <p:nvPr/>
            </p:nvSpPr>
            <p:spPr bwMode="auto">
              <a:xfrm>
                <a:off x="2304" y="2256"/>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565" name="Freeform 11"/>
              <p:cNvSpPr>
                <a:spLocks/>
              </p:cNvSpPr>
              <p:nvPr/>
            </p:nvSpPr>
            <p:spPr bwMode="auto">
              <a:xfrm>
                <a:off x="2838" y="2160"/>
                <a:ext cx="457" cy="101"/>
              </a:xfrm>
              <a:custGeom>
                <a:avLst/>
                <a:gdLst>
                  <a:gd name="T0" fmla="*/ 0 w 457"/>
                  <a:gd name="T1" fmla="*/ 101 h 101"/>
                  <a:gd name="T2" fmla="*/ 64 w 457"/>
                  <a:gd name="T3" fmla="*/ 19 h 101"/>
                  <a:gd name="T4" fmla="*/ 82 w 457"/>
                  <a:gd name="T5" fmla="*/ 0 h 101"/>
                  <a:gd name="T6" fmla="*/ 137 w 457"/>
                  <a:gd name="T7" fmla="*/ 64 h 101"/>
                  <a:gd name="T8" fmla="*/ 146 w 457"/>
                  <a:gd name="T9" fmla="*/ 92 h 101"/>
                  <a:gd name="T10" fmla="*/ 174 w 457"/>
                  <a:gd name="T11" fmla="*/ 83 h 101"/>
                  <a:gd name="T12" fmla="*/ 192 w 457"/>
                  <a:gd name="T13" fmla="*/ 55 h 101"/>
                  <a:gd name="T14" fmla="*/ 247 w 457"/>
                  <a:gd name="T15" fmla="*/ 10 h 101"/>
                  <a:gd name="T16" fmla="*/ 284 w 457"/>
                  <a:gd name="T17" fmla="*/ 19 h 101"/>
                  <a:gd name="T18" fmla="*/ 311 w 457"/>
                  <a:gd name="T19" fmla="*/ 74 h 101"/>
                  <a:gd name="T20" fmla="*/ 338 w 457"/>
                  <a:gd name="T21" fmla="*/ 92 h 101"/>
                  <a:gd name="T22" fmla="*/ 375 w 457"/>
                  <a:gd name="T23" fmla="*/ 10 h 101"/>
                  <a:gd name="T24" fmla="*/ 430 w 457"/>
                  <a:gd name="T25" fmla="*/ 19 h 101"/>
                  <a:gd name="T26" fmla="*/ 457 w 457"/>
                  <a:gd name="T27" fmla="*/ 101 h 1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57" h="101">
                    <a:moveTo>
                      <a:pt x="0" y="101"/>
                    </a:moveTo>
                    <a:cubicBezTo>
                      <a:pt x="17" y="49"/>
                      <a:pt x="2" y="82"/>
                      <a:pt x="64" y="19"/>
                    </a:cubicBezTo>
                    <a:cubicBezTo>
                      <a:pt x="70" y="13"/>
                      <a:pt x="82" y="0"/>
                      <a:pt x="82" y="0"/>
                    </a:cubicBezTo>
                    <a:cubicBezTo>
                      <a:pt x="124" y="15"/>
                      <a:pt x="113" y="28"/>
                      <a:pt x="137" y="64"/>
                    </a:cubicBezTo>
                    <a:cubicBezTo>
                      <a:pt x="140" y="73"/>
                      <a:pt x="137" y="88"/>
                      <a:pt x="146" y="92"/>
                    </a:cubicBezTo>
                    <a:cubicBezTo>
                      <a:pt x="155" y="96"/>
                      <a:pt x="166" y="89"/>
                      <a:pt x="174" y="83"/>
                    </a:cubicBezTo>
                    <a:cubicBezTo>
                      <a:pt x="183" y="76"/>
                      <a:pt x="185" y="64"/>
                      <a:pt x="192" y="55"/>
                    </a:cubicBezTo>
                    <a:cubicBezTo>
                      <a:pt x="212" y="31"/>
                      <a:pt x="222" y="26"/>
                      <a:pt x="247" y="10"/>
                    </a:cubicBezTo>
                    <a:cubicBezTo>
                      <a:pt x="259" y="13"/>
                      <a:pt x="273" y="12"/>
                      <a:pt x="284" y="19"/>
                    </a:cubicBezTo>
                    <a:cubicBezTo>
                      <a:pt x="316" y="40"/>
                      <a:pt x="291" y="49"/>
                      <a:pt x="311" y="74"/>
                    </a:cubicBezTo>
                    <a:cubicBezTo>
                      <a:pt x="318" y="83"/>
                      <a:pt x="329" y="86"/>
                      <a:pt x="338" y="92"/>
                    </a:cubicBezTo>
                    <a:cubicBezTo>
                      <a:pt x="361" y="27"/>
                      <a:pt x="346" y="53"/>
                      <a:pt x="375" y="10"/>
                    </a:cubicBezTo>
                    <a:cubicBezTo>
                      <a:pt x="393" y="13"/>
                      <a:pt x="414" y="10"/>
                      <a:pt x="430" y="19"/>
                    </a:cubicBezTo>
                    <a:cubicBezTo>
                      <a:pt x="435" y="22"/>
                      <a:pt x="450" y="88"/>
                      <a:pt x="457" y="101"/>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566" name="Line 12"/>
              <p:cNvSpPr>
                <a:spLocks noChangeShapeType="1"/>
              </p:cNvSpPr>
              <p:nvPr/>
            </p:nvSpPr>
            <p:spPr bwMode="auto">
              <a:xfrm>
                <a:off x="3300" y="2256"/>
                <a:ext cx="6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567" name="Line 13"/>
              <p:cNvSpPr>
                <a:spLocks noChangeShapeType="1"/>
              </p:cNvSpPr>
              <p:nvPr/>
            </p:nvSpPr>
            <p:spPr bwMode="auto">
              <a:xfrm>
                <a:off x="2592" y="225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568" name="Freeform 14"/>
              <p:cNvSpPr>
                <a:spLocks/>
              </p:cNvSpPr>
              <p:nvPr/>
            </p:nvSpPr>
            <p:spPr bwMode="auto">
              <a:xfrm rot="5385601">
                <a:off x="2418" y="2571"/>
                <a:ext cx="457" cy="101"/>
              </a:xfrm>
              <a:custGeom>
                <a:avLst/>
                <a:gdLst>
                  <a:gd name="T0" fmla="*/ 0 w 457"/>
                  <a:gd name="T1" fmla="*/ 101 h 101"/>
                  <a:gd name="T2" fmla="*/ 64 w 457"/>
                  <a:gd name="T3" fmla="*/ 19 h 101"/>
                  <a:gd name="T4" fmla="*/ 82 w 457"/>
                  <a:gd name="T5" fmla="*/ 0 h 101"/>
                  <a:gd name="T6" fmla="*/ 137 w 457"/>
                  <a:gd name="T7" fmla="*/ 64 h 101"/>
                  <a:gd name="T8" fmla="*/ 146 w 457"/>
                  <a:gd name="T9" fmla="*/ 92 h 101"/>
                  <a:gd name="T10" fmla="*/ 174 w 457"/>
                  <a:gd name="T11" fmla="*/ 83 h 101"/>
                  <a:gd name="T12" fmla="*/ 192 w 457"/>
                  <a:gd name="T13" fmla="*/ 55 h 101"/>
                  <a:gd name="T14" fmla="*/ 247 w 457"/>
                  <a:gd name="T15" fmla="*/ 10 h 101"/>
                  <a:gd name="T16" fmla="*/ 284 w 457"/>
                  <a:gd name="T17" fmla="*/ 19 h 101"/>
                  <a:gd name="T18" fmla="*/ 311 w 457"/>
                  <a:gd name="T19" fmla="*/ 74 h 101"/>
                  <a:gd name="T20" fmla="*/ 338 w 457"/>
                  <a:gd name="T21" fmla="*/ 92 h 101"/>
                  <a:gd name="T22" fmla="*/ 375 w 457"/>
                  <a:gd name="T23" fmla="*/ 10 h 101"/>
                  <a:gd name="T24" fmla="*/ 430 w 457"/>
                  <a:gd name="T25" fmla="*/ 19 h 101"/>
                  <a:gd name="T26" fmla="*/ 457 w 457"/>
                  <a:gd name="T27" fmla="*/ 101 h 1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57" h="101">
                    <a:moveTo>
                      <a:pt x="0" y="101"/>
                    </a:moveTo>
                    <a:cubicBezTo>
                      <a:pt x="17" y="49"/>
                      <a:pt x="2" y="82"/>
                      <a:pt x="64" y="19"/>
                    </a:cubicBezTo>
                    <a:cubicBezTo>
                      <a:pt x="70" y="13"/>
                      <a:pt x="82" y="0"/>
                      <a:pt x="82" y="0"/>
                    </a:cubicBezTo>
                    <a:cubicBezTo>
                      <a:pt x="124" y="15"/>
                      <a:pt x="113" y="28"/>
                      <a:pt x="137" y="64"/>
                    </a:cubicBezTo>
                    <a:cubicBezTo>
                      <a:pt x="140" y="73"/>
                      <a:pt x="137" y="88"/>
                      <a:pt x="146" y="92"/>
                    </a:cubicBezTo>
                    <a:cubicBezTo>
                      <a:pt x="155" y="96"/>
                      <a:pt x="166" y="89"/>
                      <a:pt x="174" y="83"/>
                    </a:cubicBezTo>
                    <a:cubicBezTo>
                      <a:pt x="183" y="76"/>
                      <a:pt x="185" y="64"/>
                      <a:pt x="192" y="55"/>
                    </a:cubicBezTo>
                    <a:cubicBezTo>
                      <a:pt x="212" y="31"/>
                      <a:pt x="222" y="26"/>
                      <a:pt x="247" y="10"/>
                    </a:cubicBezTo>
                    <a:cubicBezTo>
                      <a:pt x="259" y="13"/>
                      <a:pt x="273" y="12"/>
                      <a:pt x="284" y="19"/>
                    </a:cubicBezTo>
                    <a:cubicBezTo>
                      <a:pt x="316" y="40"/>
                      <a:pt x="291" y="49"/>
                      <a:pt x="311" y="74"/>
                    </a:cubicBezTo>
                    <a:cubicBezTo>
                      <a:pt x="318" y="83"/>
                      <a:pt x="329" y="86"/>
                      <a:pt x="338" y="92"/>
                    </a:cubicBezTo>
                    <a:cubicBezTo>
                      <a:pt x="361" y="27"/>
                      <a:pt x="346" y="53"/>
                      <a:pt x="375" y="10"/>
                    </a:cubicBezTo>
                    <a:cubicBezTo>
                      <a:pt x="393" y="13"/>
                      <a:pt x="414" y="10"/>
                      <a:pt x="430" y="19"/>
                    </a:cubicBezTo>
                    <a:cubicBezTo>
                      <a:pt x="435" y="22"/>
                      <a:pt x="450" y="88"/>
                      <a:pt x="457" y="101"/>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569" name="Line 15"/>
              <p:cNvSpPr>
                <a:spLocks noChangeShapeType="1"/>
              </p:cNvSpPr>
              <p:nvPr/>
            </p:nvSpPr>
            <p:spPr bwMode="auto">
              <a:xfrm>
                <a:off x="2592" y="2853"/>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570" name="Line 16"/>
              <p:cNvSpPr>
                <a:spLocks noChangeShapeType="1"/>
              </p:cNvSpPr>
              <p:nvPr/>
            </p:nvSpPr>
            <p:spPr bwMode="auto">
              <a:xfrm>
                <a:off x="1146" y="2994"/>
                <a:ext cx="282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571" name="Oval 17"/>
              <p:cNvSpPr>
                <a:spLocks noChangeArrowheads="1"/>
              </p:cNvSpPr>
              <p:nvPr/>
            </p:nvSpPr>
            <p:spPr bwMode="auto">
              <a:xfrm>
                <a:off x="1104" y="2229"/>
                <a:ext cx="73" cy="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sp>
            <p:nvSpPr>
              <p:cNvPr id="23572" name="Oval 18"/>
              <p:cNvSpPr>
                <a:spLocks noChangeArrowheads="1"/>
              </p:cNvSpPr>
              <p:nvPr/>
            </p:nvSpPr>
            <p:spPr bwMode="auto">
              <a:xfrm>
                <a:off x="1107" y="2955"/>
                <a:ext cx="73" cy="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sp>
            <p:nvSpPr>
              <p:cNvPr id="23573" name="Oval 19"/>
              <p:cNvSpPr>
                <a:spLocks noChangeArrowheads="1"/>
              </p:cNvSpPr>
              <p:nvPr/>
            </p:nvSpPr>
            <p:spPr bwMode="auto">
              <a:xfrm>
                <a:off x="3936" y="2208"/>
                <a:ext cx="73" cy="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sp>
            <p:nvSpPr>
              <p:cNvPr id="23574" name="Oval 20"/>
              <p:cNvSpPr>
                <a:spLocks noChangeArrowheads="1"/>
              </p:cNvSpPr>
              <p:nvPr/>
            </p:nvSpPr>
            <p:spPr bwMode="auto">
              <a:xfrm>
                <a:off x="3936" y="2955"/>
                <a:ext cx="73" cy="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sp>
            <p:nvSpPr>
              <p:cNvPr id="23575" name="Text Box 21"/>
              <p:cNvSpPr txBox="1">
                <a:spLocks noChangeArrowheads="1"/>
              </p:cNvSpPr>
              <p:nvPr/>
            </p:nvSpPr>
            <p:spPr bwMode="auto">
              <a:xfrm>
                <a:off x="2736" y="2544"/>
                <a:ext cx="346"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altLang="zh-CN" sz="2000" b="0">
                    <a:ea typeface="宋体" pitchFamily="2" charset="-122"/>
                  </a:rPr>
                  <a:t>Z</a:t>
                </a:r>
                <a:r>
                  <a:rPr lang="en-US" altLang="zh-CN" sz="2000" b="0" baseline="-25000">
                    <a:ea typeface="宋体" pitchFamily="2" charset="-122"/>
                  </a:rPr>
                  <a:t>C</a:t>
                </a:r>
                <a:endParaRPr lang="en-US" altLang="zh-CN" sz="2000" b="0">
                  <a:ea typeface="宋体" pitchFamily="2" charset="-122"/>
                </a:endParaRPr>
              </a:p>
            </p:txBody>
          </p:sp>
          <p:sp>
            <p:nvSpPr>
              <p:cNvPr id="23576" name="Text Box 22"/>
              <p:cNvSpPr txBox="1">
                <a:spLocks noChangeArrowheads="1"/>
              </p:cNvSpPr>
              <p:nvPr/>
            </p:nvSpPr>
            <p:spPr bwMode="auto">
              <a:xfrm>
                <a:off x="1038" y="2229"/>
                <a:ext cx="205"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zh-CN" altLang="en-US" b="0">
                    <a:ea typeface="宋体" pitchFamily="2" charset="-122"/>
                  </a:rPr>
                  <a:t>+</a:t>
                </a:r>
              </a:p>
            </p:txBody>
          </p:sp>
          <p:sp>
            <p:nvSpPr>
              <p:cNvPr id="23577" name="Text Box 23"/>
              <p:cNvSpPr txBox="1">
                <a:spLocks noChangeArrowheads="1"/>
              </p:cNvSpPr>
              <p:nvPr/>
            </p:nvSpPr>
            <p:spPr bwMode="auto">
              <a:xfrm>
                <a:off x="3868" y="2199"/>
                <a:ext cx="205"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zh-CN" altLang="en-US" b="0">
                    <a:ea typeface="宋体" pitchFamily="2" charset="-122"/>
                  </a:rPr>
                  <a:t>+</a:t>
                </a:r>
              </a:p>
            </p:txBody>
          </p:sp>
          <p:sp>
            <p:nvSpPr>
              <p:cNvPr id="23578" name="Text Box 24"/>
              <p:cNvSpPr txBox="1">
                <a:spLocks noChangeArrowheads="1"/>
              </p:cNvSpPr>
              <p:nvPr/>
            </p:nvSpPr>
            <p:spPr bwMode="auto">
              <a:xfrm>
                <a:off x="1047" y="2670"/>
                <a:ext cx="194"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zh-CN" altLang="en-US" b="0">
                    <a:ea typeface="宋体" pitchFamily="2" charset="-122"/>
                  </a:rPr>
                  <a:t>_</a:t>
                </a:r>
              </a:p>
            </p:txBody>
          </p:sp>
          <p:sp>
            <p:nvSpPr>
              <p:cNvPr id="23579" name="Text Box 25"/>
              <p:cNvSpPr txBox="1">
                <a:spLocks noChangeArrowheads="1"/>
              </p:cNvSpPr>
              <p:nvPr/>
            </p:nvSpPr>
            <p:spPr bwMode="auto">
              <a:xfrm>
                <a:off x="3868" y="2670"/>
                <a:ext cx="194"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zh-CN" altLang="en-US" b="0">
                    <a:ea typeface="宋体" pitchFamily="2" charset="-122"/>
                  </a:rPr>
                  <a:t>_</a:t>
                </a:r>
              </a:p>
            </p:txBody>
          </p:sp>
          <p:sp>
            <p:nvSpPr>
              <p:cNvPr id="23580" name="AutoShape 26"/>
              <p:cNvSpPr>
                <a:spLocks noChangeArrowheads="1"/>
              </p:cNvSpPr>
              <p:nvPr/>
            </p:nvSpPr>
            <p:spPr bwMode="auto">
              <a:xfrm>
                <a:off x="816" y="2640"/>
                <a:ext cx="240" cy="96"/>
              </a:xfrm>
              <a:prstGeom prst="right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sp>
            <p:nvSpPr>
              <p:cNvPr id="23581" name="AutoShape 27"/>
              <p:cNvSpPr>
                <a:spLocks noChangeArrowheads="1"/>
              </p:cNvSpPr>
              <p:nvPr/>
            </p:nvSpPr>
            <p:spPr bwMode="auto">
              <a:xfrm>
                <a:off x="4128" y="2610"/>
                <a:ext cx="288" cy="96"/>
              </a:xfrm>
              <a:prstGeom prst="left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sp>
            <p:nvSpPr>
              <p:cNvPr id="23582" name="Text Box 28"/>
              <p:cNvSpPr txBox="1">
                <a:spLocks noChangeArrowheads="1"/>
              </p:cNvSpPr>
              <p:nvPr/>
            </p:nvSpPr>
            <p:spPr bwMode="auto">
              <a:xfrm>
                <a:off x="480" y="2448"/>
                <a:ext cx="423"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altLang="zh-CN" sz="2000" b="0">
                    <a:ea typeface="宋体" pitchFamily="2" charset="-122"/>
                  </a:rPr>
                  <a:t>Port1</a:t>
                </a:r>
              </a:p>
            </p:txBody>
          </p:sp>
        </p:grpSp>
        <p:sp>
          <p:nvSpPr>
            <p:cNvPr id="23561" name="Text Box 29"/>
            <p:cNvSpPr txBox="1">
              <a:spLocks noChangeArrowheads="1"/>
            </p:cNvSpPr>
            <p:nvPr/>
          </p:nvSpPr>
          <p:spPr bwMode="auto">
            <a:xfrm>
              <a:off x="4176" y="2400"/>
              <a:ext cx="423"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altLang="zh-CN" sz="2000" b="0">
                  <a:ea typeface="宋体" pitchFamily="2" charset="-122"/>
                </a:rPr>
                <a:t>Port2</a:t>
              </a:r>
            </a:p>
          </p:txBody>
        </p:sp>
      </p:grpSp>
      <p:sp>
        <p:nvSpPr>
          <p:cNvPr id="23557"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2C178A93-3972-4018-A7EF-23A2DA958772}" type="slidenum">
              <a:rPr lang="zh-CN" altLang="en-US" sz="1400" b="0"/>
              <a:pPr eaLnBrk="1" hangingPunct="1"/>
              <a:t>95</a:t>
            </a:fld>
            <a:endParaRPr lang="en-US" altLang="zh-CN" sz="1400" b="0"/>
          </a:p>
        </p:txBody>
      </p:sp>
    </p:spTree>
    <p:extLst>
      <p:ext uri="{BB962C8B-B14F-4D97-AF65-F5344CB8AC3E}">
        <p14:creationId xmlns:p14="http://schemas.microsoft.com/office/powerpoint/2010/main" val="316032887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066800" y="990600"/>
            <a:ext cx="2116138" cy="533400"/>
          </a:xfrm>
        </p:spPr>
        <p:txBody>
          <a:bodyPr>
            <a:normAutofit fontScale="90000"/>
          </a:bodyPr>
          <a:lstStyle/>
          <a:p>
            <a:pPr eaLnBrk="1" hangingPunct="1"/>
            <a:r>
              <a:rPr lang="zh-CN" altLang="en-US" sz="3600" b="1" u="sng" dirty="0" smtClean="0">
                <a:ea typeface="宋体" pitchFamily="2" charset="-122"/>
              </a:rPr>
              <a:t>解析</a:t>
            </a:r>
            <a:endParaRPr lang="en-US" altLang="zh-CN" sz="3600" b="1" u="sng" dirty="0" smtClean="0">
              <a:ea typeface="宋体" pitchFamily="2" charset="-122"/>
            </a:endParaRPr>
          </a:p>
        </p:txBody>
      </p:sp>
      <p:sp>
        <p:nvSpPr>
          <p:cNvPr id="24579" name="Rectangle 3"/>
          <p:cNvSpPr>
            <a:spLocks noGrp="1" noChangeArrowheads="1"/>
          </p:cNvSpPr>
          <p:nvPr>
            <p:ph type="body" idx="1"/>
          </p:nvPr>
        </p:nvSpPr>
        <p:spPr>
          <a:xfrm>
            <a:off x="685800" y="1916832"/>
            <a:ext cx="7315200" cy="3657600"/>
          </a:xfrm>
        </p:spPr>
        <p:txBody>
          <a:bodyPr>
            <a:normAutofit/>
          </a:bodyPr>
          <a:lstStyle/>
          <a:p>
            <a:pPr algn="just" eaLnBrk="1" hangingPunct="1">
              <a:lnSpc>
                <a:spcPct val="90000"/>
              </a:lnSpc>
            </a:pPr>
            <a:r>
              <a:rPr lang="zh-CN" altLang="en-US" sz="2800" dirty="0" smtClean="0">
                <a:latin typeface="Comic Sans MS" pitchFamily="66" charset="0"/>
                <a:ea typeface="宋体" pitchFamily="2" charset="-122"/>
              </a:rPr>
              <a:t>通过之前</a:t>
            </a:r>
            <a:r>
              <a:rPr lang="en-US" altLang="zh-CN" sz="2800" dirty="0" smtClean="0">
                <a:latin typeface="Comic Sans MS" pitchFamily="66" charset="0"/>
                <a:ea typeface="宋体" pitchFamily="2" charset="-122"/>
              </a:rPr>
              <a:t>Z</a:t>
            </a:r>
            <a:r>
              <a:rPr lang="zh-CN" altLang="en-US" sz="2800" dirty="0" smtClean="0">
                <a:latin typeface="Comic Sans MS" pitchFamily="66" charset="0"/>
                <a:ea typeface="宋体" pitchFamily="2" charset="-122"/>
              </a:rPr>
              <a:t>矩阵的定义，我们知道</a:t>
            </a:r>
            <a:r>
              <a:rPr lang="en-US" altLang="zh-CN" sz="2800" dirty="0" smtClean="0">
                <a:latin typeface="Comic Sans MS" pitchFamily="66" charset="0"/>
                <a:ea typeface="宋体" pitchFamily="2" charset="-122"/>
              </a:rPr>
              <a:t> Z</a:t>
            </a:r>
            <a:r>
              <a:rPr lang="en-US" altLang="zh-CN" sz="2800" baseline="-25000" dirty="0" smtClean="0">
                <a:latin typeface="Comic Sans MS" pitchFamily="66" charset="0"/>
                <a:ea typeface="宋体" pitchFamily="2" charset="-122"/>
              </a:rPr>
              <a:t>11</a:t>
            </a:r>
            <a:r>
              <a:rPr lang="en-US" altLang="zh-CN" sz="2800" dirty="0" smtClean="0">
                <a:latin typeface="Comic Sans MS" pitchFamily="66" charset="0"/>
                <a:ea typeface="宋体" pitchFamily="2" charset="-122"/>
              </a:rPr>
              <a:t> </a:t>
            </a:r>
            <a:r>
              <a:rPr lang="zh-CN" altLang="en-US" sz="2800" dirty="0" smtClean="0">
                <a:latin typeface="Comic Sans MS" pitchFamily="66" charset="0"/>
                <a:ea typeface="宋体" pitchFamily="2" charset="-122"/>
              </a:rPr>
              <a:t>为端口</a:t>
            </a:r>
            <a:r>
              <a:rPr lang="en-US" altLang="zh-CN" sz="2800" dirty="0" smtClean="0">
                <a:latin typeface="Comic Sans MS" pitchFamily="66" charset="0"/>
                <a:ea typeface="宋体" pitchFamily="2" charset="-122"/>
              </a:rPr>
              <a:t>1</a:t>
            </a:r>
            <a:r>
              <a:rPr lang="zh-CN" altLang="en-US" sz="2800" dirty="0" smtClean="0">
                <a:latin typeface="Comic Sans MS" pitchFamily="66" charset="0"/>
                <a:ea typeface="宋体" pitchFamily="2" charset="-122"/>
              </a:rPr>
              <a:t>的输入阻抗，此时端口</a:t>
            </a:r>
            <a:r>
              <a:rPr lang="en-US" altLang="zh-CN" sz="2800" dirty="0" smtClean="0">
                <a:latin typeface="Comic Sans MS" pitchFamily="66" charset="0"/>
                <a:ea typeface="宋体" pitchFamily="2" charset="-122"/>
              </a:rPr>
              <a:t>2</a:t>
            </a:r>
            <a:r>
              <a:rPr lang="zh-CN" altLang="en-US" sz="2800" dirty="0" smtClean="0">
                <a:latin typeface="Comic Sans MS" pitchFamily="66" charset="0"/>
                <a:ea typeface="宋体" pitchFamily="2" charset="-122"/>
              </a:rPr>
              <a:t>等效为开路</a:t>
            </a:r>
            <a:r>
              <a:rPr lang="en-US" altLang="zh-CN" sz="2800" dirty="0" smtClean="0">
                <a:latin typeface="Comic Sans MS" pitchFamily="66" charset="0"/>
                <a:ea typeface="宋体" pitchFamily="2" charset="-122"/>
              </a:rPr>
              <a:t>:</a:t>
            </a:r>
          </a:p>
          <a:p>
            <a:pPr algn="just" eaLnBrk="1" hangingPunct="1">
              <a:lnSpc>
                <a:spcPct val="90000"/>
              </a:lnSpc>
            </a:pPr>
            <a:endParaRPr lang="en-US" altLang="zh-CN" sz="2800" dirty="0" smtClean="0">
              <a:latin typeface="Comic Sans MS" pitchFamily="66" charset="0"/>
              <a:ea typeface="宋体" pitchFamily="2" charset="-122"/>
            </a:endParaRPr>
          </a:p>
          <a:p>
            <a:pPr algn="just" eaLnBrk="1" hangingPunct="1">
              <a:lnSpc>
                <a:spcPct val="90000"/>
              </a:lnSpc>
            </a:pPr>
            <a:endParaRPr lang="en-US" altLang="zh-CN" sz="2400" dirty="0" smtClean="0">
              <a:latin typeface="Comic Sans MS" pitchFamily="66" charset="0"/>
              <a:ea typeface="宋体" pitchFamily="2" charset="-122"/>
            </a:endParaRPr>
          </a:p>
          <a:p>
            <a:pPr algn="just" eaLnBrk="1" hangingPunct="1">
              <a:lnSpc>
                <a:spcPct val="90000"/>
              </a:lnSpc>
            </a:pPr>
            <a:endParaRPr lang="en-US" altLang="zh-CN" sz="2400" dirty="0" smtClean="0">
              <a:latin typeface="Comic Sans MS" pitchFamily="66" charset="0"/>
              <a:ea typeface="宋体" pitchFamily="2" charset="-122"/>
            </a:endParaRPr>
          </a:p>
          <a:p>
            <a:pPr algn="just" eaLnBrk="1" hangingPunct="1">
              <a:lnSpc>
                <a:spcPct val="90000"/>
              </a:lnSpc>
            </a:pPr>
            <a:endParaRPr lang="en-US" altLang="zh-CN" sz="2400" dirty="0" smtClean="0">
              <a:latin typeface="Comic Sans MS" pitchFamily="66" charset="0"/>
              <a:ea typeface="宋体" pitchFamily="2" charset="-122"/>
            </a:endParaRPr>
          </a:p>
          <a:p>
            <a:pPr algn="just" eaLnBrk="1" hangingPunct="1">
              <a:lnSpc>
                <a:spcPct val="90000"/>
              </a:lnSpc>
            </a:pPr>
            <a:r>
              <a:rPr lang="en-US" altLang="zh-CN" sz="2400" dirty="0" smtClean="0">
                <a:latin typeface="Comic Sans MS" pitchFamily="66" charset="0"/>
                <a:ea typeface="宋体" pitchFamily="2" charset="-122"/>
              </a:rPr>
              <a:t>Z</a:t>
            </a:r>
            <a:r>
              <a:rPr lang="en-US" altLang="zh-CN" sz="2400" baseline="-25000" dirty="0" smtClean="0">
                <a:latin typeface="Comic Sans MS" pitchFamily="66" charset="0"/>
                <a:ea typeface="宋体" pitchFamily="2" charset="-122"/>
              </a:rPr>
              <a:t>11</a:t>
            </a:r>
            <a:r>
              <a:rPr lang="en-US" altLang="zh-CN" sz="2400" dirty="0" smtClean="0">
                <a:latin typeface="Comic Sans MS" pitchFamily="66" charset="0"/>
                <a:ea typeface="宋体" pitchFamily="2" charset="-122"/>
              </a:rPr>
              <a:t>--- </a:t>
            </a:r>
            <a:r>
              <a:rPr lang="en-US" altLang="zh-CN" sz="2800" b="1" dirty="0" smtClean="0">
                <a:solidFill>
                  <a:srgbClr val="FF00FF"/>
                </a:solidFill>
                <a:latin typeface="Comic Sans MS" pitchFamily="66" charset="0"/>
                <a:ea typeface="宋体" pitchFamily="2" charset="-122"/>
              </a:rPr>
              <a:t>input impedance</a:t>
            </a:r>
            <a:r>
              <a:rPr lang="en-US" altLang="zh-CN" sz="2400" dirty="0" smtClean="0">
                <a:latin typeface="Comic Sans MS" pitchFamily="66" charset="0"/>
                <a:ea typeface="宋体" pitchFamily="2" charset="-122"/>
              </a:rPr>
              <a:t> (</a:t>
            </a:r>
            <a:r>
              <a:rPr lang="zh-CN" altLang="en-US" sz="2400" dirty="0" smtClean="0">
                <a:latin typeface="Comic Sans MS" pitchFamily="66" charset="0"/>
                <a:ea typeface="宋体" pitchFamily="2" charset="-122"/>
              </a:rPr>
              <a:t>端口</a:t>
            </a:r>
            <a:r>
              <a:rPr lang="en-US" altLang="zh-CN" sz="2400" dirty="0" smtClean="0">
                <a:latin typeface="Comic Sans MS" pitchFamily="66" charset="0"/>
                <a:ea typeface="宋体" pitchFamily="2" charset="-122"/>
              </a:rPr>
              <a:t>1</a:t>
            </a:r>
            <a:r>
              <a:rPr lang="zh-CN" altLang="en-US" sz="2400" dirty="0" smtClean="0">
                <a:latin typeface="Comic Sans MS" pitchFamily="66" charset="0"/>
                <a:ea typeface="宋体" pitchFamily="2" charset="-122"/>
              </a:rPr>
              <a:t>的输入阻抗</a:t>
            </a:r>
            <a:r>
              <a:rPr lang="en-US" altLang="zh-CN" sz="2400" dirty="0" smtClean="0">
                <a:latin typeface="Comic Sans MS" pitchFamily="66" charset="0"/>
                <a:ea typeface="宋体" pitchFamily="2" charset="-122"/>
              </a:rPr>
              <a:t>)</a:t>
            </a:r>
            <a:endParaRPr lang="en-US" altLang="zh-CN" sz="2400" b="1" dirty="0" smtClean="0">
              <a:latin typeface="Comic Sans MS" pitchFamily="66" charset="0"/>
              <a:ea typeface="楷体_GB2312" pitchFamily="49" charset="-122"/>
            </a:endParaRPr>
          </a:p>
          <a:p>
            <a:pPr algn="just" eaLnBrk="1" hangingPunct="1">
              <a:lnSpc>
                <a:spcPct val="90000"/>
              </a:lnSpc>
            </a:pPr>
            <a:endParaRPr lang="en-US" altLang="zh-CN" sz="2400" b="1" dirty="0" smtClean="0">
              <a:latin typeface="Comic Sans MS" pitchFamily="66" charset="0"/>
              <a:ea typeface="楷体_GB2312" pitchFamily="49" charset="-122"/>
            </a:endParaRPr>
          </a:p>
          <a:p>
            <a:pPr algn="just" eaLnBrk="1" hangingPunct="1">
              <a:lnSpc>
                <a:spcPct val="90000"/>
              </a:lnSpc>
            </a:pPr>
            <a:endParaRPr lang="en-US" altLang="zh-CN" sz="1800" dirty="0" smtClean="0">
              <a:latin typeface="Times New Roman" pitchFamily="18" charset="0"/>
              <a:ea typeface="宋体" pitchFamily="2" charset="-122"/>
            </a:endParaRPr>
          </a:p>
          <a:p>
            <a:pPr algn="just" eaLnBrk="1" hangingPunct="1">
              <a:lnSpc>
                <a:spcPct val="90000"/>
              </a:lnSpc>
            </a:pPr>
            <a:endParaRPr lang="en-US" altLang="zh-CN" sz="1800" baseline="-25000" dirty="0" smtClean="0">
              <a:latin typeface="Times New Roman" pitchFamily="18" charset="0"/>
              <a:ea typeface="宋体" pitchFamily="2" charset="-122"/>
            </a:endParaRPr>
          </a:p>
          <a:p>
            <a:pPr algn="just" eaLnBrk="1" hangingPunct="1">
              <a:lnSpc>
                <a:spcPct val="90000"/>
              </a:lnSpc>
            </a:pPr>
            <a:endParaRPr lang="en-US" altLang="zh-CN" sz="1800" dirty="0" smtClean="0">
              <a:latin typeface="Times New Roman" pitchFamily="18" charset="0"/>
              <a:ea typeface="宋体" pitchFamily="2" charset="-122"/>
            </a:endParaRPr>
          </a:p>
          <a:p>
            <a:pPr algn="just" eaLnBrk="1" hangingPunct="1">
              <a:lnSpc>
                <a:spcPct val="90000"/>
              </a:lnSpc>
              <a:buFontTx/>
              <a:buNone/>
            </a:pPr>
            <a:endParaRPr lang="en-US" altLang="zh-CN" sz="2000" dirty="0" smtClean="0">
              <a:latin typeface="Times New Roman" pitchFamily="18" charset="0"/>
              <a:ea typeface="宋体" pitchFamily="2" charset="-122"/>
            </a:endParaRPr>
          </a:p>
          <a:p>
            <a:pPr eaLnBrk="1" hangingPunct="1">
              <a:lnSpc>
                <a:spcPct val="90000"/>
              </a:lnSpc>
            </a:pPr>
            <a:endParaRPr lang="en-US" altLang="zh-CN" sz="2000" dirty="0" smtClean="0">
              <a:latin typeface="Times New Roman" pitchFamily="18" charset="0"/>
              <a:ea typeface="宋体" pitchFamily="2" charset="-122"/>
            </a:endParaRPr>
          </a:p>
        </p:txBody>
      </p:sp>
      <p:sp>
        <p:nvSpPr>
          <p:cNvPr id="24580" name="Rectangle 5"/>
          <p:cNvSpPr>
            <a:spLocks noChangeArrowheads="1"/>
          </p:cNvSpPr>
          <p:nvPr/>
        </p:nvSpPr>
        <p:spPr bwMode="auto">
          <a:xfrm>
            <a:off x="3881438"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24581" name="Object 4"/>
          <p:cNvGraphicFramePr>
            <a:graphicFrameLocks noChangeAspect="1"/>
          </p:cNvGraphicFramePr>
          <p:nvPr>
            <p:extLst/>
          </p:nvPr>
        </p:nvGraphicFramePr>
        <p:xfrm>
          <a:off x="2699792" y="3068960"/>
          <a:ext cx="3200400" cy="993775"/>
        </p:xfrm>
        <a:graphic>
          <a:graphicData uri="http://schemas.openxmlformats.org/presentationml/2006/ole">
            <mc:AlternateContent xmlns:mc="http://schemas.openxmlformats.org/markup-compatibility/2006">
              <mc:Choice xmlns:v="urn:schemas-microsoft-com:vml" Requires="v">
                <p:oleObj spid="_x0000_s8204" r:id="rId3" imgW="1384300" imgH="431800" progId="Equation.DSMT4">
                  <p:embed/>
                </p:oleObj>
              </mc:Choice>
              <mc:Fallback>
                <p:oleObj r:id="rId3" imgW="1384300" imgH="431800" progId="Equation.DSMT4">
                  <p:embed/>
                  <p:pic>
                    <p:nvPicPr>
                      <p:cNvPr id="2458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3068960"/>
                        <a:ext cx="3200400" cy="993775"/>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2"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EF604DD1-CEC9-4FC0-9FA1-FC777FB1EBE9}" type="slidenum">
              <a:rPr lang="zh-CN" altLang="en-US" sz="1400" b="0"/>
              <a:pPr eaLnBrk="1" hangingPunct="1"/>
              <a:t>96</a:t>
            </a:fld>
            <a:endParaRPr lang="en-US" altLang="zh-CN" sz="1400" b="0"/>
          </a:p>
        </p:txBody>
      </p:sp>
    </p:spTree>
    <p:extLst>
      <p:ext uri="{BB962C8B-B14F-4D97-AF65-F5344CB8AC3E}">
        <p14:creationId xmlns:p14="http://schemas.microsoft.com/office/powerpoint/2010/main" val="228207276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611560" y="1844824"/>
            <a:ext cx="73914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3"/>
              </a:buBlip>
              <a:defRPr sz="3200">
                <a:solidFill>
                  <a:schemeClr val="tx1"/>
                </a:solidFill>
                <a:latin typeface="Tahoma" pitchFamily="34" charset="0"/>
              </a:defRPr>
            </a:lvl1pPr>
            <a:lvl2pPr marL="742950" indent="-285750" eaLnBrk="0" hangingPunct="0">
              <a:spcBef>
                <a:spcPct val="20000"/>
              </a:spcBef>
              <a:buSzPct val="75000"/>
              <a:buBlip>
                <a:blip r:embed="rId4"/>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r>
              <a:rPr lang="zh-CN" altLang="en-US" sz="2800" b="0" dirty="0" smtClean="0">
                <a:latin typeface="Comic Sans MS" pitchFamily="66" charset="0"/>
                <a:ea typeface="宋体" pitchFamily="2" charset="-122"/>
              </a:rPr>
              <a:t>传输阻抗</a:t>
            </a:r>
            <a:r>
              <a:rPr lang="en-US" altLang="zh-CN" sz="2800" b="0" dirty="0" smtClean="0">
                <a:latin typeface="Comic Sans MS" pitchFamily="66" charset="0"/>
                <a:ea typeface="宋体" pitchFamily="2" charset="-122"/>
              </a:rPr>
              <a:t>Z</a:t>
            </a:r>
            <a:r>
              <a:rPr lang="en-US" altLang="zh-CN" sz="2800" b="0" baseline="-25000" dirty="0" smtClean="0">
                <a:latin typeface="Comic Sans MS" pitchFamily="66" charset="0"/>
                <a:ea typeface="宋体" pitchFamily="2" charset="-122"/>
              </a:rPr>
              <a:t>12</a:t>
            </a:r>
            <a:r>
              <a:rPr lang="en-US" altLang="zh-CN" sz="2800" b="0" dirty="0" smtClean="0">
                <a:latin typeface="Comic Sans MS" pitchFamily="66" charset="0"/>
                <a:ea typeface="宋体" pitchFamily="2" charset="-122"/>
              </a:rPr>
              <a:t> </a:t>
            </a:r>
            <a:r>
              <a:rPr lang="zh-CN" altLang="en-US" sz="2800" b="0" dirty="0" smtClean="0">
                <a:latin typeface="Comic Sans MS" pitchFamily="66" charset="0"/>
                <a:ea typeface="宋体" pitchFamily="2" charset="-122"/>
              </a:rPr>
              <a:t>为端口</a:t>
            </a:r>
            <a:r>
              <a:rPr lang="en-US" altLang="zh-CN" sz="2800" b="0" dirty="0" smtClean="0">
                <a:latin typeface="Comic Sans MS" pitchFamily="66" charset="0"/>
                <a:ea typeface="宋体" pitchFamily="2" charset="-122"/>
              </a:rPr>
              <a:t>1</a:t>
            </a:r>
            <a:r>
              <a:rPr lang="zh-CN" altLang="en-US" sz="2800" b="0" dirty="0" smtClean="0">
                <a:latin typeface="Comic Sans MS" pitchFamily="66" charset="0"/>
                <a:ea typeface="宋体" pitchFamily="2" charset="-122"/>
              </a:rPr>
              <a:t>处开路时，端口</a:t>
            </a:r>
            <a:r>
              <a:rPr lang="en-US" altLang="zh-CN" sz="2800" b="0" dirty="0" smtClean="0">
                <a:latin typeface="Comic Sans MS" pitchFamily="66" charset="0"/>
                <a:ea typeface="宋体" pitchFamily="2" charset="-122"/>
              </a:rPr>
              <a:t>2</a:t>
            </a:r>
            <a:r>
              <a:rPr lang="zh-CN" altLang="en-US" sz="2800" b="0" dirty="0" smtClean="0">
                <a:latin typeface="Comic Sans MS" pitchFamily="66" charset="0"/>
                <a:ea typeface="宋体" pitchFamily="2" charset="-122"/>
              </a:rPr>
              <a:t>有电流</a:t>
            </a:r>
            <a:r>
              <a:rPr lang="en-US" altLang="zh-CN" sz="2800" dirty="0">
                <a:latin typeface="Comic Sans MS" pitchFamily="66" charset="0"/>
                <a:ea typeface="宋体" pitchFamily="2" charset="-122"/>
              </a:rPr>
              <a:t>I</a:t>
            </a:r>
            <a:r>
              <a:rPr lang="en-US" altLang="zh-CN" sz="2800" baseline="-25000" dirty="0">
                <a:latin typeface="Comic Sans MS" pitchFamily="66" charset="0"/>
                <a:ea typeface="宋体" pitchFamily="2" charset="-122"/>
              </a:rPr>
              <a:t>2</a:t>
            </a:r>
            <a:r>
              <a:rPr lang="zh-CN" altLang="en-US" sz="2800" b="0" dirty="0" smtClean="0">
                <a:latin typeface="Comic Sans MS" pitchFamily="66" charset="0"/>
                <a:ea typeface="宋体" pitchFamily="2" charset="-122"/>
              </a:rPr>
              <a:t>流入时的阻抗值</a:t>
            </a:r>
            <a:r>
              <a:rPr lang="en-US" altLang="zh-CN" sz="2800" b="0" dirty="0" smtClean="0">
                <a:latin typeface="Comic Sans MS" pitchFamily="66" charset="0"/>
                <a:ea typeface="宋体" pitchFamily="2" charset="-122"/>
              </a:rPr>
              <a:t>. </a:t>
            </a:r>
            <a:r>
              <a:rPr lang="zh-CN" altLang="en-US" sz="2800" b="0" dirty="0" smtClean="0">
                <a:latin typeface="Comic Sans MS" pitchFamily="66" charset="0"/>
                <a:ea typeface="宋体" pitchFamily="2" charset="-122"/>
              </a:rPr>
              <a:t>通过分压计算为</a:t>
            </a:r>
            <a:r>
              <a:rPr lang="en-US" altLang="zh-CN" sz="2800" b="0" dirty="0" smtClean="0">
                <a:latin typeface="Comic Sans MS" pitchFamily="66" charset="0"/>
                <a:ea typeface="宋体" pitchFamily="2" charset="-122"/>
              </a:rPr>
              <a:t>, </a:t>
            </a:r>
            <a:endParaRPr lang="en-US" altLang="zh-CN" sz="2800" b="0" dirty="0">
              <a:latin typeface="Comic Sans MS" pitchFamily="66" charset="0"/>
              <a:ea typeface="宋体" pitchFamily="2" charset="-122"/>
            </a:endParaRPr>
          </a:p>
          <a:p>
            <a:pPr algn="just" eaLnBrk="1" hangingPunct="1"/>
            <a:endParaRPr lang="en-US" altLang="zh-CN" sz="2800" b="0" dirty="0">
              <a:latin typeface="Comic Sans MS" pitchFamily="66" charset="0"/>
              <a:ea typeface="宋体" pitchFamily="2" charset="-122"/>
            </a:endParaRPr>
          </a:p>
          <a:p>
            <a:pPr algn="just" eaLnBrk="1" hangingPunct="1"/>
            <a:endParaRPr lang="en-US" altLang="zh-CN" sz="2800" b="0" dirty="0">
              <a:latin typeface="Comic Sans MS" pitchFamily="66" charset="0"/>
              <a:ea typeface="宋体" pitchFamily="2" charset="-122"/>
            </a:endParaRPr>
          </a:p>
          <a:p>
            <a:pPr algn="just" eaLnBrk="1" hangingPunct="1"/>
            <a:endParaRPr lang="en-US" altLang="zh-CN" sz="2800" b="0" dirty="0">
              <a:latin typeface="Comic Sans MS" pitchFamily="66" charset="0"/>
              <a:ea typeface="宋体" pitchFamily="2" charset="-122"/>
            </a:endParaRPr>
          </a:p>
          <a:p>
            <a:pPr algn="just" eaLnBrk="1" hangingPunct="1"/>
            <a:endParaRPr lang="en-US" altLang="zh-CN" sz="2800" b="0" dirty="0">
              <a:latin typeface="Comic Sans MS" pitchFamily="66" charset="0"/>
              <a:ea typeface="宋体" pitchFamily="2" charset="-122"/>
            </a:endParaRPr>
          </a:p>
          <a:p>
            <a:pPr algn="just" eaLnBrk="1" hangingPunct="1"/>
            <a:r>
              <a:rPr lang="en-US" altLang="zh-CN" sz="2800" b="0" dirty="0">
                <a:latin typeface="Comic Sans MS" pitchFamily="66" charset="0"/>
                <a:ea typeface="宋体" pitchFamily="2" charset="-122"/>
              </a:rPr>
              <a:t>Z</a:t>
            </a:r>
            <a:r>
              <a:rPr lang="en-US" altLang="zh-CN" sz="2800" b="0" baseline="-25000" dirty="0">
                <a:latin typeface="Comic Sans MS" pitchFamily="66" charset="0"/>
                <a:ea typeface="宋体" pitchFamily="2" charset="-122"/>
              </a:rPr>
              <a:t>12</a:t>
            </a:r>
            <a:r>
              <a:rPr lang="en-US" altLang="zh-CN" sz="2800" b="0" dirty="0">
                <a:latin typeface="Comic Sans MS" pitchFamily="66" charset="0"/>
                <a:ea typeface="宋体" pitchFamily="2" charset="-122"/>
              </a:rPr>
              <a:t> ：transfer impedance (</a:t>
            </a:r>
            <a:r>
              <a:rPr lang="zh-CN" altLang="en-US" sz="2800" dirty="0">
                <a:solidFill>
                  <a:srgbClr val="FF00FF"/>
                </a:solidFill>
                <a:latin typeface="Comic Sans MS" pitchFamily="66" charset="0"/>
                <a:ea typeface="楷体_GB2312" pitchFamily="49" charset="-122"/>
              </a:rPr>
              <a:t>转移阻抗</a:t>
            </a:r>
            <a:r>
              <a:rPr lang="en-US" altLang="zh-CN" sz="2800" b="0" dirty="0">
                <a:latin typeface="Comic Sans MS" pitchFamily="66" charset="0"/>
                <a:ea typeface="宋体" pitchFamily="2" charset="-122"/>
              </a:rPr>
              <a:t>)</a:t>
            </a:r>
          </a:p>
          <a:p>
            <a:pPr algn="just" eaLnBrk="1" hangingPunct="1"/>
            <a:endParaRPr lang="en-US" altLang="zh-CN" sz="2800" b="0" dirty="0">
              <a:latin typeface="Comic Sans MS" pitchFamily="66" charset="0"/>
              <a:ea typeface="宋体" pitchFamily="2" charset="-122"/>
            </a:endParaRPr>
          </a:p>
          <a:p>
            <a:pPr algn="just" eaLnBrk="1" hangingPunct="1"/>
            <a:endParaRPr lang="en-US" altLang="zh-CN" sz="2000" b="0" dirty="0">
              <a:latin typeface="Times New Roman" pitchFamily="18" charset="0"/>
              <a:ea typeface="宋体" pitchFamily="2" charset="-122"/>
            </a:endParaRPr>
          </a:p>
          <a:p>
            <a:pPr algn="just" eaLnBrk="1" hangingPunct="1">
              <a:buFontTx/>
              <a:buNone/>
            </a:pPr>
            <a:endParaRPr lang="en-US" altLang="zh-CN" sz="2400" b="0" dirty="0">
              <a:latin typeface="Times New Roman" pitchFamily="18" charset="0"/>
              <a:ea typeface="宋体" pitchFamily="2" charset="-122"/>
            </a:endParaRPr>
          </a:p>
          <a:p>
            <a:pPr eaLnBrk="1" hangingPunct="1"/>
            <a:endParaRPr lang="en-US" altLang="zh-CN" sz="2400" b="0" dirty="0">
              <a:latin typeface="Times New Roman" pitchFamily="18" charset="0"/>
              <a:ea typeface="宋体" pitchFamily="2" charset="-122"/>
            </a:endParaRPr>
          </a:p>
        </p:txBody>
      </p:sp>
      <p:graphicFrame>
        <p:nvGraphicFramePr>
          <p:cNvPr id="25603" name="Object 3"/>
          <p:cNvGraphicFramePr>
            <a:graphicFrameLocks noChangeAspect="1"/>
          </p:cNvGraphicFramePr>
          <p:nvPr>
            <p:extLst>
              <p:ext uri="{D42A27DB-BD31-4B8C-83A1-F6EECF244321}">
                <p14:modId xmlns:p14="http://schemas.microsoft.com/office/powerpoint/2010/main" val="1988507530"/>
              </p:ext>
            </p:extLst>
          </p:nvPr>
        </p:nvGraphicFramePr>
        <p:xfrm>
          <a:off x="2049835" y="3038128"/>
          <a:ext cx="4648200" cy="1171575"/>
        </p:xfrm>
        <a:graphic>
          <a:graphicData uri="http://schemas.openxmlformats.org/presentationml/2006/ole">
            <mc:AlternateContent xmlns:mc="http://schemas.openxmlformats.org/markup-compatibility/2006">
              <mc:Choice xmlns:v="urn:schemas-microsoft-com:vml" Requires="v">
                <p:oleObj spid="_x0000_s9228" name="Equation" r:id="rId5" imgW="1905000" imgH="482600" progId="Equation.DSMT4">
                  <p:embed/>
                </p:oleObj>
              </mc:Choice>
              <mc:Fallback>
                <p:oleObj name="Equation" r:id="rId5" imgW="1905000" imgH="482600" progId="Equation.DSMT4">
                  <p:embed/>
                  <p:pic>
                    <p:nvPicPr>
                      <p:cNvPr id="2560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9835" y="3038128"/>
                        <a:ext cx="4648200" cy="1171575"/>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4"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B572B9B4-AA0F-40F0-8076-BBFB26E52F88}" type="slidenum">
              <a:rPr lang="zh-CN" altLang="en-US" sz="1400" b="0"/>
              <a:pPr eaLnBrk="1" hangingPunct="1"/>
              <a:t>97</a:t>
            </a:fld>
            <a:endParaRPr lang="en-US" altLang="zh-CN" sz="1400" b="0"/>
          </a:p>
        </p:txBody>
      </p:sp>
    </p:spTree>
    <p:extLst>
      <p:ext uri="{BB962C8B-B14F-4D97-AF65-F5344CB8AC3E}">
        <p14:creationId xmlns:p14="http://schemas.microsoft.com/office/powerpoint/2010/main" val="74236953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685800" y="1371600"/>
            <a:ext cx="77724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3"/>
              </a:buBlip>
              <a:defRPr sz="3200">
                <a:solidFill>
                  <a:schemeClr val="tx1"/>
                </a:solidFill>
                <a:latin typeface="Tahoma" pitchFamily="34" charset="0"/>
              </a:defRPr>
            </a:lvl1pPr>
            <a:lvl2pPr marL="742950" indent="-285750" eaLnBrk="0" hangingPunct="0">
              <a:spcBef>
                <a:spcPct val="20000"/>
              </a:spcBef>
              <a:buSzPct val="75000"/>
              <a:buBlip>
                <a:blip r:embed="rId4"/>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endParaRPr lang="en-US" altLang="zh-CN" sz="2000" b="0" dirty="0">
              <a:latin typeface="Times New Roman" pitchFamily="18" charset="0"/>
              <a:ea typeface="宋体" pitchFamily="2" charset="-122"/>
            </a:endParaRPr>
          </a:p>
          <a:p>
            <a:pPr algn="just" eaLnBrk="1" hangingPunct="1"/>
            <a:r>
              <a:rPr lang="zh-CN" altLang="en-US" sz="2800" b="0" dirty="0" smtClean="0">
                <a:latin typeface="Comic Sans MS" pitchFamily="66" charset="0"/>
                <a:ea typeface="宋体" pitchFamily="2" charset="-122"/>
              </a:rPr>
              <a:t>由于此网络是互易无耗的网络</a:t>
            </a:r>
            <a:r>
              <a:rPr lang="en-US" altLang="zh-CN" sz="2800" b="0" dirty="0" smtClean="0">
                <a:latin typeface="Comic Sans MS" pitchFamily="66" charset="0"/>
                <a:ea typeface="宋体" pitchFamily="2" charset="-122"/>
              </a:rPr>
              <a:t> Z</a:t>
            </a:r>
            <a:r>
              <a:rPr lang="en-US" altLang="zh-CN" sz="2800" b="0" baseline="-25000" dirty="0" smtClean="0">
                <a:latin typeface="Comic Sans MS" pitchFamily="66" charset="0"/>
                <a:ea typeface="宋体" pitchFamily="2" charset="-122"/>
              </a:rPr>
              <a:t>21</a:t>
            </a:r>
            <a:r>
              <a:rPr lang="en-US" altLang="zh-CN" sz="2800" b="0" dirty="0" smtClean="0">
                <a:latin typeface="Comic Sans MS" pitchFamily="66" charset="0"/>
                <a:ea typeface="宋体" pitchFamily="2" charset="-122"/>
              </a:rPr>
              <a:t>=Z</a:t>
            </a:r>
            <a:r>
              <a:rPr lang="en-US" altLang="zh-CN" sz="2800" b="0" baseline="-25000" dirty="0" smtClean="0">
                <a:latin typeface="Comic Sans MS" pitchFamily="66" charset="0"/>
                <a:ea typeface="宋体" pitchFamily="2" charset="-122"/>
              </a:rPr>
              <a:t>12</a:t>
            </a:r>
            <a:r>
              <a:rPr lang="en-US" altLang="zh-CN" sz="2800" b="0" dirty="0" smtClean="0">
                <a:latin typeface="Comic Sans MS" pitchFamily="66" charset="0"/>
                <a:ea typeface="宋体" pitchFamily="2" charset="-122"/>
              </a:rPr>
              <a:t>,</a:t>
            </a:r>
            <a:r>
              <a:rPr lang="zh-CN" altLang="en-US" sz="2800" b="0" dirty="0" smtClean="0">
                <a:latin typeface="Comic Sans MS" pitchFamily="66" charset="0"/>
                <a:ea typeface="宋体" pitchFamily="2" charset="-122"/>
              </a:rPr>
              <a:t>。计算的</a:t>
            </a:r>
            <a:r>
              <a:rPr lang="en-US" altLang="zh-CN" sz="2800" b="0" dirty="0" smtClean="0">
                <a:latin typeface="Comic Sans MS" pitchFamily="66" charset="0"/>
                <a:ea typeface="宋体" pitchFamily="2" charset="-122"/>
              </a:rPr>
              <a:t> </a:t>
            </a:r>
            <a:r>
              <a:rPr lang="en-US" altLang="zh-CN" sz="2800" b="0" dirty="0">
                <a:latin typeface="Comic Sans MS" pitchFamily="66" charset="0"/>
                <a:ea typeface="宋体" pitchFamily="2" charset="-122"/>
              </a:rPr>
              <a:t>Z</a:t>
            </a:r>
            <a:r>
              <a:rPr lang="en-US" altLang="zh-CN" sz="2800" b="0" baseline="-25000" dirty="0">
                <a:latin typeface="Comic Sans MS" pitchFamily="66" charset="0"/>
                <a:ea typeface="宋体" pitchFamily="2" charset="-122"/>
              </a:rPr>
              <a:t>22</a:t>
            </a:r>
            <a:r>
              <a:rPr lang="en-US" altLang="zh-CN" sz="2800" b="0" dirty="0">
                <a:latin typeface="Comic Sans MS" pitchFamily="66" charset="0"/>
                <a:ea typeface="宋体" pitchFamily="2" charset="-122"/>
              </a:rPr>
              <a:t> </a:t>
            </a:r>
            <a:r>
              <a:rPr lang="zh-CN" altLang="en-US" sz="2800" dirty="0" smtClean="0">
                <a:latin typeface="Comic Sans MS" pitchFamily="66" charset="0"/>
                <a:ea typeface="宋体" pitchFamily="2" charset="-122"/>
              </a:rPr>
              <a:t>的值为</a:t>
            </a:r>
            <a:endParaRPr lang="en-US" altLang="zh-CN" sz="2800" b="0" dirty="0">
              <a:latin typeface="Comic Sans MS" pitchFamily="66" charset="0"/>
              <a:ea typeface="宋体" pitchFamily="2" charset="-122"/>
            </a:endParaRPr>
          </a:p>
          <a:p>
            <a:pPr algn="just" eaLnBrk="1" hangingPunct="1"/>
            <a:endParaRPr lang="en-US" altLang="zh-CN" sz="2800" b="0" dirty="0">
              <a:latin typeface="Comic Sans MS" pitchFamily="66" charset="0"/>
              <a:ea typeface="宋体" pitchFamily="2" charset="-122"/>
            </a:endParaRPr>
          </a:p>
          <a:p>
            <a:pPr algn="just" eaLnBrk="1" hangingPunct="1"/>
            <a:endParaRPr lang="en-US" altLang="zh-CN" sz="2800" b="0" dirty="0">
              <a:latin typeface="Comic Sans MS" pitchFamily="66" charset="0"/>
              <a:ea typeface="宋体" pitchFamily="2" charset="-122"/>
            </a:endParaRPr>
          </a:p>
          <a:p>
            <a:pPr algn="just" eaLnBrk="1" hangingPunct="1"/>
            <a:endParaRPr lang="en-US" altLang="zh-CN" sz="2800" b="0" dirty="0">
              <a:latin typeface="Comic Sans MS" pitchFamily="66" charset="0"/>
              <a:ea typeface="宋体" pitchFamily="2" charset="-122"/>
            </a:endParaRPr>
          </a:p>
          <a:p>
            <a:pPr algn="just" eaLnBrk="1" hangingPunct="1"/>
            <a:r>
              <a:rPr lang="en-US" altLang="zh-CN" sz="2800" b="0" dirty="0">
                <a:latin typeface="Comic Sans MS" pitchFamily="66" charset="0"/>
                <a:ea typeface="宋体" pitchFamily="2" charset="-122"/>
              </a:rPr>
              <a:t>Z</a:t>
            </a:r>
            <a:r>
              <a:rPr lang="en-US" altLang="zh-CN" sz="2800" b="0" baseline="-25000" dirty="0">
                <a:latin typeface="Comic Sans MS" pitchFamily="66" charset="0"/>
                <a:ea typeface="宋体" pitchFamily="2" charset="-122"/>
              </a:rPr>
              <a:t>22</a:t>
            </a:r>
            <a:r>
              <a:rPr lang="en-US" altLang="zh-CN" sz="2800" b="0" dirty="0">
                <a:latin typeface="Comic Sans MS" pitchFamily="66" charset="0"/>
                <a:ea typeface="宋体" pitchFamily="2" charset="-122"/>
              </a:rPr>
              <a:t>: </a:t>
            </a:r>
            <a:r>
              <a:rPr lang="zh-CN" altLang="en-US" sz="2800" b="0" dirty="0">
                <a:latin typeface="楷体_GB2312" pitchFamily="49" charset="-122"/>
                <a:ea typeface="楷体_GB2312" pitchFamily="49" charset="-122"/>
              </a:rPr>
              <a:t>端口</a:t>
            </a:r>
            <a:r>
              <a:rPr lang="en-US" altLang="zh-CN" sz="2800" b="0" dirty="0">
                <a:latin typeface="楷体_GB2312" pitchFamily="49" charset="-122"/>
                <a:ea typeface="楷体_GB2312" pitchFamily="49" charset="-122"/>
              </a:rPr>
              <a:t>2</a:t>
            </a:r>
            <a:r>
              <a:rPr lang="zh-CN" altLang="en-US" sz="2800" b="0" dirty="0">
                <a:latin typeface="楷体_GB2312" pitchFamily="49" charset="-122"/>
                <a:ea typeface="楷体_GB2312" pitchFamily="49" charset="-122"/>
              </a:rPr>
              <a:t>的输入阻抗</a:t>
            </a:r>
          </a:p>
          <a:p>
            <a:pPr algn="just" eaLnBrk="1" hangingPunct="1"/>
            <a:endParaRPr lang="en-US" altLang="zh-CN" sz="2800" b="0" baseline="-25000" dirty="0">
              <a:latin typeface="Comic Sans MS" pitchFamily="66" charset="0"/>
              <a:ea typeface="宋体" pitchFamily="2" charset="-122"/>
            </a:endParaRPr>
          </a:p>
          <a:p>
            <a:pPr algn="just" eaLnBrk="1" hangingPunct="1"/>
            <a:endParaRPr lang="en-US" altLang="zh-CN" sz="2000" b="0" dirty="0">
              <a:latin typeface="Times New Roman" pitchFamily="18" charset="0"/>
              <a:ea typeface="宋体" pitchFamily="2" charset="-122"/>
            </a:endParaRPr>
          </a:p>
          <a:p>
            <a:pPr algn="just" eaLnBrk="1" hangingPunct="1">
              <a:buFontTx/>
              <a:buNone/>
            </a:pPr>
            <a:endParaRPr lang="en-US" altLang="zh-CN" sz="2400" b="0" dirty="0">
              <a:latin typeface="Times New Roman" pitchFamily="18" charset="0"/>
              <a:ea typeface="宋体" pitchFamily="2" charset="-122"/>
            </a:endParaRPr>
          </a:p>
          <a:p>
            <a:pPr eaLnBrk="1" hangingPunct="1"/>
            <a:endParaRPr lang="en-US" altLang="zh-CN" sz="2400" b="0" dirty="0">
              <a:latin typeface="Times New Roman" pitchFamily="18" charset="0"/>
              <a:ea typeface="宋体" pitchFamily="2" charset="-122"/>
            </a:endParaRPr>
          </a:p>
        </p:txBody>
      </p:sp>
      <p:graphicFrame>
        <p:nvGraphicFramePr>
          <p:cNvPr id="26627" name="Object 3"/>
          <p:cNvGraphicFramePr>
            <a:graphicFrameLocks noChangeAspect="1"/>
          </p:cNvGraphicFramePr>
          <p:nvPr>
            <p:extLst/>
          </p:nvPr>
        </p:nvGraphicFramePr>
        <p:xfrm>
          <a:off x="2771775" y="2996952"/>
          <a:ext cx="2997200" cy="912812"/>
        </p:xfrm>
        <a:graphic>
          <a:graphicData uri="http://schemas.openxmlformats.org/presentationml/2006/ole">
            <mc:AlternateContent xmlns:mc="http://schemas.openxmlformats.org/markup-compatibility/2006">
              <mc:Choice xmlns:v="urn:schemas-microsoft-com:vml" Requires="v">
                <p:oleObj spid="_x0000_s10252" name="Equation" r:id="rId5" imgW="1409088" imgH="431613" progId="Equation.DSMT4">
                  <p:embed/>
                </p:oleObj>
              </mc:Choice>
              <mc:Fallback>
                <p:oleObj name="Equation" r:id="rId5" imgW="1409088" imgH="431613" progId="Equation.DSMT4">
                  <p:embed/>
                  <p:pic>
                    <p:nvPicPr>
                      <p:cNvPr id="2662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2996952"/>
                        <a:ext cx="2997200" cy="912812"/>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28"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EE2139F2-2BCA-4703-B57F-2771704E2D2B}" type="slidenum">
              <a:rPr lang="zh-CN" altLang="en-US" sz="1400" b="0"/>
              <a:pPr eaLnBrk="1" hangingPunct="1"/>
              <a:t>98</a:t>
            </a:fld>
            <a:endParaRPr lang="en-US" altLang="zh-CN" sz="1400" b="0"/>
          </a:p>
        </p:txBody>
      </p:sp>
    </p:spTree>
    <p:extLst>
      <p:ext uri="{BB962C8B-B14F-4D97-AF65-F5344CB8AC3E}">
        <p14:creationId xmlns:p14="http://schemas.microsoft.com/office/powerpoint/2010/main" val="425629147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49155" name="文本框 5"/>
          <p:cNvSpPr txBox="1">
            <a:spLocks noChangeArrowheads="1"/>
          </p:cNvSpPr>
          <p:nvPr/>
        </p:nvSpPr>
        <p:spPr bwMode="auto">
          <a:xfrm>
            <a:off x="-108520" y="5851525"/>
            <a:ext cx="5256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dirty="0">
                <a:ea typeface="宋体" panose="02010600030101010101" pitchFamily="2" charset="-122"/>
              </a:rPr>
              <a:t>无耗网络</a:t>
            </a:r>
          </a:p>
        </p:txBody>
      </p:sp>
      <mc:AlternateContent xmlns:mc="http://schemas.openxmlformats.org/markup-compatibility/2006" xmlns:a14="http://schemas.microsoft.com/office/drawing/2010/main">
        <mc:Choice Requires="a14">
          <p:sp>
            <p:nvSpPr>
              <p:cNvPr id="2" name="文本框 1"/>
              <p:cNvSpPr txBox="1"/>
              <p:nvPr/>
            </p:nvSpPr>
            <p:spPr>
              <a:xfrm>
                <a:off x="3631042" y="5597610"/>
                <a:ext cx="1228990" cy="360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𝑍</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𝑍</m:t>
                      </m:r>
                      <m:r>
                        <a:rPr lang="en-US" altLang="zh-CN" b="0" i="1" baseline="30000" smtClean="0">
                          <a:solidFill>
                            <a:srgbClr val="FF0000"/>
                          </a:solidFill>
                          <a:latin typeface="Cambria Math" panose="02040503050406030204" pitchFamily="18" charset="0"/>
                        </a:rPr>
                        <m:t>∗</m:t>
                      </m:r>
                    </m:oMath>
                  </m:oMathPara>
                </a14:m>
                <a:endParaRPr lang="zh-CN" altLang="en-US" baseline="30000" dirty="0">
                  <a:solidFill>
                    <a:srgbClr val="FF0000"/>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631042" y="5597610"/>
                <a:ext cx="1228990" cy="360804"/>
              </a:xfrm>
              <a:prstGeom prst="rect">
                <a:avLst/>
              </a:prstGeom>
              <a:blipFill>
                <a:blip r:embed="rId3"/>
                <a:stretch>
                  <a:fillRect l="-6468" t="-1695" r="-1493" b="-118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631042" y="6101666"/>
                <a:ext cx="1235402" cy="360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𝑌</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𝑌</m:t>
                      </m:r>
                      <m:r>
                        <a:rPr lang="en-US" altLang="zh-CN" b="0" i="1" baseline="30000" smtClean="0">
                          <a:solidFill>
                            <a:srgbClr val="FF0000"/>
                          </a:solidFill>
                          <a:latin typeface="Cambria Math" panose="02040503050406030204" pitchFamily="18" charset="0"/>
                        </a:rPr>
                        <m:t>∗</m:t>
                      </m:r>
                    </m:oMath>
                  </m:oMathPara>
                </a14:m>
                <a:endParaRPr lang="zh-CN" altLang="en-US" baseline="30000" dirty="0">
                  <a:solidFill>
                    <a:srgbClr val="FF0000"/>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631042" y="6101666"/>
                <a:ext cx="1235402" cy="360804"/>
              </a:xfrm>
              <a:prstGeom prst="rect">
                <a:avLst/>
              </a:prstGeom>
              <a:blipFill>
                <a:blip r:embed="rId4"/>
                <a:stretch>
                  <a:fillRect l="-6436" t="-1695" r="-1485" b="-10169"/>
                </a:stretch>
              </a:blipFill>
            </p:spPr>
            <p:txBody>
              <a:bodyPr/>
              <a:lstStyle/>
              <a:p>
                <a:r>
                  <a:rPr lang="zh-CN" altLang="en-US">
                    <a:noFill/>
                  </a:rPr>
                  <a:t> </a:t>
                </a:r>
              </a:p>
            </p:txBody>
          </p:sp>
        </mc:Fallback>
      </mc:AlternateContent>
      <p:sp>
        <p:nvSpPr>
          <p:cNvPr id="3" name="文本框 5">
            <a:extLst>
              <a:ext uri="{FF2B5EF4-FFF2-40B4-BE49-F238E27FC236}">
                <a16:creationId xmlns:a16="http://schemas.microsoft.com/office/drawing/2014/main" id="{86F42740-B8F0-3DBA-F66F-4B1A40693B3F}"/>
              </a:ext>
            </a:extLst>
          </p:cNvPr>
          <p:cNvSpPr txBox="1">
            <a:spLocks noChangeArrowheads="1"/>
          </p:cNvSpPr>
          <p:nvPr/>
        </p:nvSpPr>
        <p:spPr bwMode="auto">
          <a:xfrm>
            <a:off x="-36512" y="4208741"/>
            <a:ext cx="5256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dirty="0">
                <a:ea typeface="宋体" panose="02010600030101010101" pitchFamily="2" charset="-122"/>
              </a:rPr>
              <a:t>互易网络</a:t>
            </a:r>
          </a:p>
        </p:txBody>
      </p:sp>
      <p:pic>
        <p:nvPicPr>
          <p:cNvPr id="4" name="图片 3">
            <a:extLst>
              <a:ext uri="{FF2B5EF4-FFF2-40B4-BE49-F238E27FC236}">
                <a16:creationId xmlns:a16="http://schemas.microsoft.com/office/drawing/2014/main" id="{6BBE8462-59CE-03A7-025D-C1944DB38324}"/>
              </a:ext>
            </a:extLst>
          </p:cNvPr>
          <p:cNvPicPr>
            <a:picLocks noChangeAspect="1"/>
          </p:cNvPicPr>
          <p:nvPr/>
        </p:nvPicPr>
        <p:blipFill>
          <a:blip r:embed="rId5"/>
          <a:stretch>
            <a:fillRect/>
          </a:stretch>
        </p:blipFill>
        <p:spPr>
          <a:xfrm>
            <a:off x="3631042" y="4051215"/>
            <a:ext cx="1097375" cy="835224"/>
          </a:xfrm>
          <a:prstGeom prst="rect">
            <a:avLst/>
          </a:prstGeom>
        </p:spPr>
      </p:pic>
      <p:sp>
        <p:nvSpPr>
          <p:cNvPr id="6" name="文本框 5">
            <a:extLst>
              <a:ext uri="{FF2B5EF4-FFF2-40B4-BE49-F238E27FC236}">
                <a16:creationId xmlns:a16="http://schemas.microsoft.com/office/drawing/2014/main" id="{5D8585B0-062E-FE5F-9B8F-FAD86C095C4C}"/>
              </a:ext>
            </a:extLst>
          </p:cNvPr>
          <p:cNvSpPr txBox="1"/>
          <p:nvPr/>
        </p:nvSpPr>
        <p:spPr>
          <a:xfrm>
            <a:off x="3779913" y="2591624"/>
            <a:ext cx="4772024" cy="830997"/>
          </a:xfrm>
          <a:prstGeom prst="rect">
            <a:avLst/>
          </a:prstGeom>
          <a:noFill/>
        </p:spPr>
        <p:txBody>
          <a:bodyPr wrap="square">
            <a:spAutoFit/>
          </a:bodyPr>
          <a:lstStyle/>
          <a:p>
            <a:pPr>
              <a:spcBef>
                <a:spcPct val="0"/>
              </a:spcBef>
            </a:pPr>
            <a:r>
              <a:rPr lang="en-US" altLang="zh-CN" sz="2400" b="1" i="1" dirty="0">
                <a:solidFill>
                  <a:srgbClr val="FF0000"/>
                </a:solidFill>
                <a:ea typeface="宋体" panose="02010600030101010101" pitchFamily="2" charset="-122"/>
              </a:rPr>
              <a:t>ZY</a:t>
            </a:r>
            <a:r>
              <a:rPr lang="en-US" altLang="zh-CN" sz="2400" b="0" dirty="0">
                <a:solidFill>
                  <a:srgbClr val="FF0000"/>
                </a:solidFill>
                <a:ea typeface="宋体" panose="02010600030101010101" pitchFamily="2" charset="-122"/>
              </a:rPr>
              <a:t>=</a:t>
            </a:r>
            <a:r>
              <a:rPr lang="en-US" altLang="zh-CN" sz="2400" b="1" i="1" dirty="0">
                <a:solidFill>
                  <a:srgbClr val="FF0000"/>
                </a:solidFill>
                <a:ea typeface="宋体" panose="02010600030101010101" pitchFamily="2" charset="-122"/>
              </a:rPr>
              <a:t>U</a:t>
            </a:r>
          </a:p>
          <a:p>
            <a:pPr>
              <a:spcBef>
                <a:spcPct val="0"/>
              </a:spcBef>
            </a:pPr>
            <a:r>
              <a:rPr lang="en-US" altLang="zh-CN" sz="2400" b="1" i="1" dirty="0">
                <a:solidFill>
                  <a:srgbClr val="FF0000"/>
                </a:solidFill>
                <a:ea typeface="宋体" panose="02010600030101010101" pitchFamily="2" charset="-122"/>
              </a:rPr>
              <a:t>ZY</a:t>
            </a:r>
            <a:r>
              <a:rPr lang="zh-CN" altLang="en-US" sz="2400" b="0" dirty="0">
                <a:solidFill>
                  <a:srgbClr val="FF0000"/>
                </a:solidFill>
                <a:ea typeface="宋体" panose="02010600030101010101" pitchFamily="2" charset="-122"/>
              </a:rPr>
              <a:t>互为逆矩阵</a:t>
            </a:r>
            <a:endParaRPr lang="en-US" altLang="zh-CN" sz="2400" i="1" dirty="0">
              <a:solidFill>
                <a:srgbClr val="FF0000"/>
              </a:solidFill>
              <a:ea typeface="宋体" panose="02010600030101010101" pitchFamily="2" charset="-122"/>
            </a:endParaRPr>
          </a:p>
        </p:txBody>
      </p:sp>
      <p:sp>
        <p:nvSpPr>
          <p:cNvPr id="9" name="文本框 5">
            <a:extLst>
              <a:ext uri="{FF2B5EF4-FFF2-40B4-BE49-F238E27FC236}">
                <a16:creationId xmlns:a16="http://schemas.microsoft.com/office/drawing/2014/main" id="{026E9B31-4CCE-26DE-7BB1-B0F736111D37}"/>
              </a:ext>
            </a:extLst>
          </p:cNvPr>
          <p:cNvSpPr txBox="1">
            <a:spLocks noChangeArrowheads="1"/>
          </p:cNvSpPr>
          <p:nvPr/>
        </p:nvSpPr>
        <p:spPr bwMode="auto">
          <a:xfrm>
            <a:off x="-252535" y="2744507"/>
            <a:ext cx="403244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dirty="0">
                <a:ea typeface="宋体" panose="02010600030101010101" pitchFamily="2" charset="-122"/>
              </a:rPr>
              <a:t>阻抗、导纳矩阵关系</a:t>
            </a:r>
          </a:p>
        </p:txBody>
      </p:sp>
      <p:sp>
        <p:nvSpPr>
          <p:cNvPr id="10" name="文本框 9">
            <a:extLst>
              <a:ext uri="{FF2B5EF4-FFF2-40B4-BE49-F238E27FC236}">
                <a16:creationId xmlns:a16="http://schemas.microsoft.com/office/drawing/2014/main" id="{AC71163F-C956-74BC-1D04-8B2E70932708}"/>
              </a:ext>
            </a:extLst>
          </p:cNvPr>
          <p:cNvSpPr txBox="1"/>
          <p:nvPr/>
        </p:nvSpPr>
        <p:spPr>
          <a:xfrm>
            <a:off x="3419872" y="1633984"/>
            <a:ext cx="4680520" cy="707886"/>
          </a:xfrm>
          <a:prstGeom prst="rect">
            <a:avLst/>
          </a:prstGeom>
          <a:noFill/>
        </p:spPr>
        <p:txBody>
          <a:bodyPr wrap="square" rtlCol="0">
            <a:spAutoFit/>
          </a:bodyPr>
          <a:lstStyle/>
          <a:p>
            <a:r>
              <a:rPr lang="zh-CN" altLang="en-US" sz="4000" b="1" dirty="0"/>
              <a:t>总结</a:t>
            </a:r>
            <a:r>
              <a:rPr lang="en-US" altLang="zh-CN" sz="4000" b="1" dirty="0"/>
              <a:t>1</a:t>
            </a:r>
            <a:endParaRPr lang="zh-CN" altLang="en-US" sz="4000" b="1" dirty="0"/>
          </a:p>
        </p:txBody>
      </p:sp>
    </p:spTree>
    <p:extLst>
      <p:ext uri="{BB962C8B-B14F-4D97-AF65-F5344CB8AC3E}">
        <p14:creationId xmlns:p14="http://schemas.microsoft.com/office/powerpoint/2010/main" val="2676202894"/>
      </p:ext>
    </p:extLst>
  </p:cSld>
  <p:clrMapOvr>
    <a:masterClrMapping/>
  </p:clrMapOvr>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隶书"/>
        <a:cs typeface=""/>
      </a:majorFont>
      <a:minorFont>
        <a:latin typeface="Times New Roman"/>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23127</TotalTime>
  <Words>9214</Words>
  <Application>Microsoft Office PowerPoint</Application>
  <PresentationFormat>全屏显示(4:3)</PresentationFormat>
  <Paragraphs>1310</Paragraphs>
  <Slides>145</Slides>
  <Notes>65</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3</vt:i4>
      </vt:variant>
      <vt:variant>
        <vt:lpstr>幻灯片标题</vt:lpstr>
      </vt:variant>
      <vt:variant>
        <vt:i4>145</vt:i4>
      </vt:variant>
    </vt:vector>
  </HeadingPairs>
  <TitlesOfParts>
    <vt:vector size="166" baseType="lpstr">
      <vt:lpstr>Helvetica Neue</vt:lpstr>
      <vt:lpstr>TimesNewRoman</vt:lpstr>
      <vt:lpstr>TimesNewRoman,Italic</vt:lpstr>
      <vt:lpstr>WPGreekCentury</vt:lpstr>
      <vt:lpstr>WPMathA</vt:lpstr>
      <vt:lpstr>等线</vt:lpstr>
      <vt:lpstr>黑体</vt:lpstr>
      <vt:lpstr>楷体_GB2312</vt:lpstr>
      <vt:lpstr>隶书</vt:lpstr>
      <vt:lpstr>宋体</vt:lpstr>
      <vt:lpstr>Arial</vt:lpstr>
      <vt:lpstr>Cambria Math</vt:lpstr>
      <vt:lpstr>Comic Sans MS</vt:lpstr>
      <vt:lpstr>Symbol</vt:lpstr>
      <vt:lpstr>Tahoma</vt:lpstr>
      <vt:lpstr>Times New Roman</vt:lpstr>
      <vt:lpstr>Wingdings</vt:lpstr>
      <vt:lpstr>默认设计模板</vt:lpstr>
      <vt:lpstr>Equation</vt:lpstr>
      <vt:lpstr>Equation.DSMT4</vt:lpstr>
      <vt:lpstr>Graph</vt:lpstr>
      <vt:lpstr>PowerPoint 演示文稿</vt:lpstr>
      <vt:lpstr>PowerPoint 演示文稿</vt:lpstr>
      <vt:lpstr>史密斯圆图 </vt:lpstr>
      <vt:lpstr>简介</vt:lpstr>
      <vt:lpstr>常见的传输线问题</vt:lpstr>
      <vt:lpstr>PowerPoint 演示文稿</vt:lpstr>
      <vt:lpstr>史密斯圆图 </vt:lpstr>
      <vt:lpstr>史密斯圆图 </vt:lpstr>
      <vt:lpstr>史密斯圆图 </vt:lpstr>
      <vt:lpstr>史密斯圆图 </vt:lpstr>
      <vt:lpstr>史密斯圆图 </vt:lpstr>
      <vt:lpstr>史密斯圆图 </vt:lpstr>
      <vt:lpstr>史密斯圆图 </vt:lpstr>
      <vt:lpstr>史密斯圆图 </vt:lpstr>
      <vt:lpstr>史密斯圆图 </vt:lpstr>
      <vt:lpstr>史密斯圆图 </vt:lpstr>
      <vt:lpstr>史密斯圆图 </vt:lpstr>
      <vt:lpstr>传输线上任一点处的阻抗</vt:lpstr>
      <vt:lpstr>PowerPoint 演示文稿</vt:lpstr>
      <vt:lpstr>旋转方向的选择问题</vt:lpstr>
      <vt:lpstr>旋转方向的选择问题</vt:lpstr>
      <vt:lpstr>电长度和物理长度</vt:lpstr>
      <vt:lpstr>关于史密斯原图的一些结论</vt:lpstr>
      <vt:lpstr>PowerPoint 演示文稿</vt:lpstr>
      <vt:lpstr>PowerPoint 演示文稿</vt:lpstr>
      <vt:lpstr>PowerPoint 演示文稿</vt:lpstr>
      <vt:lpstr>PowerPoint 演示文稿</vt:lpstr>
      <vt:lpstr>在Smith Chart上可以确定的参数</vt:lpstr>
      <vt:lpstr>史密斯圆图 </vt:lpstr>
      <vt:lpstr>史密斯圆图 </vt:lpstr>
      <vt:lpstr>史密斯圆图 </vt:lpstr>
      <vt:lpstr>史密斯圆图 </vt:lpstr>
      <vt:lpstr>史密斯圆图 </vt:lpstr>
      <vt:lpstr>史密斯圆图 </vt:lpstr>
      <vt:lpstr>史密斯圆图 </vt:lpstr>
      <vt:lpstr>史密斯圆图 </vt:lpstr>
      <vt:lpstr>例子 1</vt:lpstr>
      <vt:lpstr>PowerPoint 演示文稿</vt:lpstr>
      <vt:lpstr>PowerPoint 演示文稿</vt:lpstr>
      <vt:lpstr>PowerPoint 演示文稿</vt:lpstr>
      <vt:lpstr>PowerPoint 演示文稿</vt:lpstr>
      <vt:lpstr>应用史密斯原图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史密斯圆图 </vt:lpstr>
      <vt:lpstr>史密斯圆图 </vt:lpstr>
      <vt:lpstr>史密斯圆图 </vt:lpstr>
      <vt:lpstr>史密斯圆图 </vt:lpstr>
      <vt:lpstr>史密斯圆图 </vt:lpstr>
      <vt:lpstr>5.2 射频微波网络理论 </vt:lpstr>
      <vt:lpstr>微波网络理论的发展</vt:lpstr>
      <vt:lpstr>PowerPoint 演示文稿</vt:lpstr>
      <vt:lpstr>射频微波网络理论 </vt:lpstr>
      <vt:lpstr>射频微波网络理论 </vt:lpstr>
      <vt:lpstr>PowerPoint 演示文稿</vt:lpstr>
      <vt:lpstr>本章的学习思路和内容(**)</vt:lpstr>
      <vt:lpstr>5.2.1 Microwave one-port network(微波一端口网络)</vt:lpstr>
      <vt:lpstr>Definition of  one-port network</vt:lpstr>
      <vt:lpstr>PowerPoint 演示文稿</vt:lpstr>
      <vt:lpstr>Power flow for one-port network</vt:lpstr>
      <vt:lpstr>PowerPoint 演示文稿</vt:lpstr>
      <vt:lpstr>PowerPoint 演示文稿</vt:lpstr>
      <vt:lpstr>PowerPoint 演示文稿</vt:lpstr>
      <vt:lpstr>PowerPoint 演示文稿</vt:lpstr>
      <vt:lpstr>   physical explanation</vt:lpstr>
      <vt:lpstr>Input Impedance of one-port network</vt:lpstr>
      <vt:lpstr>PowerPoint 演示文稿</vt:lpstr>
      <vt:lpstr>PowerPoint 演示文稿</vt:lpstr>
      <vt:lpstr>Physical explanation</vt:lpstr>
      <vt:lpstr>PowerPoint 演示文稿</vt:lpstr>
      <vt:lpstr>射频微波网络理论 </vt:lpstr>
      <vt:lpstr>射频微波网络理论 </vt:lpstr>
      <vt:lpstr>射频微波网络理论 </vt:lpstr>
      <vt:lpstr>射频微波网络理论 </vt:lpstr>
      <vt:lpstr>5.2.2 阻抗矩阵[Z]导纳矩阵 [Y]</vt:lpstr>
      <vt:lpstr>简 介</vt:lpstr>
      <vt:lpstr>Impedance Matrix [Z] 阻抗矩阵</vt:lpstr>
      <vt:lpstr>PowerPoint 演示文稿</vt:lpstr>
      <vt:lpstr>射频微波网络理论 </vt:lpstr>
      <vt:lpstr>射频微波网络理论 </vt:lpstr>
      <vt:lpstr>射频微波网络理论 </vt:lpstr>
      <vt:lpstr>出发点 &amp;应用 </vt:lpstr>
      <vt:lpstr>PowerPoint 演示文稿</vt:lpstr>
      <vt:lpstr>射频微波网络理论 </vt:lpstr>
      <vt:lpstr>射频微波网络理论 </vt:lpstr>
      <vt:lpstr>射频微波网络理论 </vt:lpstr>
      <vt:lpstr>射频微波网络理论 </vt:lpstr>
      <vt:lpstr>PowerPoint 演示文稿</vt:lpstr>
      <vt:lpstr>PowerPoint 演示文稿</vt:lpstr>
      <vt:lpstr>解析</vt:lpstr>
      <vt:lpstr>PowerPoint 演示文稿</vt:lpstr>
      <vt:lpstr>PowerPoint 演示文稿</vt:lpstr>
      <vt:lpstr>射频微波网络理论 </vt:lpstr>
      <vt:lpstr>射频微波网络理论 </vt:lpstr>
      <vt:lpstr>PowerPoint 演示文稿</vt:lpstr>
      <vt:lpstr>PowerPoint 演示文稿</vt:lpstr>
      <vt:lpstr>散射参数的外在表现形式</vt:lpstr>
      <vt:lpstr>散射参数的定义</vt:lpstr>
      <vt:lpstr>射频微波网络理论 </vt:lpstr>
      <vt:lpstr>散射矩阵的每个参量</vt:lpstr>
      <vt:lpstr>PowerPoint 演示文稿</vt:lpstr>
      <vt:lpstr>射频微波网络理论 </vt:lpstr>
      <vt:lpstr>S参数的物理意义（*）</vt:lpstr>
      <vt:lpstr>射频微波网络理论 </vt:lpstr>
      <vt:lpstr>射频微波网络理论 </vt:lpstr>
      <vt:lpstr>射频微波网络理论 </vt:lpstr>
      <vt:lpstr>PowerPoint 演示文稿</vt:lpstr>
      <vt:lpstr>解析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线性互易网络的测试方法</vt:lpstr>
      <vt:lpstr>射频微波网络理论 </vt:lpstr>
      <vt:lpstr>射频微波网络理论 </vt:lpstr>
      <vt:lpstr>射频微波网络理论 </vt:lpstr>
      <vt:lpstr>射频微波网络理论 </vt:lpstr>
      <vt:lpstr>射频微波网络理论 </vt:lpstr>
      <vt:lpstr>射频微波网络理论 </vt:lpstr>
      <vt:lpstr>射频微波网络理论 </vt:lpstr>
      <vt:lpstr>射频微波网络理论 </vt:lpstr>
      <vt:lpstr>射频微波网络理论 </vt:lpstr>
      <vt:lpstr>PowerPoint 演示文稿</vt:lpstr>
      <vt:lpstr> </vt:lpstr>
      <vt:lpstr>解析</vt:lpstr>
      <vt:lpstr>PowerPoint 演示文稿</vt:lpstr>
      <vt:lpstr>PowerPoint 演示文稿</vt:lpstr>
      <vt:lpstr>射频微波网络理论 </vt:lpstr>
      <vt:lpstr>射频微波网络理论 </vt:lpstr>
      <vt:lpstr>射频微波网络理论 </vt:lpstr>
      <vt:lpstr>射频微波网络理论 </vt:lpstr>
      <vt:lpstr>射频微波网络理论 </vt:lpstr>
      <vt:lpstr>射频微波网络理论 </vt:lpstr>
      <vt:lpstr>射频微波网络理论 </vt:lpstr>
      <vt:lpstr>射频微波网络理论 </vt:lpstr>
      <vt:lpstr>射频微波网络理论 </vt:lpstr>
    </vt:vector>
  </TitlesOfParts>
  <Company>BIT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Renwu</dc:creator>
  <cp:lastModifiedBy>liao yiming</cp:lastModifiedBy>
  <cp:revision>376</cp:revision>
  <dcterms:created xsi:type="dcterms:W3CDTF">2003-10-29T14:23:11Z</dcterms:created>
  <dcterms:modified xsi:type="dcterms:W3CDTF">2023-06-07T01:06:03Z</dcterms:modified>
</cp:coreProperties>
</file>